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7"/>
  </p:notesMasterIdLst>
  <p:sldIdLst>
    <p:sldId id="256" r:id="rId2"/>
    <p:sldId id="310" r:id="rId3"/>
    <p:sldId id="322" r:id="rId4"/>
    <p:sldId id="323" r:id="rId5"/>
    <p:sldId id="311" r:id="rId6"/>
    <p:sldId id="312" r:id="rId7"/>
    <p:sldId id="313" r:id="rId8"/>
    <p:sldId id="314" r:id="rId9"/>
    <p:sldId id="315" r:id="rId10"/>
    <p:sldId id="321" r:id="rId11"/>
    <p:sldId id="316" r:id="rId12"/>
    <p:sldId id="317" r:id="rId13"/>
    <p:sldId id="318" r:id="rId14"/>
    <p:sldId id="319" r:id="rId15"/>
    <p:sldId id="307" r:id="rId16"/>
    <p:sldId id="320" r:id="rId17"/>
    <p:sldId id="337" r:id="rId18"/>
    <p:sldId id="267" r:id="rId19"/>
    <p:sldId id="268" r:id="rId20"/>
    <p:sldId id="269" r:id="rId21"/>
    <p:sldId id="270" r:id="rId22"/>
    <p:sldId id="272" r:id="rId23"/>
    <p:sldId id="273" r:id="rId24"/>
    <p:sldId id="271" r:id="rId25"/>
    <p:sldId id="279" r:id="rId26"/>
    <p:sldId id="280" r:id="rId27"/>
    <p:sldId id="281" r:id="rId28"/>
    <p:sldId id="282" r:id="rId29"/>
    <p:sldId id="276" r:id="rId30"/>
    <p:sldId id="338" r:id="rId31"/>
    <p:sldId id="339" r:id="rId32"/>
    <p:sldId id="277" r:id="rId33"/>
    <p:sldId id="278" r:id="rId34"/>
    <p:sldId id="340" r:id="rId35"/>
    <p:sldId id="341" r:id="rId36"/>
    <p:sldId id="283" r:id="rId37"/>
    <p:sldId id="342" r:id="rId38"/>
    <p:sldId id="284" r:id="rId39"/>
    <p:sldId id="286" r:id="rId40"/>
    <p:sldId id="344" r:id="rId41"/>
    <p:sldId id="345" r:id="rId42"/>
    <p:sldId id="346" r:id="rId43"/>
    <p:sldId id="347" r:id="rId44"/>
    <p:sldId id="348" r:id="rId45"/>
    <p:sldId id="349" r:id="rId46"/>
    <p:sldId id="350" r:id="rId47"/>
    <p:sldId id="353" r:id="rId48"/>
    <p:sldId id="352" r:id="rId49"/>
    <p:sldId id="288" r:id="rId50"/>
    <p:sldId id="351" r:id="rId51"/>
    <p:sldId id="364" r:id="rId52"/>
    <p:sldId id="354" r:id="rId53"/>
    <p:sldId id="355" r:id="rId54"/>
    <p:sldId id="356" r:id="rId55"/>
    <p:sldId id="357" r:id="rId56"/>
    <p:sldId id="358" r:id="rId57"/>
    <p:sldId id="365" r:id="rId58"/>
    <p:sldId id="359" r:id="rId59"/>
    <p:sldId id="360" r:id="rId60"/>
    <p:sldId id="361" r:id="rId61"/>
    <p:sldId id="362" r:id="rId62"/>
    <p:sldId id="363" r:id="rId63"/>
    <p:sldId id="366" r:id="rId64"/>
    <p:sldId id="324" r:id="rId65"/>
    <p:sldId id="326" r:id="rId66"/>
    <p:sldId id="327" r:id="rId67"/>
    <p:sldId id="328" r:id="rId68"/>
    <p:sldId id="329" r:id="rId69"/>
    <p:sldId id="331" r:id="rId70"/>
    <p:sldId id="330" r:id="rId71"/>
    <p:sldId id="332" r:id="rId72"/>
    <p:sldId id="333" r:id="rId73"/>
    <p:sldId id="335" r:id="rId74"/>
    <p:sldId id="334" r:id="rId75"/>
    <p:sldId id="336" r:id="rId76"/>
  </p:sldIdLst>
  <p:sldSz cx="18288000" cy="10287000"/>
  <p:notesSz cx="6858000" cy="9144000"/>
  <p:embeddedFontLst>
    <p:embeddedFont>
      <p:font typeface="Cambria" panose="02040503050406030204" pitchFamily="18" charset="0"/>
      <p:regular r:id="rId78"/>
      <p:bold r:id="rId79"/>
      <p:italic r:id="rId80"/>
      <p:boldItalic r:id="rId81"/>
    </p:embeddedFont>
    <p:embeddedFont>
      <p:font typeface="Cambria Bold" panose="02040803050406030204" pitchFamily="18" charset="0"/>
      <p:regular r:id="rId82"/>
      <p:bold r:id="rId83"/>
    </p:embeddedFont>
    <p:embeddedFont>
      <p:font typeface="Vollkorn" panose="020B0604020202020204" charset="0"/>
      <p:regular r:id="rId84"/>
    </p:embeddedFont>
    <p:embeddedFont>
      <p:font typeface="Vollkorn Bold" panose="020B0604020202020204" charset="0"/>
      <p:regular r:id="rId85"/>
      <p:bold r:id="rId86"/>
    </p:embeddedFont>
    <p:embeddedFont>
      <p:font typeface="Vollkorn Bold Italics" panose="020B0604020202020204" charset="0"/>
      <p:regular r:id="rId87"/>
      <p:bold r:id="rId88"/>
      <p:italic r:id="rId89"/>
      <p:boldItalic r:id="rId90"/>
    </p:embeddedFont>
    <p:embeddedFont>
      <p:font typeface="Vollkorn Italics" panose="020B0604020202020204" charset="0"/>
      <p:regular r:id="rId91"/>
      <p: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08" autoAdjust="0"/>
    <p:restoredTop sz="74217" autoAdjust="0"/>
  </p:normalViewPr>
  <p:slideViewPr>
    <p:cSldViewPr>
      <p:cViewPr varScale="1">
        <p:scale>
          <a:sx n="31" d="100"/>
          <a:sy n="31" d="100"/>
        </p:scale>
        <p:origin x="107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27668-5827-44DC-A998-5DDCD9A85D7A}" type="doc">
      <dgm:prSet loTypeId="urn:microsoft.com/office/officeart/2005/8/layout/chevron2" loCatId="list" qsTypeId="urn:microsoft.com/office/officeart/2005/8/quickstyle/simple5" qsCatId="simple" csTypeId="urn:microsoft.com/office/officeart/2005/8/colors/colorful2" csCatId="colorful" phldr="1"/>
      <dgm:spPr/>
      <dgm:t>
        <a:bodyPr/>
        <a:lstStyle/>
        <a:p>
          <a:endParaRPr lang="it-IT"/>
        </a:p>
      </dgm:t>
    </dgm:pt>
    <dgm:pt modelId="{3B99AE66-7A48-46A4-9AFA-9B3BBCF74EAC}">
      <dgm:prSet phldrT="[Testo]" custT="1"/>
      <dgm:spPr/>
      <dgm:t>
        <a:bodyPr/>
        <a:lstStyle/>
        <a:p>
          <a:r>
            <a:rPr lang="it-IT" sz="3600" dirty="0">
              <a:latin typeface="Vollkorn" panose="020B0604020202020204" charset="0"/>
              <a:ea typeface="Vollkorn" panose="020B0604020202020204" charset="0"/>
            </a:rPr>
            <a:t>1</a:t>
          </a:r>
        </a:p>
      </dgm:t>
    </dgm:pt>
    <dgm:pt modelId="{30DC4C72-3730-445A-A975-0A7F55D8BF9D}" type="parTrans" cxnId="{994A8276-0733-4E34-9553-1B0FE6F82567}">
      <dgm:prSet/>
      <dgm:spPr/>
      <dgm:t>
        <a:bodyPr/>
        <a:lstStyle/>
        <a:p>
          <a:endParaRPr lang="it-IT" sz="3600">
            <a:latin typeface="Vollkorn" panose="020B0604020202020204" charset="0"/>
            <a:ea typeface="Vollkorn" panose="020B0604020202020204" charset="0"/>
          </a:endParaRPr>
        </a:p>
      </dgm:t>
    </dgm:pt>
    <dgm:pt modelId="{2794A958-F51C-4865-A2B4-4B7F244E6138}" type="sibTrans" cxnId="{994A8276-0733-4E34-9553-1B0FE6F82567}">
      <dgm:prSet/>
      <dgm:spPr/>
      <dgm:t>
        <a:bodyPr/>
        <a:lstStyle/>
        <a:p>
          <a:endParaRPr lang="it-IT" sz="3600">
            <a:latin typeface="Vollkorn" panose="020B0604020202020204" charset="0"/>
            <a:ea typeface="Vollkorn" panose="020B0604020202020204" charset="0"/>
          </a:endParaRPr>
        </a:p>
      </dgm:t>
    </dgm:pt>
    <dgm:pt modelId="{BBCC57FD-AFDF-4586-ADDF-C1FA981D8895}">
      <dgm:prSet phldrT="[Testo]" custT="1"/>
      <dgm:spPr/>
      <dgm:t>
        <a:bodyPr/>
        <a:lstStyle/>
        <a:p>
          <a:pPr>
            <a:buNone/>
          </a:pPr>
          <a:r>
            <a:rPr lang="it-IT" sz="3600" i="0" dirty="0">
              <a:latin typeface="Vollkorn" panose="020B0604020202020204" charset="0"/>
              <a:ea typeface="Vollkorn" panose="020B0604020202020204" charset="0"/>
            </a:rPr>
            <a:t>Invecchiamento</a:t>
          </a:r>
        </a:p>
      </dgm:t>
    </dgm:pt>
    <dgm:pt modelId="{600CA64A-4BDF-4D10-A5EE-DE9481143BA6}" type="parTrans" cxnId="{7F3E7835-5340-4594-B3A6-84383694B38C}">
      <dgm:prSet/>
      <dgm:spPr/>
      <dgm:t>
        <a:bodyPr/>
        <a:lstStyle/>
        <a:p>
          <a:endParaRPr lang="it-IT" sz="3600">
            <a:latin typeface="Vollkorn" panose="020B0604020202020204" charset="0"/>
            <a:ea typeface="Vollkorn" panose="020B0604020202020204" charset="0"/>
          </a:endParaRPr>
        </a:p>
      </dgm:t>
    </dgm:pt>
    <dgm:pt modelId="{D94AD276-185C-43CD-B0A8-082B05D96499}" type="sibTrans" cxnId="{7F3E7835-5340-4594-B3A6-84383694B38C}">
      <dgm:prSet/>
      <dgm:spPr/>
      <dgm:t>
        <a:bodyPr/>
        <a:lstStyle/>
        <a:p>
          <a:endParaRPr lang="it-IT" sz="3600">
            <a:latin typeface="Vollkorn" panose="020B0604020202020204" charset="0"/>
            <a:ea typeface="Vollkorn" panose="020B0604020202020204" charset="0"/>
          </a:endParaRPr>
        </a:p>
      </dgm:t>
    </dgm:pt>
    <dgm:pt modelId="{2D4BA34A-9410-4793-B160-01A85AEFE35B}">
      <dgm:prSet phldrT="[Testo]" custT="1"/>
      <dgm:spPr/>
      <dgm:t>
        <a:bodyPr/>
        <a:lstStyle/>
        <a:p>
          <a:r>
            <a:rPr lang="it-IT" sz="3600" dirty="0">
              <a:latin typeface="Vollkorn" panose="020B0604020202020204" charset="0"/>
              <a:ea typeface="Vollkorn" panose="020B0604020202020204" charset="0"/>
            </a:rPr>
            <a:t>2</a:t>
          </a:r>
        </a:p>
      </dgm:t>
    </dgm:pt>
    <dgm:pt modelId="{5899FEE8-25EF-4D62-9DA0-CA23C00272B0}" type="parTrans" cxnId="{50633B1E-64F7-4F53-A17A-1FF53A2FE467}">
      <dgm:prSet/>
      <dgm:spPr/>
      <dgm:t>
        <a:bodyPr/>
        <a:lstStyle/>
        <a:p>
          <a:endParaRPr lang="it-IT" sz="3600">
            <a:latin typeface="Vollkorn" panose="020B0604020202020204" charset="0"/>
            <a:ea typeface="Vollkorn" panose="020B0604020202020204" charset="0"/>
          </a:endParaRPr>
        </a:p>
      </dgm:t>
    </dgm:pt>
    <dgm:pt modelId="{D99589D4-FF3A-45F2-AB20-14EE79D607C0}" type="sibTrans" cxnId="{50633B1E-64F7-4F53-A17A-1FF53A2FE467}">
      <dgm:prSet/>
      <dgm:spPr/>
      <dgm:t>
        <a:bodyPr/>
        <a:lstStyle/>
        <a:p>
          <a:endParaRPr lang="it-IT" sz="3600">
            <a:latin typeface="Vollkorn" panose="020B0604020202020204" charset="0"/>
            <a:ea typeface="Vollkorn" panose="020B0604020202020204" charset="0"/>
          </a:endParaRPr>
        </a:p>
      </dgm:t>
    </dgm:pt>
    <dgm:pt modelId="{4CC81688-43E8-4475-9BA8-78EAF2364FA8}">
      <dgm:prSet phldrT="[Tes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3600" i="0" dirty="0">
              <a:latin typeface="Vollkorn" panose="020B0604020202020204" charset="0"/>
              <a:ea typeface="Vollkorn" panose="020B0604020202020204" charset="0"/>
            </a:rPr>
            <a:t> Istituti di tutela giuridica</a:t>
          </a:r>
        </a:p>
      </dgm:t>
    </dgm:pt>
    <dgm:pt modelId="{97E14E49-24A6-4F53-AA9A-06E56C0A382A}" type="parTrans" cxnId="{CB3E971E-4934-422A-A89B-BB09C0E0ABF0}">
      <dgm:prSet/>
      <dgm:spPr/>
      <dgm:t>
        <a:bodyPr/>
        <a:lstStyle/>
        <a:p>
          <a:endParaRPr lang="it-IT" sz="3600">
            <a:latin typeface="Vollkorn" panose="020B0604020202020204" charset="0"/>
            <a:ea typeface="Vollkorn" panose="020B0604020202020204" charset="0"/>
          </a:endParaRPr>
        </a:p>
      </dgm:t>
    </dgm:pt>
    <dgm:pt modelId="{3869F8FA-839E-4F2D-B089-4A0E4F11A75B}" type="sibTrans" cxnId="{CB3E971E-4934-422A-A89B-BB09C0E0ABF0}">
      <dgm:prSet/>
      <dgm:spPr/>
      <dgm:t>
        <a:bodyPr/>
        <a:lstStyle/>
        <a:p>
          <a:endParaRPr lang="it-IT" sz="3600">
            <a:latin typeface="Vollkorn" panose="020B0604020202020204" charset="0"/>
            <a:ea typeface="Vollkorn" panose="020B0604020202020204" charset="0"/>
          </a:endParaRPr>
        </a:p>
      </dgm:t>
    </dgm:pt>
    <dgm:pt modelId="{9059AFA5-21BF-4456-A404-43CBABB234D0}">
      <dgm:prSet custT="1"/>
      <dgm:spPr/>
      <dgm:t>
        <a:bodyPr/>
        <a:lstStyle/>
        <a:p>
          <a:r>
            <a:rPr lang="it-IT" sz="3600" dirty="0">
              <a:latin typeface="Vollkorn" panose="020B0604020202020204" charset="0"/>
              <a:ea typeface="Vollkorn" panose="020B0604020202020204" charset="0"/>
            </a:rPr>
            <a:t>3</a:t>
          </a:r>
        </a:p>
      </dgm:t>
    </dgm:pt>
    <dgm:pt modelId="{467FF812-3942-440E-A487-DE63BABEFFE6}" type="parTrans" cxnId="{995C0D8F-907D-419C-B370-8F2977E4595C}">
      <dgm:prSet/>
      <dgm:spPr/>
      <dgm:t>
        <a:bodyPr/>
        <a:lstStyle/>
        <a:p>
          <a:endParaRPr lang="it-IT" sz="3600">
            <a:latin typeface="Vollkorn" panose="020B0604020202020204" charset="0"/>
            <a:ea typeface="Vollkorn" panose="020B0604020202020204" charset="0"/>
          </a:endParaRPr>
        </a:p>
      </dgm:t>
    </dgm:pt>
    <dgm:pt modelId="{A2640151-5DFB-4E61-B02D-CDFECFC9C081}" type="sibTrans" cxnId="{995C0D8F-907D-419C-B370-8F2977E4595C}">
      <dgm:prSet/>
      <dgm:spPr/>
      <dgm:t>
        <a:bodyPr/>
        <a:lstStyle/>
        <a:p>
          <a:endParaRPr lang="it-IT" sz="3600">
            <a:latin typeface="Vollkorn" panose="020B0604020202020204" charset="0"/>
            <a:ea typeface="Vollkorn" panose="020B0604020202020204" charset="0"/>
          </a:endParaRPr>
        </a:p>
      </dgm:t>
    </dgm:pt>
    <dgm:pt modelId="{22FF6186-DC62-4392-AFA1-24B4A2CBFFD1}">
      <dgm:prSet custT="1"/>
      <dgm:spPr/>
      <dgm:t>
        <a:bodyPr/>
        <a:lstStyle/>
        <a:p>
          <a:r>
            <a:rPr lang="it-IT" sz="3600" dirty="0">
              <a:latin typeface="Vollkorn" panose="020B0604020202020204" charset="0"/>
              <a:ea typeface="Vollkorn" panose="020B0604020202020204" charset="0"/>
            </a:rPr>
            <a:t>4</a:t>
          </a:r>
        </a:p>
      </dgm:t>
    </dgm:pt>
    <dgm:pt modelId="{8C8D56C6-EC02-472E-A3AC-0D07FD88DBCA}" type="parTrans" cxnId="{A51B2722-9809-4E86-AD33-CF397B14516D}">
      <dgm:prSet/>
      <dgm:spPr/>
      <dgm:t>
        <a:bodyPr/>
        <a:lstStyle/>
        <a:p>
          <a:endParaRPr lang="it-IT" sz="3600">
            <a:latin typeface="Vollkorn" panose="020B0604020202020204" charset="0"/>
            <a:ea typeface="Vollkorn" panose="020B0604020202020204" charset="0"/>
          </a:endParaRPr>
        </a:p>
      </dgm:t>
    </dgm:pt>
    <dgm:pt modelId="{A6316243-C867-4DAA-B019-9613B6139102}" type="sibTrans" cxnId="{A51B2722-9809-4E86-AD33-CF397B14516D}">
      <dgm:prSet/>
      <dgm:spPr/>
      <dgm:t>
        <a:bodyPr/>
        <a:lstStyle/>
        <a:p>
          <a:endParaRPr lang="it-IT" sz="3600">
            <a:latin typeface="Vollkorn" panose="020B0604020202020204" charset="0"/>
            <a:ea typeface="Vollkorn" panose="020B0604020202020204" charset="0"/>
          </a:endParaRPr>
        </a:p>
      </dgm:t>
    </dgm:pt>
    <dgm:pt modelId="{C6284A01-AB84-4E0C-8A91-DB0677DAF695}">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sz="3600" i="0" dirty="0">
              <a:latin typeface="Vollkorn" panose="020B0604020202020204" charset="0"/>
              <a:ea typeface="Vollkorn" panose="020B0604020202020204" charset="0"/>
            </a:rPr>
            <a:t>Valutazione clinica e neuropsicologica</a:t>
          </a:r>
        </a:p>
      </dgm:t>
    </dgm:pt>
    <dgm:pt modelId="{1CDA6F8D-ADCC-471F-AFD3-3EEB969E47D5}" type="parTrans" cxnId="{5A37D941-4822-4B74-BF85-E55A2AA48DDB}">
      <dgm:prSet/>
      <dgm:spPr/>
      <dgm:t>
        <a:bodyPr/>
        <a:lstStyle/>
        <a:p>
          <a:endParaRPr lang="it-IT" sz="3600">
            <a:latin typeface="Vollkorn" panose="020B0604020202020204" charset="0"/>
            <a:ea typeface="Vollkorn" panose="020B0604020202020204" charset="0"/>
          </a:endParaRPr>
        </a:p>
      </dgm:t>
    </dgm:pt>
    <dgm:pt modelId="{59D7036E-6352-4E05-BD2C-C6069EE96C9C}" type="sibTrans" cxnId="{5A37D941-4822-4B74-BF85-E55A2AA48DDB}">
      <dgm:prSet/>
      <dgm:spPr/>
      <dgm:t>
        <a:bodyPr/>
        <a:lstStyle/>
        <a:p>
          <a:endParaRPr lang="it-IT" sz="3600">
            <a:latin typeface="Vollkorn" panose="020B0604020202020204" charset="0"/>
            <a:ea typeface="Vollkorn" panose="020B0604020202020204" charset="0"/>
          </a:endParaRPr>
        </a:p>
      </dgm:t>
    </dgm:pt>
    <dgm:pt modelId="{403FFC18-815C-43CB-9027-1D3F14774092}">
      <dgm:prSet custT="1"/>
      <dgm:spPr/>
      <dgm:t>
        <a:bodyPr/>
        <a:lstStyle/>
        <a:p>
          <a:pPr>
            <a:buNone/>
          </a:pPr>
          <a:r>
            <a:rPr lang="it-IT" sz="3600" i="0" dirty="0">
              <a:latin typeface="Vollkorn" panose="020B0604020202020204" charset="0"/>
              <a:ea typeface="Vollkorn" panose="020B0604020202020204" charset="0"/>
            </a:rPr>
            <a:t>Un caso concreto</a:t>
          </a:r>
        </a:p>
      </dgm:t>
    </dgm:pt>
    <dgm:pt modelId="{DC912822-ED6E-4A64-A267-88EE0FB13736}" type="parTrans" cxnId="{2A85716B-C66C-4DED-9C0F-F0AF1157096F}">
      <dgm:prSet/>
      <dgm:spPr/>
      <dgm:t>
        <a:bodyPr/>
        <a:lstStyle/>
        <a:p>
          <a:endParaRPr lang="it-IT" sz="3600">
            <a:latin typeface="Vollkorn" panose="020B0604020202020204" charset="0"/>
            <a:ea typeface="Vollkorn" panose="020B0604020202020204" charset="0"/>
          </a:endParaRPr>
        </a:p>
      </dgm:t>
    </dgm:pt>
    <dgm:pt modelId="{9BA1879B-B478-41B1-AD17-7144A79E0A9F}" type="sibTrans" cxnId="{2A85716B-C66C-4DED-9C0F-F0AF1157096F}">
      <dgm:prSet/>
      <dgm:spPr/>
      <dgm:t>
        <a:bodyPr/>
        <a:lstStyle/>
        <a:p>
          <a:endParaRPr lang="it-IT" sz="3600">
            <a:latin typeface="Vollkorn" panose="020B0604020202020204" charset="0"/>
            <a:ea typeface="Vollkorn" panose="020B0604020202020204" charset="0"/>
          </a:endParaRPr>
        </a:p>
      </dgm:t>
    </dgm:pt>
    <dgm:pt modelId="{42FF43AC-5E87-4709-9189-386B3E6A10F7}" type="pres">
      <dgm:prSet presAssocID="{F2827668-5827-44DC-A998-5DDCD9A85D7A}" presName="linearFlow" presStyleCnt="0">
        <dgm:presLayoutVars>
          <dgm:dir/>
          <dgm:animLvl val="lvl"/>
          <dgm:resizeHandles val="exact"/>
        </dgm:presLayoutVars>
      </dgm:prSet>
      <dgm:spPr/>
    </dgm:pt>
    <dgm:pt modelId="{CD4A8499-92BE-4EA8-A256-4F286EA6D805}" type="pres">
      <dgm:prSet presAssocID="{3B99AE66-7A48-46A4-9AFA-9B3BBCF74EAC}" presName="composite" presStyleCnt="0"/>
      <dgm:spPr/>
    </dgm:pt>
    <dgm:pt modelId="{78EAF326-951F-4133-98F8-72517FD60710}" type="pres">
      <dgm:prSet presAssocID="{3B99AE66-7A48-46A4-9AFA-9B3BBCF74EAC}" presName="parentText" presStyleLbl="alignNode1" presStyleIdx="0" presStyleCnt="4" custLinFactNeighborY="-8765">
        <dgm:presLayoutVars>
          <dgm:chMax val="1"/>
          <dgm:bulletEnabled val="1"/>
        </dgm:presLayoutVars>
      </dgm:prSet>
      <dgm:spPr/>
    </dgm:pt>
    <dgm:pt modelId="{4D5C1A6B-5623-4F6E-9422-26C81D08315C}" type="pres">
      <dgm:prSet presAssocID="{3B99AE66-7A48-46A4-9AFA-9B3BBCF74EAC}" presName="descendantText" presStyleLbl="alignAcc1" presStyleIdx="0" presStyleCnt="4" custLinFactNeighborY="-13484">
        <dgm:presLayoutVars>
          <dgm:bulletEnabled val="1"/>
        </dgm:presLayoutVars>
      </dgm:prSet>
      <dgm:spPr/>
    </dgm:pt>
    <dgm:pt modelId="{F2ED5A95-3D0C-494B-A02E-C3E39200119C}" type="pres">
      <dgm:prSet presAssocID="{2794A958-F51C-4865-A2B4-4B7F244E6138}" presName="sp" presStyleCnt="0"/>
      <dgm:spPr/>
    </dgm:pt>
    <dgm:pt modelId="{1063BE9A-D729-4F86-9DD7-B66B8969C991}" type="pres">
      <dgm:prSet presAssocID="{2D4BA34A-9410-4793-B160-01A85AEFE35B}" presName="composite" presStyleCnt="0"/>
      <dgm:spPr/>
    </dgm:pt>
    <dgm:pt modelId="{04C7D90F-6976-4BBA-9E3B-F22E896F2060}" type="pres">
      <dgm:prSet presAssocID="{2D4BA34A-9410-4793-B160-01A85AEFE35B}" presName="parentText" presStyleLbl="alignNode1" presStyleIdx="1" presStyleCnt="4">
        <dgm:presLayoutVars>
          <dgm:chMax val="1"/>
          <dgm:bulletEnabled val="1"/>
        </dgm:presLayoutVars>
      </dgm:prSet>
      <dgm:spPr/>
    </dgm:pt>
    <dgm:pt modelId="{D1A97D33-C6DE-4C74-8B59-A96BF42CE338}" type="pres">
      <dgm:prSet presAssocID="{2D4BA34A-9410-4793-B160-01A85AEFE35B}" presName="descendantText" presStyleLbl="alignAcc1" presStyleIdx="1" presStyleCnt="4">
        <dgm:presLayoutVars>
          <dgm:bulletEnabled val="1"/>
        </dgm:presLayoutVars>
      </dgm:prSet>
      <dgm:spPr/>
    </dgm:pt>
    <dgm:pt modelId="{15EC31DA-B352-48F1-8754-E4815B6D2F04}" type="pres">
      <dgm:prSet presAssocID="{D99589D4-FF3A-45F2-AB20-14EE79D607C0}" presName="sp" presStyleCnt="0"/>
      <dgm:spPr/>
    </dgm:pt>
    <dgm:pt modelId="{4C6F8059-E0A1-4856-BFE3-0DCDC02792BB}" type="pres">
      <dgm:prSet presAssocID="{9059AFA5-21BF-4456-A404-43CBABB234D0}" presName="composite" presStyleCnt="0"/>
      <dgm:spPr/>
    </dgm:pt>
    <dgm:pt modelId="{AA8607CC-DA3C-4025-AD61-3579CF690B01}" type="pres">
      <dgm:prSet presAssocID="{9059AFA5-21BF-4456-A404-43CBABB234D0}" presName="parentText" presStyleLbl="alignNode1" presStyleIdx="2" presStyleCnt="4">
        <dgm:presLayoutVars>
          <dgm:chMax val="1"/>
          <dgm:bulletEnabled val="1"/>
        </dgm:presLayoutVars>
      </dgm:prSet>
      <dgm:spPr/>
    </dgm:pt>
    <dgm:pt modelId="{E6EA1242-5FB0-45D5-AC0A-5EABD8BE5809}" type="pres">
      <dgm:prSet presAssocID="{9059AFA5-21BF-4456-A404-43CBABB234D0}" presName="descendantText" presStyleLbl="alignAcc1" presStyleIdx="2" presStyleCnt="4">
        <dgm:presLayoutVars>
          <dgm:bulletEnabled val="1"/>
        </dgm:presLayoutVars>
      </dgm:prSet>
      <dgm:spPr/>
    </dgm:pt>
    <dgm:pt modelId="{7AA0D174-6CF4-4612-9C45-B50AE4EDC5C0}" type="pres">
      <dgm:prSet presAssocID="{A2640151-5DFB-4E61-B02D-CDFECFC9C081}" presName="sp" presStyleCnt="0"/>
      <dgm:spPr/>
    </dgm:pt>
    <dgm:pt modelId="{27C4F34D-19C9-4F06-86C7-86BCAB297ECC}" type="pres">
      <dgm:prSet presAssocID="{22FF6186-DC62-4392-AFA1-24B4A2CBFFD1}" presName="composite" presStyleCnt="0"/>
      <dgm:spPr/>
    </dgm:pt>
    <dgm:pt modelId="{2110137B-B585-47A1-A01E-509649ECF3AF}" type="pres">
      <dgm:prSet presAssocID="{22FF6186-DC62-4392-AFA1-24B4A2CBFFD1}" presName="parentText" presStyleLbl="alignNode1" presStyleIdx="3" presStyleCnt="4">
        <dgm:presLayoutVars>
          <dgm:chMax val="1"/>
          <dgm:bulletEnabled val="1"/>
        </dgm:presLayoutVars>
      </dgm:prSet>
      <dgm:spPr/>
    </dgm:pt>
    <dgm:pt modelId="{05B6112F-6B77-4809-95BA-27E7149B6E88}" type="pres">
      <dgm:prSet presAssocID="{22FF6186-DC62-4392-AFA1-24B4A2CBFFD1}" presName="descendantText" presStyleLbl="alignAcc1" presStyleIdx="3" presStyleCnt="4">
        <dgm:presLayoutVars>
          <dgm:bulletEnabled val="1"/>
        </dgm:presLayoutVars>
      </dgm:prSet>
      <dgm:spPr/>
    </dgm:pt>
  </dgm:ptLst>
  <dgm:cxnLst>
    <dgm:cxn modelId="{E1A76410-3C21-4C95-9828-9E60674E99AF}" type="presOf" srcId="{3B99AE66-7A48-46A4-9AFA-9B3BBCF74EAC}" destId="{78EAF326-951F-4133-98F8-72517FD60710}" srcOrd="0" destOrd="0" presId="urn:microsoft.com/office/officeart/2005/8/layout/chevron2"/>
    <dgm:cxn modelId="{0925C41B-2DD9-4D49-B420-E03500A297DD}" type="presOf" srcId="{BBCC57FD-AFDF-4586-ADDF-C1FA981D8895}" destId="{4D5C1A6B-5623-4F6E-9422-26C81D08315C}" srcOrd="0" destOrd="0" presId="urn:microsoft.com/office/officeart/2005/8/layout/chevron2"/>
    <dgm:cxn modelId="{50633B1E-64F7-4F53-A17A-1FF53A2FE467}" srcId="{F2827668-5827-44DC-A998-5DDCD9A85D7A}" destId="{2D4BA34A-9410-4793-B160-01A85AEFE35B}" srcOrd="1" destOrd="0" parTransId="{5899FEE8-25EF-4D62-9DA0-CA23C00272B0}" sibTransId="{D99589D4-FF3A-45F2-AB20-14EE79D607C0}"/>
    <dgm:cxn modelId="{CB3E971E-4934-422A-A89B-BB09C0E0ABF0}" srcId="{2D4BA34A-9410-4793-B160-01A85AEFE35B}" destId="{4CC81688-43E8-4475-9BA8-78EAF2364FA8}" srcOrd="0" destOrd="0" parTransId="{97E14E49-24A6-4F53-AA9A-06E56C0A382A}" sibTransId="{3869F8FA-839E-4F2D-B089-4A0E4F11A75B}"/>
    <dgm:cxn modelId="{A51B2722-9809-4E86-AD33-CF397B14516D}" srcId="{F2827668-5827-44DC-A998-5DDCD9A85D7A}" destId="{22FF6186-DC62-4392-AFA1-24B4A2CBFFD1}" srcOrd="3" destOrd="0" parTransId="{8C8D56C6-EC02-472E-A3AC-0D07FD88DBCA}" sibTransId="{A6316243-C867-4DAA-B019-9613B6139102}"/>
    <dgm:cxn modelId="{4126CD29-3B61-4331-B1A8-36A9FB89E82F}" type="presOf" srcId="{2D4BA34A-9410-4793-B160-01A85AEFE35B}" destId="{04C7D90F-6976-4BBA-9E3B-F22E896F2060}" srcOrd="0" destOrd="0" presId="urn:microsoft.com/office/officeart/2005/8/layout/chevron2"/>
    <dgm:cxn modelId="{7F3E7835-5340-4594-B3A6-84383694B38C}" srcId="{3B99AE66-7A48-46A4-9AFA-9B3BBCF74EAC}" destId="{BBCC57FD-AFDF-4586-ADDF-C1FA981D8895}" srcOrd="0" destOrd="0" parTransId="{600CA64A-4BDF-4D10-A5EE-DE9481143BA6}" sibTransId="{D94AD276-185C-43CD-B0A8-082B05D96499}"/>
    <dgm:cxn modelId="{478DF360-0BDC-4E1B-B19D-7C282198ACAA}" type="presOf" srcId="{4CC81688-43E8-4475-9BA8-78EAF2364FA8}" destId="{D1A97D33-C6DE-4C74-8B59-A96BF42CE338}" srcOrd="0" destOrd="0" presId="urn:microsoft.com/office/officeart/2005/8/layout/chevron2"/>
    <dgm:cxn modelId="{5A37D941-4822-4B74-BF85-E55A2AA48DDB}" srcId="{9059AFA5-21BF-4456-A404-43CBABB234D0}" destId="{C6284A01-AB84-4E0C-8A91-DB0677DAF695}" srcOrd="0" destOrd="0" parTransId="{1CDA6F8D-ADCC-471F-AFD3-3EEB969E47D5}" sibTransId="{59D7036E-6352-4E05-BD2C-C6069EE96C9C}"/>
    <dgm:cxn modelId="{2A85716B-C66C-4DED-9C0F-F0AF1157096F}" srcId="{22FF6186-DC62-4392-AFA1-24B4A2CBFFD1}" destId="{403FFC18-815C-43CB-9027-1D3F14774092}" srcOrd="0" destOrd="0" parTransId="{DC912822-ED6E-4A64-A267-88EE0FB13736}" sibTransId="{9BA1879B-B478-41B1-AD17-7144A79E0A9F}"/>
    <dgm:cxn modelId="{BFC3D34B-5F3B-41C7-ADB0-F2A31F0B6DD3}" type="presOf" srcId="{22FF6186-DC62-4392-AFA1-24B4A2CBFFD1}" destId="{2110137B-B585-47A1-A01E-509649ECF3AF}" srcOrd="0" destOrd="0" presId="urn:microsoft.com/office/officeart/2005/8/layout/chevron2"/>
    <dgm:cxn modelId="{7653E56C-879A-404E-ACF6-82C6689D531D}" type="presOf" srcId="{9059AFA5-21BF-4456-A404-43CBABB234D0}" destId="{AA8607CC-DA3C-4025-AD61-3579CF690B01}" srcOrd="0" destOrd="0" presId="urn:microsoft.com/office/officeart/2005/8/layout/chevron2"/>
    <dgm:cxn modelId="{994A8276-0733-4E34-9553-1B0FE6F82567}" srcId="{F2827668-5827-44DC-A998-5DDCD9A85D7A}" destId="{3B99AE66-7A48-46A4-9AFA-9B3BBCF74EAC}" srcOrd="0" destOrd="0" parTransId="{30DC4C72-3730-445A-A975-0A7F55D8BF9D}" sibTransId="{2794A958-F51C-4865-A2B4-4B7F244E6138}"/>
    <dgm:cxn modelId="{995C0D8F-907D-419C-B370-8F2977E4595C}" srcId="{F2827668-5827-44DC-A998-5DDCD9A85D7A}" destId="{9059AFA5-21BF-4456-A404-43CBABB234D0}" srcOrd="2" destOrd="0" parTransId="{467FF812-3942-440E-A487-DE63BABEFFE6}" sibTransId="{A2640151-5DFB-4E61-B02D-CDFECFC9C081}"/>
    <dgm:cxn modelId="{20CA8E9B-DA3E-4640-93AD-02AE40E98015}" type="presOf" srcId="{C6284A01-AB84-4E0C-8A91-DB0677DAF695}" destId="{E6EA1242-5FB0-45D5-AC0A-5EABD8BE5809}" srcOrd="0" destOrd="0" presId="urn:microsoft.com/office/officeart/2005/8/layout/chevron2"/>
    <dgm:cxn modelId="{A42EA3AD-02F1-48FE-BDF4-2A6CEBAA45E5}" type="presOf" srcId="{F2827668-5827-44DC-A998-5DDCD9A85D7A}" destId="{42FF43AC-5E87-4709-9189-386B3E6A10F7}" srcOrd="0" destOrd="0" presId="urn:microsoft.com/office/officeart/2005/8/layout/chevron2"/>
    <dgm:cxn modelId="{C62172C8-A9E7-4B92-A681-F862D7D73E8C}" type="presOf" srcId="{403FFC18-815C-43CB-9027-1D3F14774092}" destId="{05B6112F-6B77-4809-95BA-27E7149B6E88}" srcOrd="0" destOrd="0" presId="urn:microsoft.com/office/officeart/2005/8/layout/chevron2"/>
    <dgm:cxn modelId="{24F26E47-8198-4462-980A-E57C13E65D43}" type="presParOf" srcId="{42FF43AC-5E87-4709-9189-386B3E6A10F7}" destId="{CD4A8499-92BE-4EA8-A256-4F286EA6D805}" srcOrd="0" destOrd="0" presId="urn:microsoft.com/office/officeart/2005/8/layout/chevron2"/>
    <dgm:cxn modelId="{83C8D92A-93C3-401D-B5E1-B1682E5EF2AB}" type="presParOf" srcId="{CD4A8499-92BE-4EA8-A256-4F286EA6D805}" destId="{78EAF326-951F-4133-98F8-72517FD60710}" srcOrd="0" destOrd="0" presId="urn:microsoft.com/office/officeart/2005/8/layout/chevron2"/>
    <dgm:cxn modelId="{45432299-23CA-487C-9D10-21083F7FECBF}" type="presParOf" srcId="{CD4A8499-92BE-4EA8-A256-4F286EA6D805}" destId="{4D5C1A6B-5623-4F6E-9422-26C81D08315C}" srcOrd="1" destOrd="0" presId="urn:microsoft.com/office/officeart/2005/8/layout/chevron2"/>
    <dgm:cxn modelId="{35D894A7-DCB6-46D3-A432-BBA358410A9A}" type="presParOf" srcId="{42FF43AC-5E87-4709-9189-386B3E6A10F7}" destId="{F2ED5A95-3D0C-494B-A02E-C3E39200119C}" srcOrd="1" destOrd="0" presId="urn:microsoft.com/office/officeart/2005/8/layout/chevron2"/>
    <dgm:cxn modelId="{33D91A3D-033C-4C99-A1EC-7922692EDA59}" type="presParOf" srcId="{42FF43AC-5E87-4709-9189-386B3E6A10F7}" destId="{1063BE9A-D729-4F86-9DD7-B66B8969C991}" srcOrd="2" destOrd="0" presId="urn:microsoft.com/office/officeart/2005/8/layout/chevron2"/>
    <dgm:cxn modelId="{B0ABB21E-AAEC-48A3-8052-D4F21254FF63}" type="presParOf" srcId="{1063BE9A-D729-4F86-9DD7-B66B8969C991}" destId="{04C7D90F-6976-4BBA-9E3B-F22E896F2060}" srcOrd="0" destOrd="0" presId="urn:microsoft.com/office/officeart/2005/8/layout/chevron2"/>
    <dgm:cxn modelId="{DD3F3FD2-D2C8-4D77-ABD7-CF6903F3D028}" type="presParOf" srcId="{1063BE9A-D729-4F86-9DD7-B66B8969C991}" destId="{D1A97D33-C6DE-4C74-8B59-A96BF42CE338}" srcOrd="1" destOrd="0" presId="urn:microsoft.com/office/officeart/2005/8/layout/chevron2"/>
    <dgm:cxn modelId="{AF4A7425-5B72-43E0-8B48-AE6BA48EC47F}" type="presParOf" srcId="{42FF43AC-5E87-4709-9189-386B3E6A10F7}" destId="{15EC31DA-B352-48F1-8754-E4815B6D2F04}" srcOrd="3" destOrd="0" presId="urn:microsoft.com/office/officeart/2005/8/layout/chevron2"/>
    <dgm:cxn modelId="{A706C345-578C-4361-992E-716B0257C8AC}" type="presParOf" srcId="{42FF43AC-5E87-4709-9189-386B3E6A10F7}" destId="{4C6F8059-E0A1-4856-BFE3-0DCDC02792BB}" srcOrd="4" destOrd="0" presId="urn:microsoft.com/office/officeart/2005/8/layout/chevron2"/>
    <dgm:cxn modelId="{762BE3AB-3099-4D79-8642-22CC62CD0948}" type="presParOf" srcId="{4C6F8059-E0A1-4856-BFE3-0DCDC02792BB}" destId="{AA8607CC-DA3C-4025-AD61-3579CF690B01}" srcOrd="0" destOrd="0" presId="urn:microsoft.com/office/officeart/2005/8/layout/chevron2"/>
    <dgm:cxn modelId="{F035A030-78E5-4832-B437-ACC9B0F48D11}" type="presParOf" srcId="{4C6F8059-E0A1-4856-BFE3-0DCDC02792BB}" destId="{E6EA1242-5FB0-45D5-AC0A-5EABD8BE5809}" srcOrd="1" destOrd="0" presId="urn:microsoft.com/office/officeart/2005/8/layout/chevron2"/>
    <dgm:cxn modelId="{62603B47-C630-434B-B20B-BFEC4583C3C3}" type="presParOf" srcId="{42FF43AC-5E87-4709-9189-386B3E6A10F7}" destId="{7AA0D174-6CF4-4612-9C45-B50AE4EDC5C0}" srcOrd="5" destOrd="0" presId="urn:microsoft.com/office/officeart/2005/8/layout/chevron2"/>
    <dgm:cxn modelId="{158A2DA3-3B94-41A4-9062-A77B9692381A}" type="presParOf" srcId="{42FF43AC-5E87-4709-9189-386B3E6A10F7}" destId="{27C4F34D-19C9-4F06-86C7-86BCAB297ECC}" srcOrd="6" destOrd="0" presId="urn:microsoft.com/office/officeart/2005/8/layout/chevron2"/>
    <dgm:cxn modelId="{E1A6C8A9-C6F9-46D6-8792-9CADC84C509C}" type="presParOf" srcId="{27C4F34D-19C9-4F06-86C7-86BCAB297ECC}" destId="{2110137B-B585-47A1-A01E-509649ECF3AF}" srcOrd="0" destOrd="0" presId="urn:microsoft.com/office/officeart/2005/8/layout/chevron2"/>
    <dgm:cxn modelId="{55B07EBB-8E9A-4AE1-B5A5-E0BE7BFE6AD4}" type="presParOf" srcId="{27C4F34D-19C9-4F06-86C7-86BCAB297ECC}" destId="{05B6112F-6B77-4809-95BA-27E7149B6E88}"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AE35E0-1F0E-42CC-B42A-9326FC956873}"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83006422-09D2-4FA5-AB53-5CBA9D1055AD}">
      <dgm:prSet/>
      <dgm:spPr/>
      <dgm:t>
        <a:bodyPr/>
        <a:lstStyle/>
        <a:p>
          <a:r>
            <a:rPr lang="en-US" b="1" dirty="0">
              <a:latin typeface="Vollkorn" panose="020B0604020202020204" charset="0"/>
              <a:ea typeface="Vollkorn" panose="020B0604020202020204" charset="0"/>
            </a:rPr>
            <a:t>3. CONCLUSIONE DEL PERITO</a:t>
          </a:r>
          <a:endParaRPr lang="en-US" dirty="0">
            <a:latin typeface="Vollkorn" panose="020B0604020202020204" charset="0"/>
            <a:ea typeface="Vollkorn" panose="020B0604020202020204" charset="0"/>
          </a:endParaRPr>
        </a:p>
      </dgm:t>
    </dgm:pt>
    <dgm:pt modelId="{B2D8170A-7DFC-43E3-9CD5-E5D203ACC578}" type="parTrans" cxnId="{54E6B62A-2551-4C4D-B653-17A967641F21}">
      <dgm:prSet/>
      <dgm:spPr/>
      <dgm:t>
        <a:bodyPr/>
        <a:lstStyle/>
        <a:p>
          <a:endParaRPr lang="en-US"/>
        </a:p>
      </dgm:t>
    </dgm:pt>
    <dgm:pt modelId="{7CF557B1-56C6-422B-9F76-EED9F7D5FFC3}" type="sibTrans" cxnId="{54E6B62A-2551-4C4D-B653-17A967641F21}">
      <dgm:prSet/>
      <dgm:spPr/>
      <dgm:t>
        <a:bodyPr/>
        <a:lstStyle/>
        <a:p>
          <a:endParaRPr lang="en-US"/>
        </a:p>
      </dgm:t>
    </dgm:pt>
    <dgm:pt modelId="{1ECFF1B0-AA82-4C09-91BE-882F265D5768}">
      <dgm:prSet/>
      <dgm:spPr/>
      <dgm:t>
        <a:bodyPr/>
        <a:lstStyle/>
        <a:p>
          <a:r>
            <a:rPr lang="en-US" u="sng"/>
            <a:t>MMSE = 23 DECADIMENTO COGNITIVO MODERATO</a:t>
          </a:r>
          <a:endParaRPr lang="en-US"/>
        </a:p>
      </dgm:t>
    </dgm:pt>
    <dgm:pt modelId="{1C27B8A7-59D5-477D-9FCC-FAEDE56D1C6C}" type="parTrans" cxnId="{FA792D59-EE58-4ABA-AEDD-0E84C617D771}">
      <dgm:prSet/>
      <dgm:spPr/>
      <dgm:t>
        <a:bodyPr/>
        <a:lstStyle/>
        <a:p>
          <a:endParaRPr lang="en-US"/>
        </a:p>
      </dgm:t>
    </dgm:pt>
    <dgm:pt modelId="{EA4E2CD3-9416-4517-810D-A5EBFE3A7EA4}" type="sibTrans" cxnId="{FA792D59-EE58-4ABA-AEDD-0E84C617D771}">
      <dgm:prSet/>
      <dgm:spPr/>
      <dgm:t>
        <a:bodyPr/>
        <a:lstStyle/>
        <a:p>
          <a:endParaRPr lang="en-US"/>
        </a:p>
      </dgm:t>
    </dgm:pt>
    <dgm:pt modelId="{4032C2AA-927B-473A-BAA8-4DF9BB45DD5C}">
      <dgm:prSet/>
      <dgm:spPr/>
      <dgm:t>
        <a:bodyPr/>
        <a:lstStyle/>
        <a:p>
          <a:r>
            <a:rPr lang="en-US" u="sng"/>
            <a:t>MALATTIA DI ALZHEIMER</a:t>
          </a:r>
          <a:endParaRPr lang="en-US"/>
        </a:p>
      </dgm:t>
    </dgm:pt>
    <dgm:pt modelId="{F84683F3-0621-4A08-93C5-4BAB33F44304}" type="parTrans" cxnId="{70C2F7C2-64F0-4841-91C0-0FB6B34E51E3}">
      <dgm:prSet/>
      <dgm:spPr/>
      <dgm:t>
        <a:bodyPr/>
        <a:lstStyle/>
        <a:p>
          <a:endParaRPr lang="en-US"/>
        </a:p>
      </dgm:t>
    </dgm:pt>
    <dgm:pt modelId="{7E89981D-3623-464F-B1C2-EE8870712ED9}" type="sibTrans" cxnId="{70C2F7C2-64F0-4841-91C0-0FB6B34E51E3}">
      <dgm:prSet/>
      <dgm:spPr/>
      <dgm:t>
        <a:bodyPr/>
        <a:lstStyle/>
        <a:p>
          <a:endParaRPr lang="en-US"/>
        </a:p>
      </dgm:t>
    </dgm:pt>
    <dgm:pt modelId="{B24F55C0-8EBF-483C-B44C-2CEC259A0B64}">
      <dgm:prSet/>
      <dgm:spPr/>
      <dgm:t>
        <a:bodyPr/>
        <a:lstStyle/>
        <a:p>
          <a:r>
            <a:rPr lang="en-US" u="sng"/>
            <a:t>NECESSITà DI ADS</a:t>
          </a:r>
          <a:endParaRPr lang="en-US"/>
        </a:p>
      </dgm:t>
    </dgm:pt>
    <dgm:pt modelId="{21E72787-6296-4D19-BFF9-C50F0BB5C2A0}" type="parTrans" cxnId="{096090E2-53B4-4B75-AC3B-4754FFDD12AB}">
      <dgm:prSet/>
      <dgm:spPr/>
      <dgm:t>
        <a:bodyPr/>
        <a:lstStyle/>
        <a:p>
          <a:endParaRPr lang="en-US"/>
        </a:p>
      </dgm:t>
    </dgm:pt>
    <dgm:pt modelId="{0659D7A0-E77C-47F4-AEF4-F5EF03466F52}" type="sibTrans" cxnId="{096090E2-53B4-4B75-AC3B-4754FFDD12AB}">
      <dgm:prSet/>
      <dgm:spPr/>
      <dgm:t>
        <a:bodyPr/>
        <a:lstStyle/>
        <a:p>
          <a:endParaRPr lang="en-US"/>
        </a:p>
      </dgm:t>
    </dgm:pt>
    <dgm:pt modelId="{7463E3B1-782B-4B51-A2AC-9023A44AA67F}" type="pres">
      <dgm:prSet presAssocID="{4CAE35E0-1F0E-42CC-B42A-9326FC956873}" presName="linear" presStyleCnt="0">
        <dgm:presLayoutVars>
          <dgm:dir/>
          <dgm:animLvl val="lvl"/>
          <dgm:resizeHandles val="exact"/>
        </dgm:presLayoutVars>
      </dgm:prSet>
      <dgm:spPr/>
    </dgm:pt>
    <dgm:pt modelId="{4D9263F3-9E49-4F50-B6CB-7C1D8BE35EAE}" type="pres">
      <dgm:prSet presAssocID="{83006422-09D2-4FA5-AB53-5CBA9D1055AD}" presName="parentLin" presStyleCnt="0"/>
      <dgm:spPr/>
    </dgm:pt>
    <dgm:pt modelId="{852A8EBE-AFBC-4360-B1EA-4ADFB5E566DD}" type="pres">
      <dgm:prSet presAssocID="{83006422-09D2-4FA5-AB53-5CBA9D1055AD}" presName="parentLeftMargin" presStyleLbl="node1" presStyleIdx="0" presStyleCnt="1"/>
      <dgm:spPr/>
    </dgm:pt>
    <dgm:pt modelId="{BC95D0E3-F58E-4002-A342-4E0B419C648D}" type="pres">
      <dgm:prSet presAssocID="{83006422-09D2-4FA5-AB53-5CBA9D1055AD}" presName="parentText" presStyleLbl="node1" presStyleIdx="0" presStyleCnt="1">
        <dgm:presLayoutVars>
          <dgm:chMax val="0"/>
          <dgm:bulletEnabled val="1"/>
        </dgm:presLayoutVars>
      </dgm:prSet>
      <dgm:spPr/>
    </dgm:pt>
    <dgm:pt modelId="{592263E3-004E-48DD-99CB-64F4CB10FB8E}" type="pres">
      <dgm:prSet presAssocID="{83006422-09D2-4FA5-AB53-5CBA9D1055AD}" presName="negativeSpace" presStyleCnt="0"/>
      <dgm:spPr/>
    </dgm:pt>
    <dgm:pt modelId="{F76ECD49-FC61-4C25-B547-F23D32D5F1E6}" type="pres">
      <dgm:prSet presAssocID="{83006422-09D2-4FA5-AB53-5CBA9D1055AD}" presName="childText" presStyleLbl="conFgAcc1" presStyleIdx="0" presStyleCnt="1">
        <dgm:presLayoutVars>
          <dgm:bulletEnabled val="1"/>
        </dgm:presLayoutVars>
      </dgm:prSet>
      <dgm:spPr/>
    </dgm:pt>
  </dgm:ptLst>
  <dgm:cxnLst>
    <dgm:cxn modelId="{8B568810-9BBE-41C9-A9F9-CD2A4B451E5F}" type="presOf" srcId="{83006422-09D2-4FA5-AB53-5CBA9D1055AD}" destId="{852A8EBE-AFBC-4360-B1EA-4ADFB5E566DD}" srcOrd="0" destOrd="0" presId="urn:microsoft.com/office/officeart/2005/8/layout/list1"/>
    <dgm:cxn modelId="{54E6B62A-2551-4C4D-B653-17A967641F21}" srcId="{4CAE35E0-1F0E-42CC-B42A-9326FC956873}" destId="{83006422-09D2-4FA5-AB53-5CBA9D1055AD}" srcOrd="0" destOrd="0" parTransId="{B2D8170A-7DFC-43E3-9CD5-E5D203ACC578}" sibTransId="{7CF557B1-56C6-422B-9F76-EED9F7D5FFC3}"/>
    <dgm:cxn modelId="{FA792D59-EE58-4ABA-AEDD-0E84C617D771}" srcId="{83006422-09D2-4FA5-AB53-5CBA9D1055AD}" destId="{1ECFF1B0-AA82-4C09-91BE-882F265D5768}" srcOrd="0" destOrd="0" parTransId="{1C27B8A7-59D5-477D-9FCC-FAEDE56D1C6C}" sibTransId="{EA4E2CD3-9416-4517-810D-A5EBFE3A7EA4}"/>
    <dgm:cxn modelId="{F3D0017E-47FE-4080-B7F2-812A7E21EACA}" type="presOf" srcId="{4032C2AA-927B-473A-BAA8-4DF9BB45DD5C}" destId="{F76ECD49-FC61-4C25-B547-F23D32D5F1E6}" srcOrd="0" destOrd="1" presId="urn:microsoft.com/office/officeart/2005/8/layout/list1"/>
    <dgm:cxn modelId="{5742698C-15CC-4D89-BD69-E71051108A5A}" type="presOf" srcId="{1ECFF1B0-AA82-4C09-91BE-882F265D5768}" destId="{F76ECD49-FC61-4C25-B547-F23D32D5F1E6}" srcOrd="0" destOrd="0" presId="urn:microsoft.com/office/officeart/2005/8/layout/list1"/>
    <dgm:cxn modelId="{3D65438F-5381-4289-8418-B007BBE97931}" type="presOf" srcId="{B24F55C0-8EBF-483C-B44C-2CEC259A0B64}" destId="{F76ECD49-FC61-4C25-B547-F23D32D5F1E6}" srcOrd="0" destOrd="2" presId="urn:microsoft.com/office/officeart/2005/8/layout/list1"/>
    <dgm:cxn modelId="{70C2F7C2-64F0-4841-91C0-0FB6B34E51E3}" srcId="{83006422-09D2-4FA5-AB53-5CBA9D1055AD}" destId="{4032C2AA-927B-473A-BAA8-4DF9BB45DD5C}" srcOrd="1" destOrd="0" parTransId="{F84683F3-0621-4A08-93C5-4BAB33F44304}" sibTransId="{7E89981D-3623-464F-B1C2-EE8870712ED9}"/>
    <dgm:cxn modelId="{096090E2-53B4-4B75-AC3B-4754FFDD12AB}" srcId="{83006422-09D2-4FA5-AB53-5CBA9D1055AD}" destId="{B24F55C0-8EBF-483C-B44C-2CEC259A0B64}" srcOrd="2" destOrd="0" parTransId="{21E72787-6296-4D19-BFF9-C50F0BB5C2A0}" sibTransId="{0659D7A0-E77C-47F4-AEF4-F5EF03466F52}"/>
    <dgm:cxn modelId="{F3E2DCF6-CF35-4A23-A081-CF578B5874D7}" type="presOf" srcId="{83006422-09D2-4FA5-AB53-5CBA9D1055AD}" destId="{BC95D0E3-F58E-4002-A342-4E0B419C648D}" srcOrd="1" destOrd="0" presId="urn:microsoft.com/office/officeart/2005/8/layout/list1"/>
    <dgm:cxn modelId="{4EFA26FE-0D10-4849-A553-1973D3127156}" type="presOf" srcId="{4CAE35E0-1F0E-42CC-B42A-9326FC956873}" destId="{7463E3B1-782B-4B51-A2AC-9023A44AA67F}" srcOrd="0" destOrd="0" presId="urn:microsoft.com/office/officeart/2005/8/layout/list1"/>
    <dgm:cxn modelId="{F45839E8-83A1-408B-8441-393420115A60}" type="presParOf" srcId="{7463E3B1-782B-4B51-A2AC-9023A44AA67F}" destId="{4D9263F3-9E49-4F50-B6CB-7C1D8BE35EAE}" srcOrd="0" destOrd="0" presId="urn:microsoft.com/office/officeart/2005/8/layout/list1"/>
    <dgm:cxn modelId="{016AC42E-1E2D-4AB7-8F31-AE5C27B3450C}" type="presParOf" srcId="{4D9263F3-9E49-4F50-B6CB-7C1D8BE35EAE}" destId="{852A8EBE-AFBC-4360-B1EA-4ADFB5E566DD}" srcOrd="0" destOrd="0" presId="urn:microsoft.com/office/officeart/2005/8/layout/list1"/>
    <dgm:cxn modelId="{85B67B3F-17C0-416E-992B-DC2C77F0630E}" type="presParOf" srcId="{4D9263F3-9E49-4F50-B6CB-7C1D8BE35EAE}" destId="{BC95D0E3-F58E-4002-A342-4E0B419C648D}" srcOrd="1" destOrd="0" presId="urn:microsoft.com/office/officeart/2005/8/layout/list1"/>
    <dgm:cxn modelId="{C129F4C4-1F2A-47C4-932F-1DAD54A3BDBA}" type="presParOf" srcId="{7463E3B1-782B-4B51-A2AC-9023A44AA67F}" destId="{592263E3-004E-48DD-99CB-64F4CB10FB8E}" srcOrd="1" destOrd="0" presId="urn:microsoft.com/office/officeart/2005/8/layout/list1"/>
    <dgm:cxn modelId="{A4533427-0897-492E-B002-0E312577C5FC}" type="presParOf" srcId="{7463E3B1-782B-4B51-A2AC-9023A44AA67F}" destId="{F76ECD49-FC61-4C25-B547-F23D32D5F1E6}"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AE35E0-1F0E-42CC-B42A-9326FC956873}"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83006422-09D2-4FA5-AB53-5CBA9D1055AD}">
      <dgm:prSet/>
      <dgm:spPr/>
      <dgm:t>
        <a:bodyPr/>
        <a:lstStyle/>
        <a:p>
          <a:r>
            <a:rPr lang="en-US" b="1" dirty="0">
              <a:latin typeface="Vollkorn" panose="020B0604020202020204" charset="0"/>
              <a:ea typeface="Vollkorn" panose="020B0604020202020204" charset="0"/>
            </a:rPr>
            <a:t>4. CTP</a:t>
          </a:r>
          <a:endParaRPr lang="en-US" dirty="0">
            <a:latin typeface="Vollkorn" panose="020B0604020202020204" charset="0"/>
            <a:ea typeface="Vollkorn" panose="020B0604020202020204" charset="0"/>
          </a:endParaRPr>
        </a:p>
      </dgm:t>
    </dgm:pt>
    <dgm:pt modelId="{B2D8170A-7DFC-43E3-9CD5-E5D203ACC578}" type="parTrans" cxnId="{54E6B62A-2551-4C4D-B653-17A967641F21}">
      <dgm:prSet/>
      <dgm:spPr/>
      <dgm:t>
        <a:bodyPr/>
        <a:lstStyle/>
        <a:p>
          <a:endParaRPr lang="en-US"/>
        </a:p>
      </dgm:t>
    </dgm:pt>
    <dgm:pt modelId="{7CF557B1-56C6-422B-9F76-EED9F7D5FFC3}" type="sibTrans" cxnId="{54E6B62A-2551-4C4D-B653-17A967641F21}">
      <dgm:prSet/>
      <dgm:spPr/>
      <dgm:t>
        <a:bodyPr/>
        <a:lstStyle/>
        <a:p>
          <a:endParaRPr lang="en-US"/>
        </a:p>
      </dgm:t>
    </dgm:pt>
    <dgm:pt modelId="{1ECFF1B0-AA82-4C09-91BE-882F265D5768}">
      <dgm:prSet/>
      <dgm:spPr/>
      <dgm:t>
        <a:bodyPr/>
        <a:lstStyle/>
        <a:p>
          <a:r>
            <a:rPr lang="en-US" u="none" dirty="0">
              <a:latin typeface="Vollkorn" panose="020B0604020202020204" charset="0"/>
              <a:ea typeface="Vollkorn" panose="020B0604020202020204" charset="0"/>
            </a:rPr>
            <a:t>DECADIMENTO COGNITIVO FLUTTUANTE NON INDICATIVO DI ALZHEIMER</a:t>
          </a:r>
        </a:p>
      </dgm:t>
    </dgm:pt>
    <dgm:pt modelId="{1C27B8A7-59D5-477D-9FCC-FAEDE56D1C6C}" type="parTrans" cxnId="{FA792D59-EE58-4ABA-AEDD-0E84C617D771}">
      <dgm:prSet/>
      <dgm:spPr/>
      <dgm:t>
        <a:bodyPr/>
        <a:lstStyle/>
        <a:p>
          <a:endParaRPr lang="en-US"/>
        </a:p>
      </dgm:t>
    </dgm:pt>
    <dgm:pt modelId="{EA4E2CD3-9416-4517-810D-A5EBFE3A7EA4}" type="sibTrans" cxnId="{FA792D59-EE58-4ABA-AEDD-0E84C617D771}">
      <dgm:prSet/>
      <dgm:spPr/>
      <dgm:t>
        <a:bodyPr/>
        <a:lstStyle/>
        <a:p>
          <a:endParaRPr lang="en-US"/>
        </a:p>
      </dgm:t>
    </dgm:pt>
    <dgm:pt modelId="{FE3B0836-ACD1-4FF5-BD55-9A3E060E930B}">
      <dgm:prSet/>
      <dgm:spPr/>
      <dgm:t>
        <a:bodyPr/>
        <a:lstStyle/>
        <a:p>
          <a:r>
            <a:rPr lang="en-US" u="none" dirty="0">
              <a:latin typeface="Vollkorn" panose="020B0604020202020204" charset="0"/>
              <a:ea typeface="Vollkorn" panose="020B0604020202020204" charset="0"/>
            </a:rPr>
            <a:t>NON INDAGATE LE </a:t>
          </a:r>
          <a:r>
            <a:rPr lang="en-US" u="none" dirty="0" err="1">
              <a:latin typeface="Vollkorn" panose="020B0604020202020204" charset="0"/>
              <a:ea typeface="Vollkorn" panose="020B0604020202020204" charset="0"/>
            </a:rPr>
            <a:t>ABILITà</a:t>
          </a:r>
          <a:r>
            <a:rPr lang="en-US" u="none" dirty="0">
              <a:latin typeface="Vollkorn" panose="020B0604020202020204" charset="0"/>
              <a:ea typeface="Vollkorn" panose="020B0604020202020204" charset="0"/>
            </a:rPr>
            <a:t> RESIDUE E LE AUTONOMIE</a:t>
          </a:r>
        </a:p>
      </dgm:t>
    </dgm:pt>
    <dgm:pt modelId="{B9F06891-3EB0-4C72-8FE8-BA6CF71439A6}" type="parTrans" cxnId="{F487C932-40B4-4A98-9DF8-A11F6F9C6358}">
      <dgm:prSet/>
      <dgm:spPr/>
      <dgm:t>
        <a:bodyPr/>
        <a:lstStyle/>
        <a:p>
          <a:endParaRPr lang="en-GB"/>
        </a:p>
      </dgm:t>
    </dgm:pt>
    <dgm:pt modelId="{2AB2B141-5702-4453-9BF1-B0402E59410D}" type="sibTrans" cxnId="{F487C932-40B4-4A98-9DF8-A11F6F9C6358}">
      <dgm:prSet/>
      <dgm:spPr/>
      <dgm:t>
        <a:bodyPr/>
        <a:lstStyle/>
        <a:p>
          <a:endParaRPr lang="en-GB"/>
        </a:p>
      </dgm:t>
    </dgm:pt>
    <dgm:pt modelId="{30A6D43A-702A-49F4-BF0B-551908A15336}">
      <dgm:prSet/>
      <dgm:spPr/>
      <dgm:t>
        <a:bodyPr/>
        <a:lstStyle/>
        <a:p>
          <a:r>
            <a:rPr lang="en-US" u="none" dirty="0">
              <a:latin typeface="Vollkorn" panose="020B0604020202020204" charset="0"/>
              <a:ea typeface="Vollkorn" panose="020B0604020202020204" charset="0"/>
            </a:rPr>
            <a:t>NON CONSIDERATO L’EFFETTO DELLO STRESS SULLE PRESTAZIONI</a:t>
          </a:r>
        </a:p>
      </dgm:t>
    </dgm:pt>
    <dgm:pt modelId="{D53CB6A8-349A-4476-B781-C5A9F3F47124}" type="parTrans" cxnId="{DE3C4680-54AF-4B36-9077-41620D97AB85}">
      <dgm:prSet/>
      <dgm:spPr/>
      <dgm:t>
        <a:bodyPr/>
        <a:lstStyle/>
        <a:p>
          <a:endParaRPr lang="en-GB"/>
        </a:p>
      </dgm:t>
    </dgm:pt>
    <dgm:pt modelId="{0276383B-631A-4385-AE5C-8CF21D363C68}" type="sibTrans" cxnId="{DE3C4680-54AF-4B36-9077-41620D97AB85}">
      <dgm:prSet/>
      <dgm:spPr/>
      <dgm:t>
        <a:bodyPr/>
        <a:lstStyle/>
        <a:p>
          <a:endParaRPr lang="en-GB"/>
        </a:p>
      </dgm:t>
    </dgm:pt>
    <dgm:pt modelId="{256A3224-F6E9-449B-BECA-74A57B09F6F1}">
      <dgm:prSet/>
      <dgm:spPr/>
      <dgm:t>
        <a:bodyPr/>
        <a:lstStyle/>
        <a:p>
          <a:r>
            <a:rPr lang="en-US" u="none" dirty="0">
              <a:latin typeface="Vollkorn" panose="020B0604020202020204" charset="0"/>
              <a:ea typeface="Vollkorn" panose="020B0604020202020204" charset="0"/>
            </a:rPr>
            <a:t>NON CONSIDERATO CHE QUESTA VALUTAZIONE VIENE ESEGUITA ESATTAMENTE UN MESE DOPO LA RIAPERTURA DEL LOCKDOWN</a:t>
          </a:r>
        </a:p>
      </dgm:t>
    </dgm:pt>
    <dgm:pt modelId="{4E8D2807-CB54-4828-A39D-9E5D3683F01A}" type="parTrans" cxnId="{B2703151-16EC-4A1C-8E6F-8561A5607A60}">
      <dgm:prSet/>
      <dgm:spPr/>
      <dgm:t>
        <a:bodyPr/>
        <a:lstStyle/>
        <a:p>
          <a:endParaRPr lang="en-GB"/>
        </a:p>
      </dgm:t>
    </dgm:pt>
    <dgm:pt modelId="{D5DE2A88-8CE9-4BE3-81FB-C0BE1E8F4026}" type="sibTrans" cxnId="{B2703151-16EC-4A1C-8E6F-8561A5607A60}">
      <dgm:prSet/>
      <dgm:spPr/>
      <dgm:t>
        <a:bodyPr/>
        <a:lstStyle/>
        <a:p>
          <a:endParaRPr lang="en-GB"/>
        </a:p>
      </dgm:t>
    </dgm:pt>
    <dgm:pt modelId="{A8D22ACA-FC36-4EF4-9C7B-A82C2A3D00BF}">
      <dgm:prSet/>
      <dgm:spPr/>
      <dgm:t>
        <a:bodyPr/>
        <a:lstStyle/>
        <a:p>
          <a:r>
            <a:rPr lang="en-US" u="none" dirty="0">
              <a:latin typeface="Vollkorn" panose="020B0604020202020204" charset="0"/>
              <a:ea typeface="Vollkorn" panose="020B0604020202020204" charset="0"/>
            </a:rPr>
            <a:t>DUE GIORNI DOPO LA CHIUSURA DELLA CTU A UNA VISITA CLINICA LA SIGNORA PRENDE 27/30 AL MMSE</a:t>
          </a:r>
        </a:p>
      </dgm:t>
    </dgm:pt>
    <dgm:pt modelId="{6C3BA3EA-F32D-44DD-BF51-19D3B55FB72E}" type="parTrans" cxnId="{CC5C9C1D-524E-4053-8689-4175761C65A4}">
      <dgm:prSet/>
      <dgm:spPr/>
      <dgm:t>
        <a:bodyPr/>
        <a:lstStyle/>
        <a:p>
          <a:endParaRPr lang="en-GB"/>
        </a:p>
      </dgm:t>
    </dgm:pt>
    <dgm:pt modelId="{740F780C-7243-453C-9E89-8759E03268CA}" type="sibTrans" cxnId="{CC5C9C1D-524E-4053-8689-4175761C65A4}">
      <dgm:prSet/>
      <dgm:spPr/>
      <dgm:t>
        <a:bodyPr/>
        <a:lstStyle/>
        <a:p>
          <a:endParaRPr lang="en-GB"/>
        </a:p>
      </dgm:t>
    </dgm:pt>
    <dgm:pt modelId="{BAA4F8B5-24EB-4293-A382-E813ED87B428}">
      <dgm:prSet/>
      <dgm:spPr/>
      <dgm:t>
        <a:bodyPr/>
        <a:lstStyle/>
        <a:p>
          <a:r>
            <a:rPr lang="en-US" u="none" dirty="0">
              <a:latin typeface="Vollkorn" panose="020B0604020202020204" charset="0"/>
              <a:ea typeface="Vollkorn" panose="020B0604020202020204" charset="0"/>
            </a:rPr>
            <a:t>IL DEFICIT COGNITIVO PRESENTE DAL 2015 NON è DRASTICAMENTE PEGGIORATO</a:t>
          </a:r>
        </a:p>
      </dgm:t>
    </dgm:pt>
    <dgm:pt modelId="{3C697594-0F82-4E5B-839E-48B6D38DCD9E}" type="parTrans" cxnId="{6D90924F-D701-464B-934E-3FA6922FDE73}">
      <dgm:prSet/>
      <dgm:spPr/>
    </dgm:pt>
    <dgm:pt modelId="{377D598A-D878-48F9-A946-E477E1C8904C}" type="sibTrans" cxnId="{6D90924F-D701-464B-934E-3FA6922FDE73}">
      <dgm:prSet/>
      <dgm:spPr/>
    </dgm:pt>
    <dgm:pt modelId="{7463E3B1-782B-4B51-A2AC-9023A44AA67F}" type="pres">
      <dgm:prSet presAssocID="{4CAE35E0-1F0E-42CC-B42A-9326FC956873}" presName="linear" presStyleCnt="0">
        <dgm:presLayoutVars>
          <dgm:dir/>
          <dgm:animLvl val="lvl"/>
          <dgm:resizeHandles val="exact"/>
        </dgm:presLayoutVars>
      </dgm:prSet>
      <dgm:spPr/>
    </dgm:pt>
    <dgm:pt modelId="{4D9263F3-9E49-4F50-B6CB-7C1D8BE35EAE}" type="pres">
      <dgm:prSet presAssocID="{83006422-09D2-4FA5-AB53-5CBA9D1055AD}" presName="parentLin" presStyleCnt="0"/>
      <dgm:spPr/>
    </dgm:pt>
    <dgm:pt modelId="{852A8EBE-AFBC-4360-B1EA-4ADFB5E566DD}" type="pres">
      <dgm:prSet presAssocID="{83006422-09D2-4FA5-AB53-5CBA9D1055AD}" presName="parentLeftMargin" presStyleLbl="node1" presStyleIdx="0" presStyleCnt="1"/>
      <dgm:spPr/>
    </dgm:pt>
    <dgm:pt modelId="{BC95D0E3-F58E-4002-A342-4E0B419C648D}" type="pres">
      <dgm:prSet presAssocID="{83006422-09D2-4FA5-AB53-5CBA9D1055AD}" presName="parentText" presStyleLbl="node1" presStyleIdx="0" presStyleCnt="1">
        <dgm:presLayoutVars>
          <dgm:chMax val="0"/>
          <dgm:bulletEnabled val="1"/>
        </dgm:presLayoutVars>
      </dgm:prSet>
      <dgm:spPr/>
    </dgm:pt>
    <dgm:pt modelId="{592263E3-004E-48DD-99CB-64F4CB10FB8E}" type="pres">
      <dgm:prSet presAssocID="{83006422-09D2-4FA5-AB53-5CBA9D1055AD}" presName="negativeSpace" presStyleCnt="0"/>
      <dgm:spPr/>
    </dgm:pt>
    <dgm:pt modelId="{F76ECD49-FC61-4C25-B547-F23D32D5F1E6}" type="pres">
      <dgm:prSet presAssocID="{83006422-09D2-4FA5-AB53-5CBA9D1055AD}" presName="childText" presStyleLbl="conFgAcc1" presStyleIdx="0" presStyleCnt="1" custScaleY="142802">
        <dgm:presLayoutVars>
          <dgm:bulletEnabled val="1"/>
        </dgm:presLayoutVars>
      </dgm:prSet>
      <dgm:spPr/>
    </dgm:pt>
  </dgm:ptLst>
  <dgm:cxnLst>
    <dgm:cxn modelId="{8B568810-9BBE-41C9-A9F9-CD2A4B451E5F}" type="presOf" srcId="{83006422-09D2-4FA5-AB53-5CBA9D1055AD}" destId="{852A8EBE-AFBC-4360-B1EA-4ADFB5E566DD}" srcOrd="0" destOrd="0" presId="urn:microsoft.com/office/officeart/2005/8/layout/list1"/>
    <dgm:cxn modelId="{CC5C9C1D-524E-4053-8689-4175761C65A4}" srcId="{83006422-09D2-4FA5-AB53-5CBA9D1055AD}" destId="{A8D22ACA-FC36-4EF4-9C7B-A82C2A3D00BF}" srcOrd="4" destOrd="0" parTransId="{6C3BA3EA-F32D-44DD-BF51-19D3B55FB72E}" sibTransId="{740F780C-7243-453C-9E89-8759E03268CA}"/>
    <dgm:cxn modelId="{B55C901E-B5A6-480B-81AE-9AB8EA6E16B8}" type="presOf" srcId="{BAA4F8B5-24EB-4293-A382-E813ED87B428}" destId="{F76ECD49-FC61-4C25-B547-F23D32D5F1E6}" srcOrd="0" destOrd="5" presId="urn:microsoft.com/office/officeart/2005/8/layout/list1"/>
    <dgm:cxn modelId="{54E6B62A-2551-4C4D-B653-17A967641F21}" srcId="{4CAE35E0-1F0E-42CC-B42A-9326FC956873}" destId="{83006422-09D2-4FA5-AB53-5CBA9D1055AD}" srcOrd="0" destOrd="0" parTransId="{B2D8170A-7DFC-43E3-9CD5-E5D203ACC578}" sibTransId="{7CF557B1-56C6-422B-9F76-EED9F7D5FFC3}"/>
    <dgm:cxn modelId="{F487C932-40B4-4A98-9DF8-A11F6F9C6358}" srcId="{83006422-09D2-4FA5-AB53-5CBA9D1055AD}" destId="{FE3B0836-ACD1-4FF5-BD55-9A3E060E930B}" srcOrd="1" destOrd="0" parTransId="{B9F06891-3EB0-4C72-8FE8-BA6CF71439A6}" sibTransId="{2AB2B141-5702-4453-9BF1-B0402E59410D}"/>
    <dgm:cxn modelId="{E290814B-4D86-4F9A-8E2B-194B06A65500}" type="presOf" srcId="{30A6D43A-702A-49F4-BF0B-551908A15336}" destId="{F76ECD49-FC61-4C25-B547-F23D32D5F1E6}" srcOrd="0" destOrd="2" presId="urn:microsoft.com/office/officeart/2005/8/layout/list1"/>
    <dgm:cxn modelId="{6D90924F-D701-464B-934E-3FA6922FDE73}" srcId="{83006422-09D2-4FA5-AB53-5CBA9D1055AD}" destId="{BAA4F8B5-24EB-4293-A382-E813ED87B428}" srcOrd="5" destOrd="0" parTransId="{3C697594-0F82-4E5B-839E-48B6D38DCD9E}" sibTransId="{377D598A-D878-48F9-A946-E477E1C8904C}"/>
    <dgm:cxn modelId="{B2703151-16EC-4A1C-8E6F-8561A5607A60}" srcId="{83006422-09D2-4FA5-AB53-5CBA9D1055AD}" destId="{256A3224-F6E9-449B-BECA-74A57B09F6F1}" srcOrd="3" destOrd="0" parTransId="{4E8D2807-CB54-4828-A39D-9E5D3683F01A}" sibTransId="{D5DE2A88-8CE9-4BE3-81FB-C0BE1E8F4026}"/>
    <dgm:cxn modelId="{FA792D59-EE58-4ABA-AEDD-0E84C617D771}" srcId="{83006422-09D2-4FA5-AB53-5CBA9D1055AD}" destId="{1ECFF1B0-AA82-4C09-91BE-882F265D5768}" srcOrd="0" destOrd="0" parTransId="{1C27B8A7-59D5-477D-9FCC-FAEDE56D1C6C}" sibTransId="{EA4E2CD3-9416-4517-810D-A5EBFE3A7EA4}"/>
    <dgm:cxn modelId="{DE3C4680-54AF-4B36-9077-41620D97AB85}" srcId="{83006422-09D2-4FA5-AB53-5CBA9D1055AD}" destId="{30A6D43A-702A-49F4-BF0B-551908A15336}" srcOrd="2" destOrd="0" parTransId="{D53CB6A8-349A-4476-B781-C5A9F3F47124}" sibTransId="{0276383B-631A-4385-AE5C-8CF21D363C68}"/>
    <dgm:cxn modelId="{5742698C-15CC-4D89-BD69-E71051108A5A}" type="presOf" srcId="{1ECFF1B0-AA82-4C09-91BE-882F265D5768}" destId="{F76ECD49-FC61-4C25-B547-F23D32D5F1E6}" srcOrd="0" destOrd="0" presId="urn:microsoft.com/office/officeart/2005/8/layout/list1"/>
    <dgm:cxn modelId="{B98BE393-1552-4792-87D4-9CF10ECA3DC1}" type="presOf" srcId="{A8D22ACA-FC36-4EF4-9C7B-A82C2A3D00BF}" destId="{F76ECD49-FC61-4C25-B547-F23D32D5F1E6}" srcOrd="0" destOrd="4" presId="urn:microsoft.com/office/officeart/2005/8/layout/list1"/>
    <dgm:cxn modelId="{0DE095C3-3B62-4080-B5B6-E9B18849A98E}" type="presOf" srcId="{256A3224-F6E9-449B-BECA-74A57B09F6F1}" destId="{F76ECD49-FC61-4C25-B547-F23D32D5F1E6}" srcOrd="0" destOrd="3" presId="urn:microsoft.com/office/officeart/2005/8/layout/list1"/>
    <dgm:cxn modelId="{964A4ECD-6AA3-43CB-AE71-4B24AE98CAF7}" type="presOf" srcId="{FE3B0836-ACD1-4FF5-BD55-9A3E060E930B}" destId="{F76ECD49-FC61-4C25-B547-F23D32D5F1E6}" srcOrd="0" destOrd="1" presId="urn:microsoft.com/office/officeart/2005/8/layout/list1"/>
    <dgm:cxn modelId="{F3E2DCF6-CF35-4A23-A081-CF578B5874D7}" type="presOf" srcId="{83006422-09D2-4FA5-AB53-5CBA9D1055AD}" destId="{BC95D0E3-F58E-4002-A342-4E0B419C648D}" srcOrd="1" destOrd="0" presId="urn:microsoft.com/office/officeart/2005/8/layout/list1"/>
    <dgm:cxn modelId="{4EFA26FE-0D10-4849-A553-1973D3127156}" type="presOf" srcId="{4CAE35E0-1F0E-42CC-B42A-9326FC956873}" destId="{7463E3B1-782B-4B51-A2AC-9023A44AA67F}" srcOrd="0" destOrd="0" presId="urn:microsoft.com/office/officeart/2005/8/layout/list1"/>
    <dgm:cxn modelId="{F45839E8-83A1-408B-8441-393420115A60}" type="presParOf" srcId="{7463E3B1-782B-4B51-A2AC-9023A44AA67F}" destId="{4D9263F3-9E49-4F50-B6CB-7C1D8BE35EAE}" srcOrd="0" destOrd="0" presId="urn:microsoft.com/office/officeart/2005/8/layout/list1"/>
    <dgm:cxn modelId="{016AC42E-1E2D-4AB7-8F31-AE5C27B3450C}" type="presParOf" srcId="{4D9263F3-9E49-4F50-B6CB-7C1D8BE35EAE}" destId="{852A8EBE-AFBC-4360-B1EA-4ADFB5E566DD}" srcOrd="0" destOrd="0" presId="urn:microsoft.com/office/officeart/2005/8/layout/list1"/>
    <dgm:cxn modelId="{85B67B3F-17C0-416E-992B-DC2C77F0630E}" type="presParOf" srcId="{4D9263F3-9E49-4F50-B6CB-7C1D8BE35EAE}" destId="{BC95D0E3-F58E-4002-A342-4E0B419C648D}" srcOrd="1" destOrd="0" presId="urn:microsoft.com/office/officeart/2005/8/layout/list1"/>
    <dgm:cxn modelId="{C129F4C4-1F2A-47C4-932F-1DAD54A3BDBA}" type="presParOf" srcId="{7463E3B1-782B-4B51-A2AC-9023A44AA67F}" destId="{592263E3-004E-48DD-99CB-64F4CB10FB8E}" srcOrd="1" destOrd="0" presId="urn:microsoft.com/office/officeart/2005/8/layout/list1"/>
    <dgm:cxn modelId="{A4533427-0897-492E-B002-0E312577C5FC}" type="presParOf" srcId="{7463E3B1-782B-4B51-A2AC-9023A44AA67F}" destId="{F76ECD49-FC61-4C25-B547-F23D32D5F1E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AE35E0-1F0E-42CC-B42A-9326FC956873}"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83006422-09D2-4FA5-AB53-5CBA9D1055AD}">
      <dgm:prSet/>
      <dgm:spPr/>
      <dgm:t>
        <a:bodyPr/>
        <a:lstStyle/>
        <a:p>
          <a:r>
            <a:rPr lang="en-US" b="1" dirty="0">
              <a:latin typeface="Vollkorn" panose="020B0604020202020204" charset="0"/>
              <a:ea typeface="Vollkorn" panose="020B0604020202020204" charset="0"/>
            </a:rPr>
            <a:t>PROBLEMATICHE</a:t>
          </a:r>
          <a:endParaRPr lang="en-US" dirty="0">
            <a:latin typeface="Vollkorn" panose="020B0604020202020204" charset="0"/>
            <a:ea typeface="Vollkorn" panose="020B0604020202020204" charset="0"/>
          </a:endParaRPr>
        </a:p>
      </dgm:t>
    </dgm:pt>
    <dgm:pt modelId="{B2D8170A-7DFC-43E3-9CD5-E5D203ACC578}" type="parTrans" cxnId="{54E6B62A-2551-4C4D-B653-17A967641F21}">
      <dgm:prSet/>
      <dgm:spPr/>
      <dgm:t>
        <a:bodyPr/>
        <a:lstStyle/>
        <a:p>
          <a:endParaRPr lang="en-US"/>
        </a:p>
      </dgm:t>
    </dgm:pt>
    <dgm:pt modelId="{7CF557B1-56C6-422B-9F76-EED9F7D5FFC3}" type="sibTrans" cxnId="{54E6B62A-2551-4C4D-B653-17A967641F21}">
      <dgm:prSet/>
      <dgm:spPr/>
      <dgm:t>
        <a:bodyPr/>
        <a:lstStyle/>
        <a:p>
          <a:endParaRPr lang="en-US"/>
        </a:p>
      </dgm:t>
    </dgm:pt>
    <dgm:pt modelId="{1ECFF1B0-AA82-4C09-91BE-882F265D5768}">
      <dgm:prSet/>
      <dgm:spPr/>
      <dgm:t>
        <a:bodyPr/>
        <a:lstStyle/>
        <a:p>
          <a:r>
            <a:rPr lang="en-US" u="none" dirty="0">
              <a:latin typeface="Vollkorn" panose="020B0604020202020204" charset="0"/>
              <a:ea typeface="Vollkorn" panose="020B0604020202020204" charset="0"/>
            </a:rPr>
            <a:t>ASSENZA DI LINEE GUIDA</a:t>
          </a:r>
        </a:p>
      </dgm:t>
    </dgm:pt>
    <dgm:pt modelId="{1C27B8A7-59D5-477D-9FCC-FAEDE56D1C6C}" type="parTrans" cxnId="{FA792D59-EE58-4ABA-AEDD-0E84C617D771}">
      <dgm:prSet/>
      <dgm:spPr/>
      <dgm:t>
        <a:bodyPr/>
        <a:lstStyle/>
        <a:p>
          <a:endParaRPr lang="en-US"/>
        </a:p>
      </dgm:t>
    </dgm:pt>
    <dgm:pt modelId="{EA4E2CD3-9416-4517-810D-A5EBFE3A7EA4}" type="sibTrans" cxnId="{FA792D59-EE58-4ABA-AEDD-0E84C617D771}">
      <dgm:prSet/>
      <dgm:spPr/>
      <dgm:t>
        <a:bodyPr/>
        <a:lstStyle/>
        <a:p>
          <a:endParaRPr lang="en-US"/>
        </a:p>
      </dgm:t>
    </dgm:pt>
    <dgm:pt modelId="{3870E448-0553-48F4-9A33-E8003FF46324}">
      <dgm:prSet/>
      <dgm:spPr/>
      <dgm:t>
        <a:bodyPr/>
        <a:lstStyle/>
        <a:p>
          <a:r>
            <a:rPr lang="en-US" u="none" dirty="0">
              <a:latin typeface="Vollkorn" panose="020B0604020202020204" charset="0"/>
              <a:ea typeface="Vollkorn" panose="020B0604020202020204" charset="0"/>
            </a:rPr>
            <a:t>SI DISCORDA SU DIAGNOSI</a:t>
          </a:r>
        </a:p>
      </dgm:t>
    </dgm:pt>
    <dgm:pt modelId="{0BBA07A0-BE1A-4189-A423-E1D2CEDBF94F}" type="parTrans" cxnId="{FE32AF9E-8C33-47AB-98AA-EE377771C26A}">
      <dgm:prSet/>
      <dgm:spPr/>
      <dgm:t>
        <a:bodyPr/>
        <a:lstStyle/>
        <a:p>
          <a:endParaRPr lang="en-GB"/>
        </a:p>
      </dgm:t>
    </dgm:pt>
    <dgm:pt modelId="{39387BFA-C6F3-4B70-ACD7-D87C3103CACD}" type="sibTrans" cxnId="{FE32AF9E-8C33-47AB-98AA-EE377771C26A}">
      <dgm:prSet/>
      <dgm:spPr/>
      <dgm:t>
        <a:bodyPr/>
        <a:lstStyle/>
        <a:p>
          <a:endParaRPr lang="en-GB"/>
        </a:p>
      </dgm:t>
    </dgm:pt>
    <dgm:pt modelId="{7B192316-F014-44FE-A528-93778876F064}">
      <dgm:prSet/>
      <dgm:spPr/>
      <dgm:t>
        <a:bodyPr/>
        <a:lstStyle/>
        <a:p>
          <a:r>
            <a:rPr lang="en-US" u="none" dirty="0">
              <a:latin typeface="Vollkorn" panose="020B0604020202020204" charset="0"/>
              <a:ea typeface="Vollkorn" panose="020B0604020202020204" charset="0"/>
            </a:rPr>
            <a:t>SI DISCORDA SU </a:t>
          </a:r>
          <a:r>
            <a:rPr lang="en-US" u="none" dirty="0" err="1">
              <a:latin typeface="Vollkorn" panose="020B0604020202020204" charset="0"/>
              <a:ea typeface="Vollkorn" panose="020B0604020202020204" charset="0"/>
            </a:rPr>
            <a:t>GRAVITà</a:t>
          </a:r>
          <a:r>
            <a:rPr lang="en-US" u="none" dirty="0">
              <a:latin typeface="Vollkorn" panose="020B0604020202020204" charset="0"/>
              <a:ea typeface="Vollkorn" panose="020B0604020202020204" charset="0"/>
            </a:rPr>
            <a:t> DEL DEFICIT COGNITIVO</a:t>
          </a:r>
        </a:p>
      </dgm:t>
    </dgm:pt>
    <dgm:pt modelId="{49E1B624-505F-426D-AD6D-3367F426F8F3}" type="parTrans" cxnId="{F1B63ABF-2BA2-4AAE-8E73-C1D884AF128B}">
      <dgm:prSet/>
      <dgm:spPr/>
      <dgm:t>
        <a:bodyPr/>
        <a:lstStyle/>
        <a:p>
          <a:endParaRPr lang="en-GB"/>
        </a:p>
      </dgm:t>
    </dgm:pt>
    <dgm:pt modelId="{0893C7F9-FE27-4793-8270-9C5AA8242E52}" type="sibTrans" cxnId="{F1B63ABF-2BA2-4AAE-8E73-C1D884AF128B}">
      <dgm:prSet/>
      <dgm:spPr/>
      <dgm:t>
        <a:bodyPr/>
        <a:lstStyle/>
        <a:p>
          <a:endParaRPr lang="en-GB"/>
        </a:p>
      </dgm:t>
    </dgm:pt>
    <dgm:pt modelId="{71CACF01-3CAF-4479-B1F9-6AD04D0A9762}">
      <dgm:prSet/>
      <dgm:spPr/>
      <dgm:t>
        <a:bodyPr/>
        <a:lstStyle/>
        <a:p>
          <a:r>
            <a:rPr lang="en-US" u="none" dirty="0">
              <a:latin typeface="Vollkorn" panose="020B0604020202020204" charset="0"/>
              <a:ea typeface="Vollkorn" panose="020B0604020202020204" charset="0"/>
            </a:rPr>
            <a:t>SI DISCORDA SULLA </a:t>
          </a:r>
          <a:r>
            <a:rPr lang="en-US" u="none" dirty="0" err="1">
              <a:latin typeface="Vollkorn" panose="020B0604020202020204" charset="0"/>
              <a:ea typeface="Vollkorn" panose="020B0604020202020204" charset="0"/>
            </a:rPr>
            <a:t>NECESSITà</a:t>
          </a:r>
          <a:r>
            <a:rPr lang="en-US" u="none" dirty="0">
              <a:latin typeface="Vollkorn" panose="020B0604020202020204" charset="0"/>
              <a:ea typeface="Vollkorn" panose="020B0604020202020204" charset="0"/>
            </a:rPr>
            <a:t> O MENO DI ADS</a:t>
          </a:r>
        </a:p>
      </dgm:t>
    </dgm:pt>
    <dgm:pt modelId="{8182407C-A0DA-484E-A07E-EA6DDB2CDBE8}" type="parTrans" cxnId="{502A08E6-771F-4646-A7DD-80E21348AD2F}">
      <dgm:prSet/>
      <dgm:spPr/>
      <dgm:t>
        <a:bodyPr/>
        <a:lstStyle/>
        <a:p>
          <a:endParaRPr lang="en-GB"/>
        </a:p>
      </dgm:t>
    </dgm:pt>
    <dgm:pt modelId="{A95DE108-A858-4009-A32E-44C0C823E1A0}" type="sibTrans" cxnId="{502A08E6-771F-4646-A7DD-80E21348AD2F}">
      <dgm:prSet/>
      <dgm:spPr/>
      <dgm:t>
        <a:bodyPr/>
        <a:lstStyle/>
        <a:p>
          <a:endParaRPr lang="en-GB"/>
        </a:p>
      </dgm:t>
    </dgm:pt>
    <dgm:pt modelId="{7463E3B1-782B-4B51-A2AC-9023A44AA67F}" type="pres">
      <dgm:prSet presAssocID="{4CAE35E0-1F0E-42CC-B42A-9326FC956873}" presName="linear" presStyleCnt="0">
        <dgm:presLayoutVars>
          <dgm:dir/>
          <dgm:animLvl val="lvl"/>
          <dgm:resizeHandles val="exact"/>
        </dgm:presLayoutVars>
      </dgm:prSet>
      <dgm:spPr/>
    </dgm:pt>
    <dgm:pt modelId="{4D9263F3-9E49-4F50-B6CB-7C1D8BE35EAE}" type="pres">
      <dgm:prSet presAssocID="{83006422-09D2-4FA5-AB53-5CBA9D1055AD}" presName="parentLin" presStyleCnt="0"/>
      <dgm:spPr/>
    </dgm:pt>
    <dgm:pt modelId="{852A8EBE-AFBC-4360-B1EA-4ADFB5E566DD}" type="pres">
      <dgm:prSet presAssocID="{83006422-09D2-4FA5-AB53-5CBA9D1055AD}" presName="parentLeftMargin" presStyleLbl="node1" presStyleIdx="0" presStyleCnt="1"/>
      <dgm:spPr/>
    </dgm:pt>
    <dgm:pt modelId="{BC95D0E3-F58E-4002-A342-4E0B419C648D}" type="pres">
      <dgm:prSet presAssocID="{83006422-09D2-4FA5-AB53-5CBA9D1055AD}" presName="parentText" presStyleLbl="node1" presStyleIdx="0" presStyleCnt="1">
        <dgm:presLayoutVars>
          <dgm:chMax val="0"/>
          <dgm:bulletEnabled val="1"/>
        </dgm:presLayoutVars>
      </dgm:prSet>
      <dgm:spPr/>
    </dgm:pt>
    <dgm:pt modelId="{592263E3-004E-48DD-99CB-64F4CB10FB8E}" type="pres">
      <dgm:prSet presAssocID="{83006422-09D2-4FA5-AB53-5CBA9D1055AD}" presName="negativeSpace" presStyleCnt="0"/>
      <dgm:spPr/>
    </dgm:pt>
    <dgm:pt modelId="{F76ECD49-FC61-4C25-B547-F23D32D5F1E6}" type="pres">
      <dgm:prSet presAssocID="{83006422-09D2-4FA5-AB53-5CBA9D1055AD}" presName="childText" presStyleLbl="conFgAcc1" presStyleIdx="0" presStyleCnt="1" custScaleY="142802">
        <dgm:presLayoutVars>
          <dgm:bulletEnabled val="1"/>
        </dgm:presLayoutVars>
      </dgm:prSet>
      <dgm:spPr/>
    </dgm:pt>
  </dgm:ptLst>
  <dgm:cxnLst>
    <dgm:cxn modelId="{F72F260D-8D5B-4511-894F-2ED8ED88B172}" type="presOf" srcId="{7B192316-F014-44FE-A528-93778876F064}" destId="{F76ECD49-FC61-4C25-B547-F23D32D5F1E6}" srcOrd="0" destOrd="2" presId="urn:microsoft.com/office/officeart/2005/8/layout/list1"/>
    <dgm:cxn modelId="{8B568810-9BBE-41C9-A9F9-CD2A4B451E5F}" type="presOf" srcId="{83006422-09D2-4FA5-AB53-5CBA9D1055AD}" destId="{852A8EBE-AFBC-4360-B1EA-4ADFB5E566DD}" srcOrd="0" destOrd="0" presId="urn:microsoft.com/office/officeart/2005/8/layout/list1"/>
    <dgm:cxn modelId="{54E6B62A-2551-4C4D-B653-17A967641F21}" srcId="{4CAE35E0-1F0E-42CC-B42A-9326FC956873}" destId="{83006422-09D2-4FA5-AB53-5CBA9D1055AD}" srcOrd="0" destOrd="0" parTransId="{B2D8170A-7DFC-43E3-9CD5-E5D203ACC578}" sibTransId="{7CF557B1-56C6-422B-9F76-EED9F7D5FFC3}"/>
    <dgm:cxn modelId="{0B811B5B-208A-4AD4-9607-F56E53FEAA15}" type="presOf" srcId="{71CACF01-3CAF-4479-B1F9-6AD04D0A9762}" destId="{F76ECD49-FC61-4C25-B547-F23D32D5F1E6}" srcOrd="0" destOrd="3" presId="urn:microsoft.com/office/officeart/2005/8/layout/list1"/>
    <dgm:cxn modelId="{FA792D59-EE58-4ABA-AEDD-0E84C617D771}" srcId="{83006422-09D2-4FA5-AB53-5CBA9D1055AD}" destId="{1ECFF1B0-AA82-4C09-91BE-882F265D5768}" srcOrd="0" destOrd="0" parTransId="{1C27B8A7-59D5-477D-9FCC-FAEDE56D1C6C}" sibTransId="{EA4E2CD3-9416-4517-810D-A5EBFE3A7EA4}"/>
    <dgm:cxn modelId="{5742698C-15CC-4D89-BD69-E71051108A5A}" type="presOf" srcId="{1ECFF1B0-AA82-4C09-91BE-882F265D5768}" destId="{F76ECD49-FC61-4C25-B547-F23D32D5F1E6}" srcOrd="0" destOrd="0" presId="urn:microsoft.com/office/officeart/2005/8/layout/list1"/>
    <dgm:cxn modelId="{1AF2EA8C-AF81-4CB3-B885-D7E038BDF630}" type="presOf" srcId="{3870E448-0553-48F4-9A33-E8003FF46324}" destId="{F76ECD49-FC61-4C25-B547-F23D32D5F1E6}" srcOrd="0" destOrd="1" presId="urn:microsoft.com/office/officeart/2005/8/layout/list1"/>
    <dgm:cxn modelId="{FE32AF9E-8C33-47AB-98AA-EE377771C26A}" srcId="{83006422-09D2-4FA5-AB53-5CBA9D1055AD}" destId="{3870E448-0553-48F4-9A33-E8003FF46324}" srcOrd="1" destOrd="0" parTransId="{0BBA07A0-BE1A-4189-A423-E1D2CEDBF94F}" sibTransId="{39387BFA-C6F3-4B70-ACD7-D87C3103CACD}"/>
    <dgm:cxn modelId="{F1B63ABF-2BA2-4AAE-8E73-C1D884AF128B}" srcId="{83006422-09D2-4FA5-AB53-5CBA9D1055AD}" destId="{7B192316-F014-44FE-A528-93778876F064}" srcOrd="2" destOrd="0" parTransId="{49E1B624-505F-426D-AD6D-3367F426F8F3}" sibTransId="{0893C7F9-FE27-4793-8270-9C5AA8242E52}"/>
    <dgm:cxn modelId="{502A08E6-771F-4646-A7DD-80E21348AD2F}" srcId="{83006422-09D2-4FA5-AB53-5CBA9D1055AD}" destId="{71CACF01-3CAF-4479-B1F9-6AD04D0A9762}" srcOrd="3" destOrd="0" parTransId="{8182407C-A0DA-484E-A07E-EA6DDB2CDBE8}" sibTransId="{A95DE108-A858-4009-A32E-44C0C823E1A0}"/>
    <dgm:cxn modelId="{F3E2DCF6-CF35-4A23-A081-CF578B5874D7}" type="presOf" srcId="{83006422-09D2-4FA5-AB53-5CBA9D1055AD}" destId="{BC95D0E3-F58E-4002-A342-4E0B419C648D}" srcOrd="1" destOrd="0" presId="urn:microsoft.com/office/officeart/2005/8/layout/list1"/>
    <dgm:cxn modelId="{4EFA26FE-0D10-4849-A553-1973D3127156}" type="presOf" srcId="{4CAE35E0-1F0E-42CC-B42A-9326FC956873}" destId="{7463E3B1-782B-4B51-A2AC-9023A44AA67F}" srcOrd="0" destOrd="0" presId="urn:microsoft.com/office/officeart/2005/8/layout/list1"/>
    <dgm:cxn modelId="{F45839E8-83A1-408B-8441-393420115A60}" type="presParOf" srcId="{7463E3B1-782B-4B51-A2AC-9023A44AA67F}" destId="{4D9263F3-9E49-4F50-B6CB-7C1D8BE35EAE}" srcOrd="0" destOrd="0" presId="urn:microsoft.com/office/officeart/2005/8/layout/list1"/>
    <dgm:cxn modelId="{016AC42E-1E2D-4AB7-8F31-AE5C27B3450C}" type="presParOf" srcId="{4D9263F3-9E49-4F50-B6CB-7C1D8BE35EAE}" destId="{852A8EBE-AFBC-4360-B1EA-4ADFB5E566DD}" srcOrd="0" destOrd="0" presId="urn:microsoft.com/office/officeart/2005/8/layout/list1"/>
    <dgm:cxn modelId="{85B67B3F-17C0-416E-992B-DC2C77F0630E}" type="presParOf" srcId="{4D9263F3-9E49-4F50-B6CB-7C1D8BE35EAE}" destId="{BC95D0E3-F58E-4002-A342-4E0B419C648D}" srcOrd="1" destOrd="0" presId="urn:microsoft.com/office/officeart/2005/8/layout/list1"/>
    <dgm:cxn modelId="{C129F4C4-1F2A-47C4-932F-1DAD54A3BDBA}" type="presParOf" srcId="{7463E3B1-782B-4B51-A2AC-9023A44AA67F}" destId="{592263E3-004E-48DD-99CB-64F4CB10FB8E}" srcOrd="1" destOrd="0" presId="urn:microsoft.com/office/officeart/2005/8/layout/list1"/>
    <dgm:cxn modelId="{A4533427-0897-492E-B002-0E312577C5FC}" type="presParOf" srcId="{7463E3B1-782B-4B51-A2AC-9023A44AA67F}" destId="{F76ECD49-FC61-4C25-B547-F23D32D5F1E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AF326-951F-4133-98F8-72517FD60710}">
      <dsp:nvSpPr>
        <dsp:cNvPr id="0" name=""/>
        <dsp:cNvSpPr/>
      </dsp:nvSpPr>
      <dsp:spPr>
        <a:xfrm rot="5400000">
          <a:off x="-318859" y="318859"/>
          <a:ext cx="2125732" cy="1488012"/>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it-IT" sz="3600" kern="1200" dirty="0">
              <a:latin typeface="Vollkorn" panose="020B0604020202020204" charset="0"/>
              <a:ea typeface="Vollkorn" panose="020B0604020202020204" charset="0"/>
            </a:rPr>
            <a:t>1</a:t>
          </a:r>
        </a:p>
      </dsp:txBody>
      <dsp:txXfrm rot="-5400000">
        <a:off x="1" y="744005"/>
        <a:ext cx="1488012" cy="637720"/>
      </dsp:txXfrm>
    </dsp:sp>
    <dsp:sp modelId="{4D5C1A6B-5623-4F6E-9422-26C81D08315C}">
      <dsp:nvSpPr>
        <dsp:cNvPr id="0" name=""/>
        <dsp:cNvSpPr/>
      </dsp:nvSpPr>
      <dsp:spPr>
        <a:xfrm rot="5400000">
          <a:off x="6034843" y="-4546830"/>
          <a:ext cx="1381726" cy="1047538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it-IT" sz="3600" i="0" kern="1200" dirty="0">
              <a:latin typeface="Vollkorn" panose="020B0604020202020204" charset="0"/>
              <a:ea typeface="Vollkorn" panose="020B0604020202020204" charset="0"/>
            </a:rPr>
            <a:t>Invecchiamento</a:t>
          </a:r>
        </a:p>
      </dsp:txBody>
      <dsp:txXfrm rot="-5400000">
        <a:off x="1488013" y="67450"/>
        <a:ext cx="10407937" cy="1246826"/>
      </dsp:txXfrm>
    </dsp:sp>
    <dsp:sp modelId="{04C7D90F-6976-4BBA-9E3B-F22E896F2060}">
      <dsp:nvSpPr>
        <dsp:cNvPr id="0" name=""/>
        <dsp:cNvSpPr/>
      </dsp:nvSpPr>
      <dsp:spPr>
        <a:xfrm rot="5400000">
          <a:off x="-318859" y="2309491"/>
          <a:ext cx="2125732" cy="1488012"/>
        </a:xfrm>
        <a:prstGeom prst="chevron">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w="9525" cap="flat" cmpd="sng" algn="ctr">
          <a:solidFill>
            <a:schemeClr val="accent2">
              <a:hueOff val="1560506"/>
              <a:satOff val="-1946"/>
              <a:lumOff val="45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it-IT" sz="3600" kern="1200" dirty="0">
              <a:latin typeface="Vollkorn" panose="020B0604020202020204" charset="0"/>
              <a:ea typeface="Vollkorn" panose="020B0604020202020204" charset="0"/>
            </a:rPr>
            <a:t>2</a:t>
          </a:r>
        </a:p>
      </dsp:txBody>
      <dsp:txXfrm rot="-5400000">
        <a:off x="1" y="2734637"/>
        <a:ext cx="1488012" cy="637720"/>
      </dsp:txXfrm>
    </dsp:sp>
    <dsp:sp modelId="{D1A97D33-C6DE-4C74-8B59-A96BF42CE338}">
      <dsp:nvSpPr>
        <dsp:cNvPr id="0" name=""/>
        <dsp:cNvSpPr/>
      </dsp:nvSpPr>
      <dsp:spPr>
        <a:xfrm rot="5400000">
          <a:off x="6034843" y="-2556198"/>
          <a:ext cx="1381726" cy="10475387"/>
        </a:xfrm>
        <a:prstGeom prst="round2SameRect">
          <a:avLst/>
        </a:prstGeom>
        <a:solidFill>
          <a:schemeClr val="lt1">
            <a:alpha val="90000"/>
            <a:hueOff val="0"/>
            <a:satOff val="0"/>
            <a:lumOff val="0"/>
            <a:alphaOff val="0"/>
          </a:schemeClr>
        </a:solidFill>
        <a:ln w="9525" cap="flat" cmpd="sng" algn="ctr">
          <a:solidFill>
            <a:schemeClr val="accent2">
              <a:hueOff val="1560506"/>
              <a:satOff val="-1946"/>
              <a:lumOff val="45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0" marR="0" lvl="1" indent="0" algn="l" defTabSz="914400" eaLnBrk="1" fontAlgn="auto" latinLnBrk="0" hangingPunct="1">
            <a:lnSpc>
              <a:spcPct val="100000"/>
            </a:lnSpc>
            <a:spcBef>
              <a:spcPts val="0"/>
            </a:spcBef>
            <a:spcAft>
              <a:spcPts val="0"/>
            </a:spcAft>
            <a:buClrTx/>
            <a:buSzTx/>
            <a:buFontTx/>
            <a:buNone/>
            <a:tabLst/>
            <a:defRPr/>
          </a:pPr>
          <a:r>
            <a:rPr lang="it-IT" sz="3600" i="0" kern="1200" dirty="0">
              <a:latin typeface="Vollkorn" panose="020B0604020202020204" charset="0"/>
              <a:ea typeface="Vollkorn" panose="020B0604020202020204" charset="0"/>
            </a:rPr>
            <a:t> Istituti di tutela giuridica</a:t>
          </a:r>
        </a:p>
      </dsp:txBody>
      <dsp:txXfrm rot="-5400000">
        <a:off x="1488013" y="2058082"/>
        <a:ext cx="10407937" cy="1246826"/>
      </dsp:txXfrm>
    </dsp:sp>
    <dsp:sp modelId="{AA8607CC-DA3C-4025-AD61-3579CF690B01}">
      <dsp:nvSpPr>
        <dsp:cNvPr id="0" name=""/>
        <dsp:cNvSpPr/>
      </dsp:nvSpPr>
      <dsp:spPr>
        <a:xfrm rot="5400000">
          <a:off x="-318859" y="4294503"/>
          <a:ext cx="2125732" cy="1488012"/>
        </a:xfrm>
        <a:prstGeom prst="chevron">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w="9525" cap="flat" cmpd="sng" algn="ctr">
          <a:solidFill>
            <a:schemeClr val="accent2">
              <a:hueOff val="3121013"/>
              <a:satOff val="-3893"/>
              <a:lumOff val="91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it-IT" sz="3600" kern="1200" dirty="0">
              <a:latin typeface="Vollkorn" panose="020B0604020202020204" charset="0"/>
              <a:ea typeface="Vollkorn" panose="020B0604020202020204" charset="0"/>
            </a:rPr>
            <a:t>3</a:t>
          </a:r>
        </a:p>
      </dsp:txBody>
      <dsp:txXfrm rot="-5400000">
        <a:off x="1" y="4719649"/>
        <a:ext cx="1488012" cy="637720"/>
      </dsp:txXfrm>
    </dsp:sp>
    <dsp:sp modelId="{E6EA1242-5FB0-45D5-AC0A-5EABD8BE5809}">
      <dsp:nvSpPr>
        <dsp:cNvPr id="0" name=""/>
        <dsp:cNvSpPr/>
      </dsp:nvSpPr>
      <dsp:spPr>
        <a:xfrm rot="5400000">
          <a:off x="6034843" y="-571186"/>
          <a:ext cx="1381726" cy="10475387"/>
        </a:xfrm>
        <a:prstGeom prst="round2SameRect">
          <a:avLst/>
        </a:prstGeom>
        <a:solidFill>
          <a:schemeClr val="lt1">
            <a:alpha val="90000"/>
            <a:hueOff val="0"/>
            <a:satOff val="0"/>
            <a:lumOff val="0"/>
            <a:alphaOff val="0"/>
          </a:schemeClr>
        </a:solidFill>
        <a:ln w="9525" cap="flat" cmpd="sng" algn="ctr">
          <a:solidFill>
            <a:schemeClr val="accent2">
              <a:hueOff val="3121013"/>
              <a:satOff val="-3893"/>
              <a:lumOff val="91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0" marR="0" lvl="1" indent="0" algn="l" defTabSz="914400" eaLnBrk="1" fontAlgn="auto" latinLnBrk="0" hangingPunct="1">
            <a:lnSpc>
              <a:spcPct val="100000"/>
            </a:lnSpc>
            <a:spcBef>
              <a:spcPts val="0"/>
            </a:spcBef>
            <a:spcAft>
              <a:spcPts val="0"/>
            </a:spcAft>
            <a:buClrTx/>
            <a:buSzTx/>
            <a:buFontTx/>
            <a:buNone/>
            <a:tabLst/>
            <a:defRPr/>
          </a:pPr>
          <a:r>
            <a:rPr lang="it-IT" sz="3600" i="0" kern="1200" dirty="0">
              <a:latin typeface="Vollkorn" panose="020B0604020202020204" charset="0"/>
              <a:ea typeface="Vollkorn" panose="020B0604020202020204" charset="0"/>
            </a:rPr>
            <a:t>Valutazione clinica e neuropsicologica</a:t>
          </a:r>
        </a:p>
      </dsp:txBody>
      <dsp:txXfrm rot="-5400000">
        <a:off x="1488013" y="4043094"/>
        <a:ext cx="10407937" cy="1246826"/>
      </dsp:txXfrm>
    </dsp:sp>
    <dsp:sp modelId="{2110137B-B585-47A1-A01E-509649ECF3AF}">
      <dsp:nvSpPr>
        <dsp:cNvPr id="0" name=""/>
        <dsp:cNvSpPr/>
      </dsp:nvSpPr>
      <dsp:spPr>
        <a:xfrm rot="5400000">
          <a:off x="-318859" y="6279515"/>
          <a:ext cx="2125732" cy="1488012"/>
        </a:xfrm>
        <a:prstGeom prst="chevron">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it-IT" sz="3600" kern="1200" dirty="0">
              <a:latin typeface="Vollkorn" panose="020B0604020202020204" charset="0"/>
              <a:ea typeface="Vollkorn" panose="020B0604020202020204" charset="0"/>
            </a:rPr>
            <a:t>4</a:t>
          </a:r>
        </a:p>
      </dsp:txBody>
      <dsp:txXfrm rot="-5400000">
        <a:off x="1" y="6704661"/>
        <a:ext cx="1488012" cy="637720"/>
      </dsp:txXfrm>
    </dsp:sp>
    <dsp:sp modelId="{05B6112F-6B77-4809-95BA-27E7149B6E88}">
      <dsp:nvSpPr>
        <dsp:cNvPr id="0" name=""/>
        <dsp:cNvSpPr/>
      </dsp:nvSpPr>
      <dsp:spPr>
        <a:xfrm rot="5400000">
          <a:off x="6034843" y="1413825"/>
          <a:ext cx="1381726" cy="10475387"/>
        </a:xfrm>
        <a:prstGeom prst="round2Same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None/>
          </a:pPr>
          <a:r>
            <a:rPr lang="it-IT" sz="3600" i="0" kern="1200" dirty="0">
              <a:latin typeface="Vollkorn" panose="020B0604020202020204" charset="0"/>
              <a:ea typeface="Vollkorn" panose="020B0604020202020204" charset="0"/>
            </a:rPr>
            <a:t>Un caso concreto</a:t>
          </a:r>
        </a:p>
      </dsp:txBody>
      <dsp:txXfrm rot="-5400000">
        <a:off x="1488013" y="6028105"/>
        <a:ext cx="10407937" cy="1246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ECD49-FC61-4C25-B547-F23D32D5F1E6}">
      <dsp:nvSpPr>
        <dsp:cNvPr id="0" name=""/>
        <dsp:cNvSpPr/>
      </dsp:nvSpPr>
      <dsp:spPr>
        <a:xfrm>
          <a:off x="0" y="488498"/>
          <a:ext cx="13715886" cy="241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4505" tIns="666496" rIns="1064505" bIns="227584" numCol="1" spcCol="1270" anchor="t" anchorCtr="0">
          <a:noAutofit/>
        </a:bodyPr>
        <a:lstStyle/>
        <a:p>
          <a:pPr marL="285750" lvl="1" indent="-285750" algn="l" defTabSz="1422400">
            <a:lnSpc>
              <a:spcPct val="90000"/>
            </a:lnSpc>
            <a:spcBef>
              <a:spcPct val="0"/>
            </a:spcBef>
            <a:spcAft>
              <a:spcPct val="15000"/>
            </a:spcAft>
            <a:buChar char="•"/>
          </a:pPr>
          <a:r>
            <a:rPr lang="en-US" sz="3200" u="sng" kern="1200"/>
            <a:t>MMSE = 23 DECADIMENTO COGNITIVO MODERATO</a:t>
          </a:r>
          <a:endParaRPr lang="en-US" sz="3200" kern="1200"/>
        </a:p>
        <a:p>
          <a:pPr marL="285750" lvl="1" indent="-285750" algn="l" defTabSz="1422400">
            <a:lnSpc>
              <a:spcPct val="90000"/>
            </a:lnSpc>
            <a:spcBef>
              <a:spcPct val="0"/>
            </a:spcBef>
            <a:spcAft>
              <a:spcPct val="15000"/>
            </a:spcAft>
            <a:buChar char="•"/>
          </a:pPr>
          <a:r>
            <a:rPr lang="en-US" sz="3200" u="sng" kern="1200"/>
            <a:t>MALATTIA DI ALZHEIMER</a:t>
          </a:r>
          <a:endParaRPr lang="en-US" sz="3200" kern="1200"/>
        </a:p>
        <a:p>
          <a:pPr marL="285750" lvl="1" indent="-285750" algn="l" defTabSz="1422400">
            <a:lnSpc>
              <a:spcPct val="90000"/>
            </a:lnSpc>
            <a:spcBef>
              <a:spcPct val="0"/>
            </a:spcBef>
            <a:spcAft>
              <a:spcPct val="15000"/>
            </a:spcAft>
            <a:buChar char="•"/>
          </a:pPr>
          <a:r>
            <a:rPr lang="en-US" sz="3200" u="sng" kern="1200"/>
            <a:t>NECESSITà DI ADS</a:t>
          </a:r>
          <a:endParaRPr lang="en-US" sz="3200" kern="1200"/>
        </a:p>
      </dsp:txBody>
      <dsp:txXfrm>
        <a:off x="0" y="488498"/>
        <a:ext cx="13715886" cy="2419200"/>
      </dsp:txXfrm>
    </dsp:sp>
    <dsp:sp modelId="{BC95D0E3-F58E-4002-A342-4E0B419C648D}">
      <dsp:nvSpPr>
        <dsp:cNvPr id="0" name=""/>
        <dsp:cNvSpPr/>
      </dsp:nvSpPr>
      <dsp:spPr>
        <a:xfrm>
          <a:off x="685794" y="16178"/>
          <a:ext cx="9601120" cy="9446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99" tIns="0" rIns="362899"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Vollkorn" panose="020B0604020202020204" charset="0"/>
              <a:ea typeface="Vollkorn" panose="020B0604020202020204" charset="0"/>
            </a:rPr>
            <a:t>3. CONCLUSIONE DEL PERITO</a:t>
          </a:r>
          <a:endParaRPr lang="en-US" sz="3200" kern="1200" dirty="0">
            <a:latin typeface="Vollkorn" panose="020B0604020202020204" charset="0"/>
            <a:ea typeface="Vollkorn" panose="020B0604020202020204" charset="0"/>
          </a:endParaRPr>
        </a:p>
      </dsp:txBody>
      <dsp:txXfrm>
        <a:off x="731908" y="62292"/>
        <a:ext cx="9508892" cy="852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ECD49-FC61-4C25-B547-F23D32D5F1E6}">
      <dsp:nvSpPr>
        <dsp:cNvPr id="0" name=""/>
        <dsp:cNvSpPr/>
      </dsp:nvSpPr>
      <dsp:spPr>
        <a:xfrm>
          <a:off x="0" y="800063"/>
          <a:ext cx="14584180" cy="6315561"/>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1894" tIns="541528" rIns="1131894" bIns="184912" numCol="1" spcCol="1270" anchor="t" anchorCtr="0">
          <a:noAutofit/>
        </a:bodyPr>
        <a:lstStyle/>
        <a:p>
          <a:pPr marL="228600" lvl="1" indent="-228600" algn="l" defTabSz="1155700">
            <a:lnSpc>
              <a:spcPct val="90000"/>
            </a:lnSpc>
            <a:spcBef>
              <a:spcPct val="0"/>
            </a:spcBef>
            <a:spcAft>
              <a:spcPct val="15000"/>
            </a:spcAft>
            <a:buChar char="•"/>
          </a:pPr>
          <a:r>
            <a:rPr lang="en-US" sz="2600" u="none" kern="1200" dirty="0">
              <a:latin typeface="Vollkorn" panose="020B0604020202020204" charset="0"/>
              <a:ea typeface="Vollkorn" panose="020B0604020202020204" charset="0"/>
            </a:rPr>
            <a:t>DECADIMENTO COGNITIVO FLUTTUANTE NON INDICATIVO DI ALZHEIMER</a:t>
          </a:r>
        </a:p>
        <a:p>
          <a:pPr marL="228600" lvl="1" indent="-228600" algn="l" defTabSz="1155700">
            <a:lnSpc>
              <a:spcPct val="90000"/>
            </a:lnSpc>
            <a:spcBef>
              <a:spcPct val="0"/>
            </a:spcBef>
            <a:spcAft>
              <a:spcPct val="15000"/>
            </a:spcAft>
            <a:buChar char="•"/>
          </a:pPr>
          <a:r>
            <a:rPr lang="en-US" sz="2600" u="none" kern="1200" dirty="0">
              <a:latin typeface="Vollkorn" panose="020B0604020202020204" charset="0"/>
              <a:ea typeface="Vollkorn" panose="020B0604020202020204" charset="0"/>
            </a:rPr>
            <a:t>NON INDAGATE LE </a:t>
          </a:r>
          <a:r>
            <a:rPr lang="en-US" sz="2600" u="none" kern="1200" dirty="0" err="1">
              <a:latin typeface="Vollkorn" panose="020B0604020202020204" charset="0"/>
              <a:ea typeface="Vollkorn" panose="020B0604020202020204" charset="0"/>
            </a:rPr>
            <a:t>ABILITà</a:t>
          </a:r>
          <a:r>
            <a:rPr lang="en-US" sz="2600" u="none" kern="1200" dirty="0">
              <a:latin typeface="Vollkorn" panose="020B0604020202020204" charset="0"/>
              <a:ea typeface="Vollkorn" panose="020B0604020202020204" charset="0"/>
            </a:rPr>
            <a:t> RESIDUE E LE AUTONOMIE</a:t>
          </a:r>
        </a:p>
        <a:p>
          <a:pPr marL="228600" lvl="1" indent="-228600" algn="l" defTabSz="1155700">
            <a:lnSpc>
              <a:spcPct val="90000"/>
            </a:lnSpc>
            <a:spcBef>
              <a:spcPct val="0"/>
            </a:spcBef>
            <a:spcAft>
              <a:spcPct val="15000"/>
            </a:spcAft>
            <a:buChar char="•"/>
          </a:pPr>
          <a:r>
            <a:rPr lang="en-US" sz="2600" u="none" kern="1200" dirty="0">
              <a:latin typeface="Vollkorn" panose="020B0604020202020204" charset="0"/>
              <a:ea typeface="Vollkorn" panose="020B0604020202020204" charset="0"/>
            </a:rPr>
            <a:t>NON CONSIDERATO L’EFFETTO DELLO STRESS SULLE PRESTAZIONI</a:t>
          </a:r>
        </a:p>
        <a:p>
          <a:pPr marL="228600" lvl="1" indent="-228600" algn="l" defTabSz="1155700">
            <a:lnSpc>
              <a:spcPct val="90000"/>
            </a:lnSpc>
            <a:spcBef>
              <a:spcPct val="0"/>
            </a:spcBef>
            <a:spcAft>
              <a:spcPct val="15000"/>
            </a:spcAft>
            <a:buChar char="•"/>
          </a:pPr>
          <a:r>
            <a:rPr lang="en-US" sz="2600" u="none" kern="1200" dirty="0">
              <a:latin typeface="Vollkorn" panose="020B0604020202020204" charset="0"/>
              <a:ea typeface="Vollkorn" panose="020B0604020202020204" charset="0"/>
            </a:rPr>
            <a:t>NON CONSIDERATO CHE QUESTA VALUTAZIONE VIENE ESEGUITA ESATTAMENTE UN MESE DOPO LA RIAPERTURA DEL LOCKDOWN</a:t>
          </a:r>
        </a:p>
        <a:p>
          <a:pPr marL="228600" lvl="1" indent="-228600" algn="l" defTabSz="1155700">
            <a:lnSpc>
              <a:spcPct val="90000"/>
            </a:lnSpc>
            <a:spcBef>
              <a:spcPct val="0"/>
            </a:spcBef>
            <a:spcAft>
              <a:spcPct val="15000"/>
            </a:spcAft>
            <a:buChar char="•"/>
          </a:pPr>
          <a:r>
            <a:rPr lang="en-US" sz="2600" u="none" kern="1200" dirty="0">
              <a:latin typeface="Vollkorn" panose="020B0604020202020204" charset="0"/>
              <a:ea typeface="Vollkorn" panose="020B0604020202020204" charset="0"/>
            </a:rPr>
            <a:t>DUE GIORNI DOPO LA CHIUSURA DELLA CTU A UNA VISITA CLINICA LA SIGNORA PRENDE 27/30 AL MMSE</a:t>
          </a:r>
        </a:p>
        <a:p>
          <a:pPr marL="228600" lvl="1" indent="-228600" algn="l" defTabSz="1155700">
            <a:lnSpc>
              <a:spcPct val="90000"/>
            </a:lnSpc>
            <a:spcBef>
              <a:spcPct val="0"/>
            </a:spcBef>
            <a:spcAft>
              <a:spcPct val="15000"/>
            </a:spcAft>
            <a:buChar char="•"/>
          </a:pPr>
          <a:r>
            <a:rPr lang="en-US" sz="2600" u="none" kern="1200" dirty="0">
              <a:latin typeface="Vollkorn" panose="020B0604020202020204" charset="0"/>
              <a:ea typeface="Vollkorn" panose="020B0604020202020204" charset="0"/>
            </a:rPr>
            <a:t>IL DEFICIT COGNITIVO PRESENTE DAL 2015 NON è DRASTICAMENTE PEGGIORATO</a:t>
          </a:r>
        </a:p>
      </dsp:txBody>
      <dsp:txXfrm>
        <a:off x="0" y="800063"/>
        <a:ext cx="14584180" cy="6315561"/>
      </dsp:txXfrm>
    </dsp:sp>
    <dsp:sp modelId="{BC95D0E3-F58E-4002-A342-4E0B419C648D}">
      <dsp:nvSpPr>
        <dsp:cNvPr id="0" name=""/>
        <dsp:cNvSpPr/>
      </dsp:nvSpPr>
      <dsp:spPr>
        <a:xfrm>
          <a:off x="729209" y="416303"/>
          <a:ext cx="10208926" cy="7675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873" tIns="0" rIns="385873"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Vollkorn" panose="020B0604020202020204" charset="0"/>
              <a:ea typeface="Vollkorn" panose="020B0604020202020204" charset="0"/>
            </a:rPr>
            <a:t>4. CTP</a:t>
          </a:r>
          <a:endParaRPr lang="en-US" sz="2600" kern="1200" dirty="0">
            <a:latin typeface="Vollkorn" panose="020B0604020202020204" charset="0"/>
            <a:ea typeface="Vollkorn" panose="020B0604020202020204" charset="0"/>
          </a:endParaRPr>
        </a:p>
      </dsp:txBody>
      <dsp:txXfrm>
        <a:off x="766676" y="453770"/>
        <a:ext cx="10133992" cy="692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ECD49-FC61-4C25-B547-F23D32D5F1E6}">
      <dsp:nvSpPr>
        <dsp:cNvPr id="0" name=""/>
        <dsp:cNvSpPr/>
      </dsp:nvSpPr>
      <dsp:spPr>
        <a:xfrm>
          <a:off x="0" y="656611"/>
          <a:ext cx="14584180" cy="6823864"/>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1894" tIns="853948" rIns="1131894" bIns="291592" numCol="1" spcCol="1270" anchor="t" anchorCtr="0">
          <a:noAutofit/>
        </a:bodyPr>
        <a:lstStyle/>
        <a:p>
          <a:pPr marL="285750" lvl="1" indent="-285750" algn="l" defTabSz="1822450">
            <a:lnSpc>
              <a:spcPct val="90000"/>
            </a:lnSpc>
            <a:spcBef>
              <a:spcPct val="0"/>
            </a:spcBef>
            <a:spcAft>
              <a:spcPct val="15000"/>
            </a:spcAft>
            <a:buChar char="•"/>
          </a:pPr>
          <a:r>
            <a:rPr lang="en-US" sz="4100" u="none" kern="1200" dirty="0">
              <a:latin typeface="Vollkorn" panose="020B0604020202020204" charset="0"/>
              <a:ea typeface="Vollkorn" panose="020B0604020202020204" charset="0"/>
            </a:rPr>
            <a:t>ASSENZA DI LINEE GUIDA</a:t>
          </a:r>
        </a:p>
        <a:p>
          <a:pPr marL="285750" lvl="1" indent="-285750" algn="l" defTabSz="1822450">
            <a:lnSpc>
              <a:spcPct val="90000"/>
            </a:lnSpc>
            <a:spcBef>
              <a:spcPct val="0"/>
            </a:spcBef>
            <a:spcAft>
              <a:spcPct val="15000"/>
            </a:spcAft>
            <a:buChar char="•"/>
          </a:pPr>
          <a:r>
            <a:rPr lang="en-US" sz="4100" u="none" kern="1200" dirty="0">
              <a:latin typeface="Vollkorn" panose="020B0604020202020204" charset="0"/>
              <a:ea typeface="Vollkorn" panose="020B0604020202020204" charset="0"/>
            </a:rPr>
            <a:t>SI DISCORDA SU DIAGNOSI</a:t>
          </a:r>
        </a:p>
        <a:p>
          <a:pPr marL="285750" lvl="1" indent="-285750" algn="l" defTabSz="1822450">
            <a:lnSpc>
              <a:spcPct val="90000"/>
            </a:lnSpc>
            <a:spcBef>
              <a:spcPct val="0"/>
            </a:spcBef>
            <a:spcAft>
              <a:spcPct val="15000"/>
            </a:spcAft>
            <a:buChar char="•"/>
          </a:pPr>
          <a:r>
            <a:rPr lang="en-US" sz="4100" u="none" kern="1200" dirty="0">
              <a:latin typeface="Vollkorn" panose="020B0604020202020204" charset="0"/>
              <a:ea typeface="Vollkorn" panose="020B0604020202020204" charset="0"/>
            </a:rPr>
            <a:t>SI DISCORDA SU </a:t>
          </a:r>
          <a:r>
            <a:rPr lang="en-US" sz="4100" u="none" kern="1200" dirty="0" err="1">
              <a:latin typeface="Vollkorn" panose="020B0604020202020204" charset="0"/>
              <a:ea typeface="Vollkorn" panose="020B0604020202020204" charset="0"/>
            </a:rPr>
            <a:t>GRAVITà</a:t>
          </a:r>
          <a:r>
            <a:rPr lang="en-US" sz="4100" u="none" kern="1200" dirty="0">
              <a:latin typeface="Vollkorn" panose="020B0604020202020204" charset="0"/>
              <a:ea typeface="Vollkorn" panose="020B0604020202020204" charset="0"/>
            </a:rPr>
            <a:t> DEL DEFICIT COGNITIVO</a:t>
          </a:r>
        </a:p>
        <a:p>
          <a:pPr marL="285750" lvl="1" indent="-285750" algn="l" defTabSz="1822450">
            <a:lnSpc>
              <a:spcPct val="90000"/>
            </a:lnSpc>
            <a:spcBef>
              <a:spcPct val="0"/>
            </a:spcBef>
            <a:spcAft>
              <a:spcPct val="15000"/>
            </a:spcAft>
            <a:buChar char="•"/>
          </a:pPr>
          <a:r>
            <a:rPr lang="en-US" sz="4100" u="none" kern="1200" dirty="0">
              <a:latin typeface="Vollkorn" panose="020B0604020202020204" charset="0"/>
              <a:ea typeface="Vollkorn" panose="020B0604020202020204" charset="0"/>
            </a:rPr>
            <a:t>SI DISCORDA SULLA </a:t>
          </a:r>
          <a:r>
            <a:rPr lang="en-US" sz="4100" u="none" kern="1200" dirty="0" err="1">
              <a:latin typeface="Vollkorn" panose="020B0604020202020204" charset="0"/>
              <a:ea typeface="Vollkorn" panose="020B0604020202020204" charset="0"/>
            </a:rPr>
            <a:t>NECESSITà</a:t>
          </a:r>
          <a:r>
            <a:rPr lang="en-US" sz="4100" u="none" kern="1200" dirty="0">
              <a:latin typeface="Vollkorn" panose="020B0604020202020204" charset="0"/>
              <a:ea typeface="Vollkorn" panose="020B0604020202020204" charset="0"/>
            </a:rPr>
            <a:t> O MENO DI ADS</a:t>
          </a:r>
        </a:p>
      </dsp:txBody>
      <dsp:txXfrm>
        <a:off x="0" y="656611"/>
        <a:ext cx="14584180" cy="6823864"/>
      </dsp:txXfrm>
    </dsp:sp>
    <dsp:sp modelId="{BC95D0E3-F58E-4002-A342-4E0B419C648D}">
      <dsp:nvSpPr>
        <dsp:cNvPr id="0" name=""/>
        <dsp:cNvSpPr/>
      </dsp:nvSpPr>
      <dsp:spPr>
        <a:xfrm>
          <a:off x="729209" y="51451"/>
          <a:ext cx="10208926" cy="1210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5873" tIns="0" rIns="385873" bIns="0" numCol="1" spcCol="1270" anchor="ctr" anchorCtr="0">
          <a:noAutofit/>
        </a:bodyPr>
        <a:lstStyle/>
        <a:p>
          <a:pPr marL="0" lvl="0" indent="0" algn="l" defTabSz="1822450">
            <a:lnSpc>
              <a:spcPct val="90000"/>
            </a:lnSpc>
            <a:spcBef>
              <a:spcPct val="0"/>
            </a:spcBef>
            <a:spcAft>
              <a:spcPct val="35000"/>
            </a:spcAft>
            <a:buNone/>
          </a:pPr>
          <a:r>
            <a:rPr lang="en-US" sz="4100" b="1" kern="1200" dirty="0">
              <a:latin typeface="Vollkorn" panose="020B0604020202020204" charset="0"/>
              <a:ea typeface="Vollkorn" panose="020B0604020202020204" charset="0"/>
            </a:rPr>
            <a:t>PROBLEMATICHE</a:t>
          </a:r>
          <a:endParaRPr lang="en-US" sz="4100" kern="1200" dirty="0">
            <a:latin typeface="Vollkorn" panose="020B0604020202020204" charset="0"/>
            <a:ea typeface="Vollkorn" panose="020B0604020202020204" charset="0"/>
          </a:endParaRPr>
        </a:p>
      </dsp:txBody>
      <dsp:txXfrm>
        <a:off x="788292" y="110534"/>
        <a:ext cx="10090760"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611B4-7CC1-47DC-802D-813CB5ED393A}" type="datetimeFigureOut">
              <a:rPr lang="en-GB" smtClean="0"/>
              <a:t>03/04/2025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3E5BF-288F-4599-9BC9-F48CD89305EA}" type="slidenum">
              <a:rPr lang="en-GB" smtClean="0"/>
              <a:t>‹N›</a:t>
            </a:fld>
            <a:endParaRPr lang="en-GB"/>
          </a:p>
        </p:txBody>
      </p:sp>
    </p:spTree>
    <p:extLst>
      <p:ext uri="{BB962C8B-B14F-4D97-AF65-F5344CB8AC3E}">
        <p14:creationId xmlns:p14="http://schemas.microsoft.com/office/powerpoint/2010/main" val="296895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Nei paesi sviluppati la popolazione con </a:t>
            </a:r>
            <a:r>
              <a:rPr lang="it-IT" dirty="0" err="1"/>
              <a:t>piu</a:t>
            </a:r>
            <a:r>
              <a:rPr lang="it-IT" dirty="0"/>
              <a:t> di 65 anni crescerà </a:t>
            </a:r>
            <a:r>
              <a:rPr lang="it-IT" dirty="0" err="1"/>
              <a:t>piu</a:t>
            </a:r>
            <a:r>
              <a:rPr lang="it-IT" dirty="0"/>
              <a:t> </a:t>
            </a:r>
            <a:r>
              <a:rPr lang="it-IT" dirty="0" err="1"/>
              <a:t>velocemnte</a:t>
            </a:r>
            <a:r>
              <a:rPr lang="it-IT" dirty="0"/>
              <a:t> di qualsiasi altra fascia die età </a:t>
            </a:r>
            <a:r>
              <a:rPr lang="it-IT" dirty="0" err="1"/>
              <a:t>raggungendo</a:t>
            </a:r>
            <a:r>
              <a:rPr lang="it-IT" dirty="0"/>
              <a:t> nel 2025 un tasso di crescita del 2.8%. La senilità è segnata da gravi alterazioni cognitive e comportamentali quali esiti di vere e proprie </a:t>
            </a:r>
            <a:r>
              <a:rPr lang="it-IT" dirty="0" err="1"/>
              <a:t>degerazioni</a:t>
            </a:r>
            <a:r>
              <a:rPr lang="it-IT" dirty="0"/>
              <a:t> </a:t>
            </a:r>
            <a:r>
              <a:rPr lang="it-IT" dirty="0" err="1"/>
              <a:t>cerebrlai</a:t>
            </a:r>
            <a:r>
              <a:rPr lang="it-IT" dirty="0"/>
              <a:t>. </a:t>
            </a:r>
          </a:p>
          <a:p>
            <a:r>
              <a:rPr lang="it-IT" dirty="0"/>
              <a:t>Non è dunque difficile immaginare che con l’allungamento dell’aspettativa media di vita si assisterà ad un incremento di persone che presentano un declino cognitivo legato a patologie mediche e degenerative. </a:t>
            </a:r>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2</a:t>
            </a:fld>
            <a:endParaRPr lang="en-GB"/>
          </a:p>
        </p:txBody>
      </p:sp>
    </p:spTree>
    <p:extLst>
      <p:ext uri="{BB962C8B-B14F-4D97-AF65-F5344CB8AC3E}">
        <p14:creationId xmlns:p14="http://schemas.microsoft.com/office/powerpoint/2010/main" val="4274288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26</a:t>
            </a:fld>
            <a:endParaRPr lang="en-GB"/>
          </a:p>
        </p:txBody>
      </p:sp>
    </p:spTree>
    <p:extLst>
      <p:ext uri="{BB962C8B-B14F-4D97-AF65-F5344CB8AC3E}">
        <p14:creationId xmlns:p14="http://schemas.microsoft.com/office/powerpoint/2010/main" val="249560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Puà</a:t>
            </a:r>
            <a:r>
              <a:rPr lang="it-IT" dirty="0"/>
              <a:t> PROVVEDERE AUTONOMAMENTE AGLI ATTI DI ORGINARIA AMMINISTRAZIONE, MA NON DI STRAORDINARIA AMMINISTRAZIONE</a:t>
            </a:r>
          </a:p>
          <a:p>
            <a:r>
              <a:rPr lang="it-IT" dirty="0"/>
              <a:t>QUANDO LE CONDIZIONI NON SONO </a:t>
            </a:r>
            <a:r>
              <a:rPr lang="it-IT" dirty="0" err="1"/>
              <a:t>COSì</a:t>
            </a:r>
            <a:r>
              <a:rPr lang="it-IT" dirty="0"/>
              <a:t> GRAVI DA GIUSTIFICARE L’INTERDIZIONE GIUDIZIALE</a:t>
            </a:r>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27</a:t>
            </a:fld>
            <a:endParaRPr lang="en-GB"/>
          </a:p>
        </p:txBody>
      </p:sp>
    </p:spTree>
    <p:extLst>
      <p:ext uri="{BB962C8B-B14F-4D97-AF65-F5344CB8AC3E}">
        <p14:creationId xmlns:p14="http://schemas.microsoft.com/office/powerpoint/2010/main" val="1492219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È UNA MISURA DI protezione che si configura come un istituto più flessibile rispetto alle misure di interdizione e inabilitazione. </a:t>
            </a:r>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29</a:t>
            </a:fld>
            <a:endParaRPr lang="en-GB"/>
          </a:p>
        </p:txBody>
      </p:sp>
    </p:spTree>
    <p:extLst>
      <p:ext uri="{BB962C8B-B14F-4D97-AF65-F5344CB8AC3E}">
        <p14:creationId xmlns:p14="http://schemas.microsoft.com/office/powerpoint/2010/main" val="1239270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B03EB-0CB3-F09C-51F6-3209AFDFF17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3977470-C2F5-212E-AB6C-D50CC6B1BAA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E74189D-1B1D-9F1D-BA2A-EF5E8D093099}"/>
              </a:ext>
            </a:extLst>
          </p:cNvPr>
          <p:cNvSpPr>
            <a:spLocks noGrp="1"/>
          </p:cNvSpPr>
          <p:nvPr>
            <p:ph type="body" idx="1"/>
          </p:nvPr>
        </p:nvSpPr>
        <p:spPr/>
        <p:txBody>
          <a:bodyPr/>
          <a:lstStyle/>
          <a:p>
            <a:r>
              <a:rPr lang="it-IT" dirty="0"/>
              <a:t>Sostenendolo in quegli atti di ordinaria e straordinaria amministrazione, con il fine di </a:t>
            </a:r>
            <a:r>
              <a:rPr lang="it-IT" dirty="0" err="1"/>
              <a:t>tuteleare</a:t>
            </a:r>
            <a:r>
              <a:rPr lang="it-IT" dirty="0"/>
              <a:t>, con la minore limitazione possibile delle capacità di agire mediante interventi di sostegno temporaneo o permanente</a:t>
            </a:r>
            <a:endParaRPr lang="en-GB" dirty="0"/>
          </a:p>
        </p:txBody>
      </p:sp>
      <p:sp>
        <p:nvSpPr>
          <p:cNvPr id="4" name="Segnaposto numero diapositiva 3">
            <a:extLst>
              <a:ext uri="{FF2B5EF4-FFF2-40B4-BE49-F238E27FC236}">
                <a16:creationId xmlns:a16="http://schemas.microsoft.com/office/drawing/2014/main" id="{45B1D2F7-69EA-42C9-90E6-4D7F1A56643B}"/>
              </a:ext>
            </a:extLst>
          </p:cNvPr>
          <p:cNvSpPr>
            <a:spLocks noGrp="1"/>
          </p:cNvSpPr>
          <p:nvPr>
            <p:ph type="sldNum" sz="quarter" idx="5"/>
          </p:nvPr>
        </p:nvSpPr>
        <p:spPr/>
        <p:txBody>
          <a:bodyPr/>
          <a:lstStyle/>
          <a:p>
            <a:fld id="{43D3E5BF-288F-4599-9BC9-F48CD89305EA}" type="slidenum">
              <a:rPr lang="en-GB" smtClean="0"/>
              <a:t>30</a:t>
            </a:fld>
            <a:endParaRPr lang="en-GB"/>
          </a:p>
        </p:txBody>
      </p:sp>
    </p:spTree>
    <p:extLst>
      <p:ext uri="{BB962C8B-B14F-4D97-AF65-F5344CB8AC3E}">
        <p14:creationId xmlns:p14="http://schemas.microsoft.com/office/powerpoint/2010/main" val="3761078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8A42A-3039-68C3-7C21-9E7E5ECB620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86E0B81-BBA3-DFE9-6C6E-84420854338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BCCE3AF-7510-F5A4-D74B-1102885C03FE}"/>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ABA63352-FCC4-121C-DB48-13076B362835}"/>
              </a:ext>
            </a:extLst>
          </p:cNvPr>
          <p:cNvSpPr>
            <a:spLocks noGrp="1"/>
          </p:cNvSpPr>
          <p:nvPr>
            <p:ph type="sldNum" sz="quarter" idx="5"/>
          </p:nvPr>
        </p:nvSpPr>
        <p:spPr/>
        <p:txBody>
          <a:bodyPr/>
          <a:lstStyle/>
          <a:p>
            <a:fld id="{43D3E5BF-288F-4599-9BC9-F48CD89305EA}" type="slidenum">
              <a:rPr lang="en-GB" smtClean="0"/>
              <a:t>31</a:t>
            </a:fld>
            <a:endParaRPr lang="en-GB"/>
          </a:p>
        </p:txBody>
      </p:sp>
    </p:spTree>
    <p:extLst>
      <p:ext uri="{BB962C8B-B14F-4D97-AF65-F5344CB8AC3E}">
        <p14:creationId xmlns:p14="http://schemas.microsoft.com/office/powerpoint/2010/main" val="1999893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32</a:t>
            </a:fld>
            <a:endParaRPr lang="en-GB"/>
          </a:p>
        </p:txBody>
      </p:sp>
    </p:spTree>
    <p:extLst>
      <p:ext uri="{BB962C8B-B14F-4D97-AF65-F5344CB8AC3E}">
        <p14:creationId xmlns:p14="http://schemas.microsoft.com/office/powerpoint/2010/main" val="1669192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scelta dell’</a:t>
            </a:r>
            <a:r>
              <a:rPr lang="it-IT" dirty="0" err="1"/>
              <a:t>amministaroe</a:t>
            </a:r>
            <a:r>
              <a:rPr lang="it-IT" dirty="0"/>
              <a:t> deve avvenire con esclusivo riguardo alla cura e </a:t>
            </a:r>
            <a:r>
              <a:rPr lang="it-IT" dirty="0" err="1"/>
              <a:t>agliinteressi</a:t>
            </a:r>
            <a:r>
              <a:rPr lang="it-IT" dirty="0"/>
              <a:t> della persona beneficiaria. Può essere il soggetto stesso a designare il proprio amministratore di sostegno in previsione della propria futura incapacità.. Ove possibile, si designa la persona che vive </a:t>
            </a:r>
            <a:r>
              <a:rPr lang="it-IT" dirty="0" err="1"/>
              <a:t>stabilmetne</a:t>
            </a:r>
            <a:r>
              <a:rPr lang="it-IT" dirty="0"/>
              <a:t>, o parenti entro il 4 grado in casi di gravi motivi, si cerca persona esterna tra le persone idonee e iscritte all’elenco di amministratori volontari. </a:t>
            </a:r>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33</a:t>
            </a:fld>
            <a:endParaRPr lang="en-GB"/>
          </a:p>
        </p:txBody>
      </p:sp>
    </p:spTree>
    <p:extLst>
      <p:ext uri="{BB962C8B-B14F-4D97-AF65-F5344CB8AC3E}">
        <p14:creationId xmlns:p14="http://schemas.microsoft.com/office/powerpoint/2010/main" val="1049352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749E-40C7-21D2-A9C3-9503C0AF8D1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9BA7E42-A304-024E-8A7D-2D9C89B62C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658075B-9AE0-F0F9-5357-E8AFED3D701E}"/>
              </a:ext>
            </a:extLst>
          </p:cNvPr>
          <p:cNvSpPr>
            <a:spLocks noGrp="1"/>
          </p:cNvSpPr>
          <p:nvPr>
            <p:ph type="body" idx="1"/>
          </p:nvPr>
        </p:nvSpPr>
        <p:spPr/>
        <p:txBody>
          <a:bodyPr/>
          <a:lstStyle/>
          <a:p>
            <a:pPr marL="171450" indent="-171450">
              <a:buFontTx/>
              <a:buChar char="-"/>
            </a:pPr>
            <a:r>
              <a:rPr lang="it-IT" dirty="0"/>
              <a:t>Istituto giuridico personalizzabile e non </a:t>
            </a:r>
            <a:r>
              <a:rPr lang="it-IT" dirty="0" err="1"/>
              <a:t>standardizato</a:t>
            </a:r>
            <a:r>
              <a:rPr lang="it-IT" dirty="0"/>
              <a:t>. Non si può mai sostituire al beneficiario, ma deve sempre </a:t>
            </a:r>
            <a:r>
              <a:rPr lang="it-IT" dirty="0" err="1"/>
              <a:t>tenre</a:t>
            </a:r>
            <a:r>
              <a:rPr lang="it-IT" dirty="0"/>
              <a:t> conto della sua volontà</a:t>
            </a:r>
          </a:p>
          <a:p>
            <a:r>
              <a:rPr lang="it-IT" dirty="0"/>
              <a:t>- Per esempio l’</a:t>
            </a:r>
            <a:r>
              <a:rPr lang="it-IT" dirty="0" err="1"/>
              <a:t>ads</a:t>
            </a:r>
            <a:r>
              <a:rPr lang="it-IT" dirty="0"/>
              <a:t> potrebbe essere incaricato della mera gestione del patrimonio mobiliare e immobiliare, </a:t>
            </a:r>
            <a:r>
              <a:rPr lang="it-IT" dirty="0" err="1"/>
              <a:t>oppre</a:t>
            </a:r>
            <a:r>
              <a:rPr lang="it-IT" dirty="0"/>
              <a:t> potrebbe doversi occupare dell’assistenza in ambito sanitario. In questo modo si possono valorizzare le capacità residue dell’</a:t>
            </a:r>
            <a:r>
              <a:rPr lang="it-IT" dirty="0" err="1"/>
              <a:t>interessato,c</a:t>
            </a:r>
            <a:r>
              <a:rPr lang="it-IT" dirty="0"/>
              <a:t> he possono essere </a:t>
            </a:r>
            <a:r>
              <a:rPr lang="it-IT" dirty="0" err="1"/>
              <a:t>eservcitate</a:t>
            </a:r>
            <a:r>
              <a:rPr lang="it-IT" dirty="0"/>
              <a:t> in autonomia, tutelando invece gli ambiti di attività per cui è stata </a:t>
            </a:r>
            <a:r>
              <a:rPr lang="it-IT" dirty="0" err="1"/>
              <a:t>rilevat</a:t>
            </a:r>
            <a:r>
              <a:rPr lang="it-IT" dirty="0"/>
              <a:t> auna parziale o totale incapacità</a:t>
            </a:r>
          </a:p>
          <a:p>
            <a:endParaRPr lang="en-GB" dirty="0"/>
          </a:p>
        </p:txBody>
      </p:sp>
      <p:sp>
        <p:nvSpPr>
          <p:cNvPr id="4" name="Segnaposto numero diapositiva 3">
            <a:extLst>
              <a:ext uri="{FF2B5EF4-FFF2-40B4-BE49-F238E27FC236}">
                <a16:creationId xmlns:a16="http://schemas.microsoft.com/office/drawing/2014/main" id="{47779BA5-137F-ECEF-AB81-4C98AE5A09D3}"/>
              </a:ext>
            </a:extLst>
          </p:cNvPr>
          <p:cNvSpPr>
            <a:spLocks noGrp="1"/>
          </p:cNvSpPr>
          <p:nvPr>
            <p:ph type="sldNum" sz="quarter" idx="5"/>
          </p:nvPr>
        </p:nvSpPr>
        <p:spPr/>
        <p:txBody>
          <a:bodyPr/>
          <a:lstStyle/>
          <a:p>
            <a:fld id="{43D3E5BF-288F-4599-9BC9-F48CD89305EA}" type="slidenum">
              <a:rPr lang="en-GB" smtClean="0"/>
              <a:t>34</a:t>
            </a:fld>
            <a:endParaRPr lang="en-GB"/>
          </a:p>
        </p:txBody>
      </p:sp>
    </p:spTree>
    <p:extLst>
      <p:ext uri="{BB962C8B-B14F-4D97-AF65-F5344CB8AC3E}">
        <p14:creationId xmlns:p14="http://schemas.microsoft.com/office/powerpoint/2010/main" val="709790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17345-02EA-04CF-2F6F-F8E8BCC7AB0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9B336F0-BDB1-1717-D90A-C096A202744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F5FDE2E-4FB9-B149-51E9-BDA6CF4A83CE}"/>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6C77195B-2E34-EE72-2A0D-3062F3B79FE9}"/>
              </a:ext>
            </a:extLst>
          </p:cNvPr>
          <p:cNvSpPr>
            <a:spLocks noGrp="1"/>
          </p:cNvSpPr>
          <p:nvPr>
            <p:ph type="sldNum" sz="quarter" idx="5"/>
          </p:nvPr>
        </p:nvSpPr>
        <p:spPr/>
        <p:txBody>
          <a:bodyPr/>
          <a:lstStyle/>
          <a:p>
            <a:fld id="{43D3E5BF-288F-4599-9BC9-F48CD89305EA}" type="slidenum">
              <a:rPr lang="en-GB" smtClean="0"/>
              <a:t>35</a:t>
            </a:fld>
            <a:endParaRPr lang="en-GB"/>
          </a:p>
        </p:txBody>
      </p:sp>
    </p:spTree>
    <p:extLst>
      <p:ext uri="{BB962C8B-B14F-4D97-AF65-F5344CB8AC3E}">
        <p14:creationId xmlns:p14="http://schemas.microsoft.com/office/powerpoint/2010/main" val="3656698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58</a:t>
            </a:fld>
            <a:endParaRPr lang="en-GB"/>
          </a:p>
        </p:txBody>
      </p:sp>
    </p:spTree>
    <p:extLst>
      <p:ext uri="{BB962C8B-B14F-4D97-AF65-F5344CB8AC3E}">
        <p14:creationId xmlns:p14="http://schemas.microsoft.com/office/powerpoint/2010/main" val="3024349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B743A-BD65-59A4-68A9-703C3DBCE8F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6E760E-8B5B-C2A9-BD35-5D5D1E19883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61381E3-0083-FF07-8262-2764F610131D}"/>
              </a:ext>
            </a:extLst>
          </p:cNvPr>
          <p:cNvSpPr>
            <a:spLocks noGrp="1"/>
          </p:cNvSpPr>
          <p:nvPr>
            <p:ph type="body" idx="1"/>
          </p:nvPr>
        </p:nvSpPr>
        <p:spPr/>
        <p:txBody>
          <a:bodyPr/>
          <a:lstStyle/>
          <a:p>
            <a:r>
              <a:rPr lang="it-IT" dirty="0"/>
              <a:t>Tali alterazioni cognitive da un lato comportano una maggiore vulnerabilità </a:t>
            </a:r>
            <a:r>
              <a:rPr lang="it-IT" dirty="0" err="1"/>
              <a:t>vittimologica</a:t>
            </a:r>
            <a:r>
              <a:rPr lang="it-IT" dirty="0"/>
              <a:t>, con fenomeni per esempio di </a:t>
            </a:r>
            <a:r>
              <a:rPr lang="it-IT" dirty="0" err="1"/>
              <a:t>suggestionbilità</a:t>
            </a:r>
            <a:r>
              <a:rPr lang="it-IT" dirty="0"/>
              <a:t> e </a:t>
            </a:r>
            <a:r>
              <a:rPr lang="it-IT" dirty="0" err="1"/>
              <a:t>ceirconvenibilità</a:t>
            </a:r>
            <a:r>
              <a:rPr lang="it-IT" dirty="0"/>
              <a:t>, che necessita di misure di protezione giuridiche, dall’altro </a:t>
            </a:r>
            <a:r>
              <a:rPr lang="it-IT" dirty="0" err="1"/>
              <a:t>posono</a:t>
            </a:r>
            <a:r>
              <a:rPr lang="it-IT" dirty="0"/>
              <a:t> talvolta favorire comportamenti impulsivi e aggressivi contro gli altri, spesso familiari</a:t>
            </a:r>
            <a:endParaRPr lang="en-GB" dirty="0"/>
          </a:p>
        </p:txBody>
      </p:sp>
      <p:sp>
        <p:nvSpPr>
          <p:cNvPr id="4" name="Segnaposto numero diapositiva 3">
            <a:extLst>
              <a:ext uri="{FF2B5EF4-FFF2-40B4-BE49-F238E27FC236}">
                <a16:creationId xmlns:a16="http://schemas.microsoft.com/office/drawing/2014/main" id="{3BEF5CE9-2210-9FCD-B947-F39DDF2CF73A}"/>
              </a:ext>
            </a:extLst>
          </p:cNvPr>
          <p:cNvSpPr>
            <a:spLocks noGrp="1"/>
          </p:cNvSpPr>
          <p:nvPr>
            <p:ph type="sldNum" sz="quarter" idx="5"/>
          </p:nvPr>
        </p:nvSpPr>
        <p:spPr/>
        <p:txBody>
          <a:bodyPr/>
          <a:lstStyle/>
          <a:p>
            <a:fld id="{43D3E5BF-288F-4599-9BC9-F48CD89305EA}" type="slidenum">
              <a:rPr lang="en-GB" smtClean="0"/>
              <a:t>3</a:t>
            </a:fld>
            <a:endParaRPr lang="en-GB"/>
          </a:p>
        </p:txBody>
      </p:sp>
    </p:spTree>
    <p:extLst>
      <p:ext uri="{BB962C8B-B14F-4D97-AF65-F5344CB8AC3E}">
        <p14:creationId xmlns:p14="http://schemas.microsoft.com/office/powerpoint/2010/main" val="515557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C8C51-FDFE-6678-E4DE-AA361085113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394E95B-3855-99BF-818B-D4270F2E1B5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DF2E0E0-CD04-53CB-0D02-97A2ADB8AC87}"/>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AE0A585C-FC49-D11C-BF85-E54294636797}"/>
              </a:ext>
            </a:extLst>
          </p:cNvPr>
          <p:cNvSpPr>
            <a:spLocks noGrp="1"/>
          </p:cNvSpPr>
          <p:nvPr>
            <p:ph type="sldNum" sz="quarter" idx="5"/>
          </p:nvPr>
        </p:nvSpPr>
        <p:spPr/>
        <p:txBody>
          <a:bodyPr/>
          <a:lstStyle/>
          <a:p>
            <a:fld id="{43D3E5BF-288F-4599-9BC9-F48CD89305EA}" type="slidenum">
              <a:rPr lang="en-GB" smtClean="0"/>
              <a:t>59</a:t>
            </a:fld>
            <a:endParaRPr lang="en-GB"/>
          </a:p>
        </p:txBody>
      </p:sp>
    </p:spTree>
    <p:extLst>
      <p:ext uri="{BB962C8B-B14F-4D97-AF65-F5344CB8AC3E}">
        <p14:creationId xmlns:p14="http://schemas.microsoft.com/office/powerpoint/2010/main" val="1539339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E374-B9CB-9CC8-0CE3-0480CCE6CF5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1F8D5C-7A92-9310-1AB7-7AB4DAD86FC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9344DF5-EB68-D89D-51BA-DC90000AE3B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439A9573-BAA5-5DC0-4B61-4843BBFB1F5E}"/>
              </a:ext>
            </a:extLst>
          </p:cNvPr>
          <p:cNvSpPr>
            <a:spLocks noGrp="1"/>
          </p:cNvSpPr>
          <p:nvPr>
            <p:ph type="sldNum" sz="quarter" idx="5"/>
          </p:nvPr>
        </p:nvSpPr>
        <p:spPr/>
        <p:txBody>
          <a:bodyPr/>
          <a:lstStyle/>
          <a:p>
            <a:fld id="{43D3E5BF-288F-4599-9BC9-F48CD89305EA}" type="slidenum">
              <a:rPr lang="en-GB" smtClean="0"/>
              <a:t>60</a:t>
            </a:fld>
            <a:endParaRPr lang="en-GB"/>
          </a:p>
        </p:txBody>
      </p:sp>
    </p:spTree>
    <p:extLst>
      <p:ext uri="{BB962C8B-B14F-4D97-AF65-F5344CB8AC3E}">
        <p14:creationId xmlns:p14="http://schemas.microsoft.com/office/powerpoint/2010/main" val="610211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905BF-435B-7AFA-BBFD-09739D983D4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F7DE082-FB36-1C03-07E9-9AAE1001E89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4E5E174-44E9-4B69-FDFA-829C22371456}"/>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13B646E3-F655-E928-51B5-E8C465134D3E}"/>
              </a:ext>
            </a:extLst>
          </p:cNvPr>
          <p:cNvSpPr>
            <a:spLocks noGrp="1"/>
          </p:cNvSpPr>
          <p:nvPr>
            <p:ph type="sldNum" sz="quarter" idx="5"/>
          </p:nvPr>
        </p:nvSpPr>
        <p:spPr/>
        <p:txBody>
          <a:bodyPr/>
          <a:lstStyle/>
          <a:p>
            <a:fld id="{43D3E5BF-288F-4599-9BC9-F48CD89305EA}" type="slidenum">
              <a:rPr lang="en-GB" smtClean="0"/>
              <a:t>61</a:t>
            </a:fld>
            <a:endParaRPr lang="en-GB"/>
          </a:p>
        </p:txBody>
      </p:sp>
    </p:spTree>
    <p:extLst>
      <p:ext uri="{BB962C8B-B14F-4D97-AF65-F5344CB8AC3E}">
        <p14:creationId xmlns:p14="http://schemas.microsoft.com/office/powerpoint/2010/main" val="2147059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CED9F-6086-5D1D-B060-738D550285C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A1CE069-5E1B-B82B-A33F-98B5631093C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292BC45-397C-88C0-EC3E-A179AEEFCA33}"/>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EC6FECAF-71B5-3530-8A2C-462A267F66FA}"/>
              </a:ext>
            </a:extLst>
          </p:cNvPr>
          <p:cNvSpPr>
            <a:spLocks noGrp="1"/>
          </p:cNvSpPr>
          <p:nvPr>
            <p:ph type="sldNum" sz="quarter" idx="5"/>
          </p:nvPr>
        </p:nvSpPr>
        <p:spPr/>
        <p:txBody>
          <a:bodyPr/>
          <a:lstStyle/>
          <a:p>
            <a:fld id="{43D3E5BF-288F-4599-9BC9-F48CD89305EA}" type="slidenum">
              <a:rPr lang="en-GB" smtClean="0"/>
              <a:t>62</a:t>
            </a:fld>
            <a:endParaRPr lang="en-GB"/>
          </a:p>
        </p:txBody>
      </p:sp>
    </p:spTree>
    <p:extLst>
      <p:ext uri="{BB962C8B-B14F-4D97-AF65-F5344CB8AC3E}">
        <p14:creationId xmlns:p14="http://schemas.microsoft.com/office/powerpoint/2010/main" val="1914037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E78B2-0660-59DF-FF6D-62BC2445159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7ADF750-F8B7-A50A-7376-261E8BA2E23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2CA407B-32A2-47E1-0372-4FDC705042D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2B75726F-C127-49E8-A169-29D2A6362DC6}"/>
              </a:ext>
            </a:extLst>
          </p:cNvPr>
          <p:cNvSpPr>
            <a:spLocks noGrp="1"/>
          </p:cNvSpPr>
          <p:nvPr>
            <p:ph type="sldNum" sz="quarter" idx="5"/>
          </p:nvPr>
        </p:nvSpPr>
        <p:spPr/>
        <p:txBody>
          <a:bodyPr/>
          <a:lstStyle/>
          <a:p>
            <a:fld id="{43D3E5BF-288F-4599-9BC9-F48CD89305EA}" type="slidenum">
              <a:rPr lang="en-GB" smtClean="0"/>
              <a:t>63</a:t>
            </a:fld>
            <a:endParaRPr lang="en-GB"/>
          </a:p>
        </p:txBody>
      </p:sp>
    </p:spTree>
    <p:extLst>
      <p:ext uri="{BB962C8B-B14F-4D97-AF65-F5344CB8AC3E}">
        <p14:creationId xmlns:p14="http://schemas.microsoft.com/office/powerpoint/2010/main" val="3493100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b="0" i="0" u="none" strike="noStrike" baseline="0" dirty="0">
                <a:solidFill>
                  <a:srgbClr val="000000"/>
                </a:solidFill>
                <a:latin typeface="Times New Roman" panose="02020603050405020304" pitchFamily="18" charset="0"/>
              </a:rPr>
              <a:t>Si ravvisa pertanto un certo astio e una sottil mancanza di fiducia piuttosto che la netta volontà di garantire il benessere psicofisico della sig.ra </a:t>
            </a:r>
            <a:r>
              <a:rPr lang="it-IT" sz="1800" b="0" i="0" u="none" strike="noStrike" baseline="0" dirty="0" err="1">
                <a:solidFill>
                  <a:srgbClr val="000000"/>
                </a:solidFill>
                <a:latin typeface="Times New Roman" panose="02020603050405020304" pitchFamily="18" charset="0"/>
              </a:rPr>
              <a:t>Vignarca</a:t>
            </a:r>
            <a:r>
              <a:rPr lang="it-IT" sz="1800" b="0" i="0" u="none" strike="noStrike" baseline="0" dirty="0">
                <a:solidFill>
                  <a:srgbClr val="000000"/>
                </a:solidFill>
                <a:latin typeface="Times New Roman" panose="02020603050405020304" pitchFamily="18" charset="0"/>
              </a:rPr>
              <a:t>. </a:t>
            </a:r>
          </a:p>
        </p:txBody>
      </p:sp>
      <p:sp>
        <p:nvSpPr>
          <p:cNvPr id="4" name="Segnaposto numero diapositiva 3"/>
          <p:cNvSpPr>
            <a:spLocks noGrp="1"/>
          </p:cNvSpPr>
          <p:nvPr>
            <p:ph type="sldNum" sz="quarter" idx="5"/>
          </p:nvPr>
        </p:nvSpPr>
        <p:spPr/>
        <p:txBody>
          <a:bodyPr/>
          <a:lstStyle/>
          <a:p>
            <a:fld id="{43D3E5BF-288F-4599-9BC9-F48CD89305EA}" type="slidenum">
              <a:rPr lang="en-GB" smtClean="0"/>
              <a:t>64</a:t>
            </a:fld>
            <a:endParaRPr lang="en-GB"/>
          </a:p>
        </p:txBody>
      </p:sp>
    </p:spTree>
    <p:extLst>
      <p:ext uri="{BB962C8B-B14F-4D97-AF65-F5344CB8AC3E}">
        <p14:creationId xmlns:p14="http://schemas.microsoft.com/office/powerpoint/2010/main" val="429813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2C64D-9D0A-7050-E8A3-9367F6074A7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A3A32F7-DE31-594D-89C2-E74D67EF693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D4C1EEA-7E33-CDCA-24AC-51EFE41B2DF0}"/>
              </a:ext>
            </a:extLst>
          </p:cNvPr>
          <p:cNvSpPr>
            <a:spLocks noGrp="1"/>
          </p:cNvSpPr>
          <p:nvPr>
            <p:ph type="body" idx="1"/>
          </p:nvPr>
        </p:nvSpPr>
        <p:spPr/>
        <p:txBody>
          <a:bodyPr/>
          <a:lstStyle/>
          <a:p>
            <a:r>
              <a:rPr lang="it-IT" sz="1800" b="0" i="0" u="none" strike="noStrike" baseline="0" dirty="0">
                <a:solidFill>
                  <a:srgbClr val="000000"/>
                </a:solidFill>
                <a:latin typeface="Times New Roman" panose="02020603050405020304" pitchFamily="18" charset="0"/>
              </a:rPr>
              <a:t>Si ravvisa pertanto un certo astio e una sottil mancanza di fiducia piuttosto che la netta volontà di garantire il benessere psicofisico della sig.ra. </a:t>
            </a:r>
          </a:p>
        </p:txBody>
      </p:sp>
      <p:sp>
        <p:nvSpPr>
          <p:cNvPr id="4" name="Segnaposto numero diapositiva 3">
            <a:extLst>
              <a:ext uri="{FF2B5EF4-FFF2-40B4-BE49-F238E27FC236}">
                <a16:creationId xmlns:a16="http://schemas.microsoft.com/office/drawing/2014/main" id="{3A8A96D4-FBDB-A0DD-CFDF-73010109F4EF}"/>
              </a:ext>
            </a:extLst>
          </p:cNvPr>
          <p:cNvSpPr>
            <a:spLocks noGrp="1"/>
          </p:cNvSpPr>
          <p:nvPr>
            <p:ph type="sldNum" sz="quarter" idx="5"/>
          </p:nvPr>
        </p:nvSpPr>
        <p:spPr/>
        <p:txBody>
          <a:bodyPr/>
          <a:lstStyle/>
          <a:p>
            <a:fld id="{43D3E5BF-288F-4599-9BC9-F48CD89305EA}" type="slidenum">
              <a:rPr lang="en-GB" smtClean="0"/>
              <a:t>65</a:t>
            </a:fld>
            <a:endParaRPr lang="en-GB"/>
          </a:p>
        </p:txBody>
      </p:sp>
    </p:spTree>
    <p:extLst>
      <p:ext uri="{BB962C8B-B14F-4D97-AF65-F5344CB8AC3E}">
        <p14:creationId xmlns:p14="http://schemas.microsoft.com/office/powerpoint/2010/main" val="2738369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31920-3064-705A-EE7F-7876177B2A1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C17D25A-BD2E-CE2F-94CF-814385A6427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0F1F92B-3CA1-8002-6781-3D063C299D5D}"/>
              </a:ext>
            </a:extLst>
          </p:cNvPr>
          <p:cNvSpPr>
            <a:spLocks noGrp="1"/>
          </p:cNvSpPr>
          <p:nvPr>
            <p:ph type="body" idx="1"/>
          </p:nvPr>
        </p:nvSpPr>
        <p:spPr/>
        <p:txBody>
          <a:bodyPr/>
          <a:lstStyle/>
          <a:p>
            <a:endParaRPr lang="it-IT" sz="1800" b="0" i="0" u="none" strike="noStrike" baseline="0" dirty="0">
              <a:solidFill>
                <a:srgbClr val="000000"/>
              </a:solidFill>
              <a:latin typeface="Times New Roman" panose="02020603050405020304" pitchFamily="18" charset="0"/>
            </a:endParaRPr>
          </a:p>
        </p:txBody>
      </p:sp>
      <p:sp>
        <p:nvSpPr>
          <p:cNvPr id="4" name="Segnaposto numero diapositiva 3">
            <a:extLst>
              <a:ext uri="{FF2B5EF4-FFF2-40B4-BE49-F238E27FC236}">
                <a16:creationId xmlns:a16="http://schemas.microsoft.com/office/drawing/2014/main" id="{AA84AB62-5DC5-9BD2-E4E9-A66895111B99}"/>
              </a:ext>
            </a:extLst>
          </p:cNvPr>
          <p:cNvSpPr>
            <a:spLocks noGrp="1"/>
          </p:cNvSpPr>
          <p:nvPr>
            <p:ph type="sldNum" sz="quarter" idx="5"/>
          </p:nvPr>
        </p:nvSpPr>
        <p:spPr/>
        <p:txBody>
          <a:bodyPr/>
          <a:lstStyle/>
          <a:p>
            <a:fld id="{43D3E5BF-288F-4599-9BC9-F48CD89305EA}" type="slidenum">
              <a:rPr lang="en-GB" smtClean="0"/>
              <a:t>66</a:t>
            </a:fld>
            <a:endParaRPr lang="en-GB"/>
          </a:p>
        </p:txBody>
      </p:sp>
    </p:spTree>
    <p:extLst>
      <p:ext uri="{BB962C8B-B14F-4D97-AF65-F5344CB8AC3E}">
        <p14:creationId xmlns:p14="http://schemas.microsoft.com/office/powerpoint/2010/main" val="3516902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B2193-9E75-1E82-21D2-CCF772F7E44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4CB3F5D-9E26-F560-09B5-99830037D26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5532F7B-D256-F57B-6459-20A3FAB232CD}"/>
              </a:ext>
            </a:extLst>
          </p:cNvPr>
          <p:cNvSpPr>
            <a:spLocks noGrp="1"/>
          </p:cNvSpPr>
          <p:nvPr>
            <p:ph type="body" idx="1"/>
          </p:nvPr>
        </p:nvSpPr>
        <p:spPr/>
        <p:txBody>
          <a:bodyPr/>
          <a:lstStyle/>
          <a:p>
            <a:r>
              <a:rPr lang="it-IT" sz="1800" b="0" i="0" u="none" strike="noStrike" baseline="0" dirty="0">
                <a:solidFill>
                  <a:srgbClr val="000000"/>
                </a:solidFill>
                <a:latin typeface="Times New Roman" panose="02020603050405020304" pitchFamily="18" charset="0"/>
              </a:rPr>
              <a:t>ENCEFALOPATIA VASCOLARE</a:t>
            </a:r>
          </a:p>
        </p:txBody>
      </p:sp>
      <p:sp>
        <p:nvSpPr>
          <p:cNvPr id="4" name="Segnaposto numero diapositiva 3">
            <a:extLst>
              <a:ext uri="{FF2B5EF4-FFF2-40B4-BE49-F238E27FC236}">
                <a16:creationId xmlns:a16="http://schemas.microsoft.com/office/drawing/2014/main" id="{EB130CEA-D3F8-CC9A-50AB-244B3267D518}"/>
              </a:ext>
            </a:extLst>
          </p:cNvPr>
          <p:cNvSpPr>
            <a:spLocks noGrp="1"/>
          </p:cNvSpPr>
          <p:nvPr>
            <p:ph type="sldNum" sz="quarter" idx="5"/>
          </p:nvPr>
        </p:nvSpPr>
        <p:spPr/>
        <p:txBody>
          <a:bodyPr/>
          <a:lstStyle/>
          <a:p>
            <a:fld id="{43D3E5BF-288F-4599-9BC9-F48CD89305EA}" type="slidenum">
              <a:rPr lang="en-GB" smtClean="0"/>
              <a:t>67</a:t>
            </a:fld>
            <a:endParaRPr lang="en-GB"/>
          </a:p>
        </p:txBody>
      </p:sp>
    </p:spTree>
    <p:extLst>
      <p:ext uri="{BB962C8B-B14F-4D97-AF65-F5344CB8AC3E}">
        <p14:creationId xmlns:p14="http://schemas.microsoft.com/office/powerpoint/2010/main" val="3447594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EB1F5-3373-2AFB-C1E0-845D85ED9E1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64B421A-6127-0C95-8B7A-1A5968EA7E6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AFAAC70-7DEF-8692-ED03-80F9EA8D91A1}"/>
              </a:ext>
            </a:extLst>
          </p:cNvPr>
          <p:cNvSpPr>
            <a:spLocks noGrp="1"/>
          </p:cNvSpPr>
          <p:nvPr>
            <p:ph type="body" idx="1"/>
          </p:nvPr>
        </p:nvSpPr>
        <p:spPr/>
        <p:txBody>
          <a:bodyPr/>
          <a:lstStyle/>
          <a:p>
            <a:endParaRPr lang="it-IT" sz="1800" b="0" i="0" u="none" strike="noStrike" baseline="0" dirty="0">
              <a:solidFill>
                <a:srgbClr val="000000"/>
              </a:solidFill>
              <a:latin typeface="Times New Roman" panose="02020603050405020304" pitchFamily="18" charset="0"/>
            </a:endParaRPr>
          </a:p>
        </p:txBody>
      </p:sp>
      <p:sp>
        <p:nvSpPr>
          <p:cNvPr id="4" name="Segnaposto numero diapositiva 3">
            <a:extLst>
              <a:ext uri="{FF2B5EF4-FFF2-40B4-BE49-F238E27FC236}">
                <a16:creationId xmlns:a16="http://schemas.microsoft.com/office/drawing/2014/main" id="{DD8E0218-288E-9F3F-6812-B13B807CFF70}"/>
              </a:ext>
            </a:extLst>
          </p:cNvPr>
          <p:cNvSpPr>
            <a:spLocks noGrp="1"/>
          </p:cNvSpPr>
          <p:nvPr>
            <p:ph type="sldNum" sz="quarter" idx="5"/>
          </p:nvPr>
        </p:nvSpPr>
        <p:spPr/>
        <p:txBody>
          <a:bodyPr/>
          <a:lstStyle/>
          <a:p>
            <a:fld id="{43D3E5BF-288F-4599-9BC9-F48CD89305EA}" type="slidenum">
              <a:rPr lang="en-GB" smtClean="0"/>
              <a:t>68</a:t>
            </a:fld>
            <a:endParaRPr lang="en-GB"/>
          </a:p>
        </p:txBody>
      </p:sp>
    </p:spTree>
    <p:extLst>
      <p:ext uri="{BB962C8B-B14F-4D97-AF65-F5344CB8AC3E}">
        <p14:creationId xmlns:p14="http://schemas.microsoft.com/office/powerpoint/2010/main" val="983494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36420-C350-4EEE-8D3A-1353A70912D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B26DBE7-39F8-01BC-A67C-AE70D55B255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18668C0-BAF3-6117-D725-EEF6D7FBBE7B}"/>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7C784FD7-4370-401B-070D-2988223F3C66}"/>
              </a:ext>
            </a:extLst>
          </p:cNvPr>
          <p:cNvSpPr>
            <a:spLocks noGrp="1"/>
          </p:cNvSpPr>
          <p:nvPr>
            <p:ph type="sldNum" sz="quarter" idx="5"/>
          </p:nvPr>
        </p:nvSpPr>
        <p:spPr/>
        <p:txBody>
          <a:bodyPr/>
          <a:lstStyle/>
          <a:p>
            <a:fld id="{43D3E5BF-288F-4599-9BC9-F48CD89305EA}" type="slidenum">
              <a:rPr lang="en-GB" smtClean="0"/>
              <a:t>4</a:t>
            </a:fld>
            <a:endParaRPr lang="en-GB"/>
          </a:p>
        </p:txBody>
      </p:sp>
    </p:spTree>
    <p:extLst>
      <p:ext uri="{BB962C8B-B14F-4D97-AF65-F5344CB8AC3E}">
        <p14:creationId xmlns:p14="http://schemas.microsoft.com/office/powerpoint/2010/main" val="1672890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BBC0B-99A7-3564-8D3F-A8E97B290B1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48B2EAE-9AEC-B2B0-A81C-3558EC94F13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755A6B1-81BC-1539-7487-8798226D57A6}"/>
              </a:ext>
            </a:extLst>
          </p:cNvPr>
          <p:cNvSpPr>
            <a:spLocks noGrp="1"/>
          </p:cNvSpPr>
          <p:nvPr>
            <p:ph type="body" idx="1"/>
          </p:nvPr>
        </p:nvSpPr>
        <p:spPr/>
        <p:txBody>
          <a:bodyPr/>
          <a:lstStyle/>
          <a:p>
            <a:endParaRPr lang="it-IT" sz="1800" b="0" i="0" u="none" strike="noStrike" baseline="0" dirty="0">
              <a:solidFill>
                <a:srgbClr val="000000"/>
              </a:solidFill>
              <a:latin typeface="Times New Roman" panose="02020603050405020304" pitchFamily="18" charset="0"/>
            </a:endParaRPr>
          </a:p>
        </p:txBody>
      </p:sp>
      <p:sp>
        <p:nvSpPr>
          <p:cNvPr id="4" name="Segnaposto numero diapositiva 3">
            <a:extLst>
              <a:ext uri="{FF2B5EF4-FFF2-40B4-BE49-F238E27FC236}">
                <a16:creationId xmlns:a16="http://schemas.microsoft.com/office/drawing/2014/main" id="{DB1921E1-C1B5-7818-4555-2C0AF47CA345}"/>
              </a:ext>
            </a:extLst>
          </p:cNvPr>
          <p:cNvSpPr>
            <a:spLocks noGrp="1"/>
          </p:cNvSpPr>
          <p:nvPr>
            <p:ph type="sldNum" sz="quarter" idx="5"/>
          </p:nvPr>
        </p:nvSpPr>
        <p:spPr/>
        <p:txBody>
          <a:bodyPr/>
          <a:lstStyle/>
          <a:p>
            <a:fld id="{43D3E5BF-288F-4599-9BC9-F48CD89305EA}" type="slidenum">
              <a:rPr lang="en-GB" smtClean="0"/>
              <a:t>69</a:t>
            </a:fld>
            <a:endParaRPr lang="en-GB"/>
          </a:p>
        </p:txBody>
      </p:sp>
    </p:spTree>
    <p:extLst>
      <p:ext uri="{BB962C8B-B14F-4D97-AF65-F5344CB8AC3E}">
        <p14:creationId xmlns:p14="http://schemas.microsoft.com/office/powerpoint/2010/main" val="2349375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83260-823E-88D8-3DDE-CC636BFB814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76295F-D924-9226-3D08-C28B273CA91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F221C4A-0DF6-F8A0-FD2D-10E2192A8FA1}"/>
              </a:ext>
            </a:extLst>
          </p:cNvPr>
          <p:cNvSpPr>
            <a:spLocks noGrp="1"/>
          </p:cNvSpPr>
          <p:nvPr>
            <p:ph type="body" idx="1"/>
          </p:nvPr>
        </p:nvSpPr>
        <p:spPr/>
        <p:txBody>
          <a:bodyPr/>
          <a:lstStyle/>
          <a:p>
            <a:endParaRPr lang="it-IT" sz="1800" b="0" i="0" u="none" strike="noStrike" baseline="0" dirty="0">
              <a:solidFill>
                <a:srgbClr val="000000"/>
              </a:solidFill>
              <a:latin typeface="Times New Roman" panose="02020603050405020304" pitchFamily="18" charset="0"/>
            </a:endParaRPr>
          </a:p>
        </p:txBody>
      </p:sp>
      <p:sp>
        <p:nvSpPr>
          <p:cNvPr id="4" name="Segnaposto numero diapositiva 3">
            <a:extLst>
              <a:ext uri="{FF2B5EF4-FFF2-40B4-BE49-F238E27FC236}">
                <a16:creationId xmlns:a16="http://schemas.microsoft.com/office/drawing/2014/main" id="{40EAEF2F-D0C4-3E45-451B-1DD207350B50}"/>
              </a:ext>
            </a:extLst>
          </p:cNvPr>
          <p:cNvSpPr>
            <a:spLocks noGrp="1"/>
          </p:cNvSpPr>
          <p:nvPr>
            <p:ph type="sldNum" sz="quarter" idx="5"/>
          </p:nvPr>
        </p:nvSpPr>
        <p:spPr/>
        <p:txBody>
          <a:bodyPr/>
          <a:lstStyle/>
          <a:p>
            <a:fld id="{43D3E5BF-288F-4599-9BC9-F48CD89305EA}" type="slidenum">
              <a:rPr lang="en-GB" smtClean="0"/>
              <a:t>70</a:t>
            </a:fld>
            <a:endParaRPr lang="en-GB"/>
          </a:p>
        </p:txBody>
      </p:sp>
    </p:spTree>
    <p:extLst>
      <p:ext uri="{BB962C8B-B14F-4D97-AF65-F5344CB8AC3E}">
        <p14:creationId xmlns:p14="http://schemas.microsoft.com/office/powerpoint/2010/main" val="2559582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410E8-8947-FEA6-13C4-47741FCECF4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6FFF31B-2120-4CA1-23C0-F8C269DBB4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A6DEF3C-04BE-0C0A-CAEE-35ABC711A571}"/>
              </a:ext>
            </a:extLst>
          </p:cNvPr>
          <p:cNvSpPr>
            <a:spLocks noGrp="1"/>
          </p:cNvSpPr>
          <p:nvPr>
            <p:ph type="body" idx="1"/>
          </p:nvPr>
        </p:nvSpPr>
        <p:spPr/>
        <p:txBody>
          <a:bodyPr/>
          <a:lstStyle/>
          <a:p>
            <a:endParaRPr lang="it-IT" sz="1800" b="0" i="0" u="none" strike="noStrike" baseline="0" dirty="0">
              <a:solidFill>
                <a:srgbClr val="000000"/>
              </a:solidFill>
              <a:latin typeface="Times New Roman" panose="02020603050405020304" pitchFamily="18" charset="0"/>
            </a:endParaRPr>
          </a:p>
        </p:txBody>
      </p:sp>
      <p:sp>
        <p:nvSpPr>
          <p:cNvPr id="4" name="Segnaposto numero diapositiva 3">
            <a:extLst>
              <a:ext uri="{FF2B5EF4-FFF2-40B4-BE49-F238E27FC236}">
                <a16:creationId xmlns:a16="http://schemas.microsoft.com/office/drawing/2014/main" id="{B07AE02D-1307-C695-1C81-1F5610EECAD2}"/>
              </a:ext>
            </a:extLst>
          </p:cNvPr>
          <p:cNvSpPr>
            <a:spLocks noGrp="1"/>
          </p:cNvSpPr>
          <p:nvPr>
            <p:ph type="sldNum" sz="quarter" idx="5"/>
          </p:nvPr>
        </p:nvSpPr>
        <p:spPr/>
        <p:txBody>
          <a:bodyPr/>
          <a:lstStyle/>
          <a:p>
            <a:fld id="{43D3E5BF-288F-4599-9BC9-F48CD89305EA}" type="slidenum">
              <a:rPr lang="en-GB" smtClean="0"/>
              <a:t>71</a:t>
            </a:fld>
            <a:endParaRPr lang="en-GB"/>
          </a:p>
        </p:txBody>
      </p:sp>
    </p:spTree>
    <p:extLst>
      <p:ext uri="{BB962C8B-B14F-4D97-AF65-F5344CB8AC3E}">
        <p14:creationId xmlns:p14="http://schemas.microsoft.com/office/powerpoint/2010/main" val="1039306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C89F4-86C4-221B-C579-8719C4E3171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A8A9B53-4487-C30B-6E82-B39ED9BCD39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8014669-0047-434F-896C-C2FD09995060}"/>
              </a:ext>
            </a:extLst>
          </p:cNvPr>
          <p:cNvSpPr>
            <a:spLocks noGrp="1"/>
          </p:cNvSpPr>
          <p:nvPr>
            <p:ph type="body" idx="1"/>
          </p:nvPr>
        </p:nvSpPr>
        <p:spPr/>
        <p:txBody>
          <a:bodyPr/>
          <a:lstStyle/>
          <a:p>
            <a:endParaRPr lang="it-IT" sz="1800" b="0" i="0" u="none" strike="noStrike" baseline="0" dirty="0">
              <a:solidFill>
                <a:srgbClr val="000000"/>
              </a:solidFill>
              <a:latin typeface="Times New Roman" panose="02020603050405020304" pitchFamily="18" charset="0"/>
            </a:endParaRPr>
          </a:p>
        </p:txBody>
      </p:sp>
      <p:sp>
        <p:nvSpPr>
          <p:cNvPr id="4" name="Segnaposto numero diapositiva 3">
            <a:extLst>
              <a:ext uri="{FF2B5EF4-FFF2-40B4-BE49-F238E27FC236}">
                <a16:creationId xmlns:a16="http://schemas.microsoft.com/office/drawing/2014/main" id="{068EE563-50A2-7384-0946-C29BC34B6CC3}"/>
              </a:ext>
            </a:extLst>
          </p:cNvPr>
          <p:cNvSpPr>
            <a:spLocks noGrp="1"/>
          </p:cNvSpPr>
          <p:nvPr>
            <p:ph type="sldNum" sz="quarter" idx="5"/>
          </p:nvPr>
        </p:nvSpPr>
        <p:spPr/>
        <p:txBody>
          <a:bodyPr/>
          <a:lstStyle/>
          <a:p>
            <a:fld id="{43D3E5BF-288F-4599-9BC9-F48CD89305EA}" type="slidenum">
              <a:rPr lang="en-GB" smtClean="0"/>
              <a:t>72</a:t>
            </a:fld>
            <a:endParaRPr lang="en-GB"/>
          </a:p>
        </p:txBody>
      </p:sp>
    </p:spTree>
    <p:extLst>
      <p:ext uri="{BB962C8B-B14F-4D97-AF65-F5344CB8AC3E}">
        <p14:creationId xmlns:p14="http://schemas.microsoft.com/office/powerpoint/2010/main" val="1226851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90309-C209-BD5E-C470-05C5E9B58AB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053B705-DDBA-5BA1-AA39-A7F443CFAB7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3C9B551-40C8-3F4A-AB81-53FEA45AE81F}"/>
              </a:ext>
            </a:extLst>
          </p:cNvPr>
          <p:cNvSpPr>
            <a:spLocks noGrp="1"/>
          </p:cNvSpPr>
          <p:nvPr>
            <p:ph type="body" idx="1"/>
          </p:nvPr>
        </p:nvSpPr>
        <p:spPr/>
        <p:txBody>
          <a:bodyPr/>
          <a:lstStyle/>
          <a:p>
            <a:endParaRPr lang="it-IT" sz="1800" b="0" i="0" u="none" strike="noStrike" baseline="0" dirty="0">
              <a:solidFill>
                <a:srgbClr val="000000"/>
              </a:solidFill>
              <a:latin typeface="Times New Roman" panose="02020603050405020304" pitchFamily="18" charset="0"/>
            </a:endParaRPr>
          </a:p>
        </p:txBody>
      </p:sp>
      <p:sp>
        <p:nvSpPr>
          <p:cNvPr id="4" name="Segnaposto numero diapositiva 3">
            <a:extLst>
              <a:ext uri="{FF2B5EF4-FFF2-40B4-BE49-F238E27FC236}">
                <a16:creationId xmlns:a16="http://schemas.microsoft.com/office/drawing/2014/main" id="{B01A3FA8-34F4-8747-70DE-F4C62A72827A}"/>
              </a:ext>
            </a:extLst>
          </p:cNvPr>
          <p:cNvSpPr>
            <a:spLocks noGrp="1"/>
          </p:cNvSpPr>
          <p:nvPr>
            <p:ph type="sldNum" sz="quarter" idx="5"/>
          </p:nvPr>
        </p:nvSpPr>
        <p:spPr/>
        <p:txBody>
          <a:bodyPr/>
          <a:lstStyle/>
          <a:p>
            <a:fld id="{43D3E5BF-288F-4599-9BC9-F48CD89305EA}" type="slidenum">
              <a:rPr lang="en-GB" smtClean="0"/>
              <a:t>73</a:t>
            </a:fld>
            <a:endParaRPr lang="en-GB"/>
          </a:p>
        </p:txBody>
      </p:sp>
    </p:spTree>
    <p:extLst>
      <p:ext uri="{BB962C8B-B14F-4D97-AF65-F5344CB8AC3E}">
        <p14:creationId xmlns:p14="http://schemas.microsoft.com/office/powerpoint/2010/main" val="2052768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231A4-AE14-3876-2F9C-A1A73627A7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7651960-E5F1-7404-7665-22A57401AE5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0DBE626-BFCE-E8CD-DD71-29B3D28A7A3D}"/>
              </a:ext>
            </a:extLst>
          </p:cNvPr>
          <p:cNvSpPr>
            <a:spLocks noGrp="1"/>
          </p:cNvSpPr>
          <p:nvPr>
            <p:ph type="body" idx="1"/>
          </p:nvPr>
        </p:nvSpPr>
        <p:spPr/>
        <p:txBody>
          <a:bodyPr/>
          <a:lstStyle/>
          <a:p>
            <a:r>
              <a:rPr lang="it-IT" sz="1800" b="0" i="0" u="none" strike="noStrike" baseline="0" dirty="0">
                <a:solidFill>
                  <a:srgbClr val="000000"/>
                </a:solidFill>
                <a:latin typeface="Times New Roman" panose="02020603050405020304" pitchFamily="18" charset="0"/>
              </a:rPr>
              <a:t>ENCEFALOPATIA VASCOLARE</a:t>
            </a:r>
          </a:p>
        </p:txBody>
      </p:sp>
      <p:sp>
        <p:nvSpPr>
          <p:cNvPr id="4" name="Segnaposto numero diapositiva 3">
            <a:extLst>
              <a:ext uri="{FF2B5EF4-FFF2-40B4-BE49-F238E27FC236}">
                <a16:creationId xmlns:a16="http://schemas.microsoft.com/office/drawing/2014/main" id="{71842597-83B2-19DC-D992-8092CA1904E0}"/>
              </a:ext>
            </a:extLst>
          </p:cNvPr>
          <p:cNvSpPr>
            <a:spLocks noGrp="1"/>
          </p:cNvSpPr>
          <p:nvPr>
            <p:ph type="sldNum" sz="quarter" idx="5"/>
          </p:nvPr>
        </p:nvSpPr>
        <p:spPr/>
        <p:txBody>
          <a:bodyPr/>
          <a:lstStyle/>
          <a:p>
            <a:fld id="{43D3E5BF-288F-4599-9BC9-F48CD89305EA}" type="slidenum">
              <a:rPr lang="en-GB" smtClean="0"/>
              <a:t>74</a:t>
            </a:fld>
            <a:endParaRPr lang="en-GB"/>
          </a:p>
        </p:txBody>
      </p:sp>
    </p:spTree>
    <p:extLst>
      <p:ext uri="{BB962C8B-B14F-4D97-AF65-F5344CB8AC3E}">
        <p14:creationId xmlns:p14="http://schemas.microsoft.com/office/powerpoint/2010/main" val="3579770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F5563-814F-9B73-3BF3-E3BDB81EC42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8E4C2FA-D608-5315-0903-F9AE6B07E8D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DFBBD87-247F-6CED-AB7C-E7D049BF8336}"/>
              </a:ext>
            </a:extLst>
          </p:cNvPr>
          <p:cNvSpPr>
            <a:spLocks noGrp="1"/>
          </p:cNvSpPr>
          <p:nvPr>
            <p:ph type="body" idx="1"/>
          </p:nvPr>
        </p:nvSpPr>
        <p:spPr/>
        <p:txBody>
          <a:bodyPr/>
          <a:lstStyle/>
          <a:p>
            <a:r>
              <a:rPr lang="it-IT" sz="1800" b="0" i="0" u="none" strike="noStrike" baseline="0" dirty="0">
                <a:solidFill>
                  <a:srgbClr val="000000"/>
                </a:solidFill>
                <a:latin typeface="Times New Roman" panose="02020603050405020304" pitchFamily="18" charset="0"/>
              </a:rPr>
              <a:t>ENCEFALOPATIA VASCOLARE</a:t>
            </a:r>
          </a:p>
        </p:txBody>
      </p:sp>
      <p:sp>
        <p:nvSpPr>
          <p:cNvPr id="4" name="Segnaposto numero diapositiva 3">
            <a:extLst>
              <a:ext uri="{FF2B5EF4-FFF2-40B4-BE49-F238E27FC236}">
                <a16:creationId xmlns:a16="http://schemas.microsoft.com/office/drawing/2014/main" id="{051BA38B-3FA9-3F85-1045-30D5C4692248}"/>
              </a:ext>
            </a:extLst>
          </p:cNvPr>
          <p:cNvSpPr>
            <a:spLocks noGrp="1"/>
          </p:cNvSpPr>
          <p:nvPr>
            <p:ph type="sldNum" sz="quarter" idx="5"/>
          </p:nvPr>
        </p:nvSpPr>
        <p:spPr/>
        <p:txBody>
          <a:bodyPr/>
          <a:lstStyle/>
          <a:p>
            <a:fld id="{43D3E5BF-288F-4599-9BC9-F48CD89305EA}" type="slidenum">
              <a:rPr lang="en-GB" smtClean="0"/>
              <a:t>75</a:t>
            </a:fld>
            <a:endParaRPr lang="en-GB"/>
          </a:p>
        </p:txBody>
      </p:sp>
    </p:spTree>
    <p:extLst>
      <p:ext uri="{BB962C8B-B14F-4D97-AF65-F5344CB8AC3E}">
        <p14:creationId xmlns:p14="http://schemas.microsoft.com/office/powerpoint/2010/main" val="2025087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17</a:t>
            </a:fld>
            <a:endParaRPr lang="en-GB"/>
          </a:p>
        </p:txBody>
      </p:sp>
    </p:spTree>
    <p:extLst>
      <p:ext uri="{BB962C8B-B14F-4D97-AF65-F5344CB8AC3E}">
        <p14:creationId xmlns:p14="http://schemas.microsoft.com/office/powerpoint/2010/main" val="13683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capacità di agire fa riferimento all’idoneità del soggetto a compiere validamente atti giuridici (votare, vendere comprare). </a:t>
            </a:r>
          </a:p>
          <a:p>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18</a:t>
            </a:fld>
            <a:endParaRPr lang="en-GB"/>
          </a:p>
        </p:txBody>
      </p:sp>
    </p:spTree>
    <p:extLst>
      <p:ext uri="{BB962C8B-B14F-4D97-AF65-F5344CB8AC3E}">
        <p14:creationId xmlns:p14="http://schemas.microsoft.com/office/powerpoint/2010/main" val="352861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Capacità di compiere azioni complesse, basata su competenze decisionali </a:t>
            </a:r>
            <a:r>
              <a:rPr lang="it-IT" dirty="0" err="1"/>
              <a:t>delle’invividuo</a:t>
            </a:r>
            <a:r>
              <a:rPr lang="it-IT" dirty="0"/>
              <a:t>,</a:t>
            </a:r>
          </a:p>
        </p:txBody>
      </p:sp>
      <p:sp>
        <p:nvSpPr>
          <p:cNvPr id="4" name="Segnaposto numero diapositiva 3"/>
          <p:cNvSpPr>
            <a:spLocks noGrp="1"/>
          </p:cNvSpPr>
          <p:nvPr>
            <p:ph type="sldNum" sz="quarter" idx="5"/>
          </p:nvPr>
        </p:nvSpPr>
        <p:spPr/>
        <p:txBody>
          <a:bodyPr/>
          <a:lstStyle/>
          <a:p>
            <a:fld id="{43D3E5BF-288F-4599-9BC9-F48CD89305EA}" type="slidenum">
              <a:rPr lang="en-GB" smtClean="0"/>
              <a:t>19</a:t>
            </a:fld>
            <a:endParaRPr lang="en-GB"/>
          </a:p>
        </p:txBody>
      </p:sp>
    </p:spTree>
    <p:extLst>
      <p:ext uri="{BB962C8B-B14F-4D97-AF65-F5344CB8AC3E}">
        <p14:creationId xmlns:p14="http://schemas.microsoft.com/office/powerpoint/2010/main" val="138066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persona capace di agire è in possesso di abilità emotive cognitive e sociali che le permettono di intendere e volere, nonché di provvedere ai propri interessi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Può venire meno o essere limitata a causa di una condizione di infermità che abbia il carattere di abitualità e che determini la conseguente </a:t>
            </a:r>
            <a:r>
              <a:rPr lang="it-IT" dirty="0" err="1"/>
              <a:t>INCAPACITà</a:t>
            </a:r>
            <a:r>
              <a:rPr lang="it-IT" dirty="0"/>
              <a:t> totale o parziale di provvedere ai propri interessi. Abituale= qualora costituisca una condizione permanente, anche se non necessariamente </a:t>
            </a:r>
            <a:r>
              <a:rPr lang="it-IT" dirty="0" err="1"/>
              <a:t>continatuva</a:t>
            </a:r>
            <a:endParaRPr lang="en-GB" dirty="0"/>
          </a:p>
          <a:p>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21</a:t>
            </a:fld>
            <a:endParaRPr lang="en-GB"/>
          </a:p>
        </p:txBody>
      </p:sp>
    </p:spTree>
    <p:extLst>
      <p:ext uri="{BB962C8B-B14F-4D97-AF65-F5344CB8AC3E}">
        <p14:creationId xmlns:p14="http://schemas.microsoft.com/office/powerpoint/2010/main" val="89756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22</a:t>
            </a:fld>
            <a:endParaRPr lang="en-GB"/>
          </a:p>
        </p:txBody>
      </p:sp>
    </p:spTree>
    <p:extLst>
      <p:ext uri="{BB962C8B-B14F-4D97-AF65-F5344CB8AC3E}">
        <p14:creationId xmlns:p14="http://schemas.microsoft.com/office/powerpoint/2010/main" val="255328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È UN PROVVEDIMENTO CON CUI IL MAGGIORENNE PERDE COMPLETAMENTE LA </a:t>
            </a:r>
            <a:r>
              <a:rPr lang="it-IT" dirty="0" err="1"/>
              <a:t>CAPACITà</a:t>
            </a:r>
            <a:r>
              <a:rPr lang="it-IT" dirty="0"/>
              <a:t> DI AGIRE</a:t>
            </a:r>
          </a:p>
          <a:p>
            <a:r>
              <a:rPr lang="it-IT" dirty="0"/>
              <a:t>Abituale infermità che porta a una TOTALE incapacità di provvedere ai propri interessi</a:t>
            </a:r>
            <a:endParaRPr lang="en-GB" dirty="0"/>
          </a:p>
        </p:txBody>
      </p:sp>
      <p:sp>
        <p:nvSpPr>
          <p:cNvPr id="4" name="Segnaposto numero diapositiva 3"/>
          <p:cNvSpPr>
            <a:spLocks noGrp="1"/>
          </p:cNvSpPr>
          <p:nvPr>
            <p:ph type="sldNum" sz="quarter" idx="5"/>
          </p:nvPr>
        </p:nvSpPr>
        <p:spPr/>
        <p:txBody>
          <a:bodyPr/>
          <a:lstStyle/>
          <a:p>
            <a:fld id="{43D3E5BF-288F-4599-9BC9-F48CD89305EA}" type="slidenum">
              <a:rPr lang="en-GB" smtClean="0"/>
              <a:t>25</a:t>
            </a:fld>
            <a:endParaRPr lang="en-GB"/>
          </a:p>
        </p:txBody>
      </p:sp>
    </p:spTree>
    <p:extLst>
      <p:ext uri="{BB962C8B-B14F-4D97-AF65-F5344CB8AC3E}">
        <p14:creationId xmlns:p14="http://schemas.microsoft.com/office/powerpoint/2010/main" val="301769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2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54.sv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4.sv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56.sv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56.sv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56.sv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6.sv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6.sv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56.sv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6.sv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56.sv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2.jpeg"/><Relationship Id="rId9" Type="http://schemas.microsoft.com/office/2007/relationships/diagramDrawing" Target="../diagrams/drawing2.xml"/></Relationships>
</file>

<file path=ppt/slides/_rels/slide7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33800" y="7962900"/>
            <a:ext cx="14336526" cy="1144524"/>
            <a:chOff x="-136106" y="0"/>
            <a:chExt cx="15945132" cy="1526032"/>
          </a:xfrm>
        </p:grpSpPr>
        <p:sp>
          <p:nvSpPr>
            <p:cNvPr id="3" name="Freeform 3"/>
            <p:cNvSpPr/>
            <p:nvPr/>
          </p:nvSpPr>
          <p:spPr>
            <a:xfrm>
              <a:off x="0" y="0"/>
              <a:ext cx="15809026" cy="1526032"/>
            </a:xfrm>
            <a:custGeom>
              <a:avLst/>
              <a:gdLst/>
              <a:ahLst/>
              <a:cxnLst/>
              <a:rect l="l" t="t" r="r" b="b"/>
              <a:pathLst>
                <a:path w="15809026" h="1526032">
                  <a:moveTo>
                    <a:pt x="0" y="0"/>
                  </a:moveTo>
                  <a:lnTo>
                    <a:pt x="15809026" y="0"/>
                  </a:lnTo>
                  <a:lnTo>
                    <a:pt x="15809026" y="1526032"/>
                  </a:lnTo>
                  <a:lnTo>
                    <a:pt x="0" y="1526032"/>
                  </a:lnTo>
                  <a:close/>
                </a:path>
              </a:pathLst>
            </a:custGeom>
            <a:solidFill>
              <a:srgbClr val="000000">
                <a:alpha val="0"/>
              </a:srgbClr>
            </a:solidFill>
          </p:spPr>
          <p:txBody>
            <a:bodyPr/>
            <a:lstStyle/>
            <a:p>
              <a:endParaRPr lang="it-IT"/>
            </a:p>
          </p:txBody>
        </p:sp>
        <p:sp>
          <p:nvSpPr>
            <p:cNvPr id="4" name="TextBox 4"/>
            <p:cNvSpPr txBox="1"/>
            <p:nvPr/>
          </p:nvSpPr>
          <p:spPr>
            <a:xfrm>
              <a:off x="-136106" y="0"/>
              <a:ext cx="15945131" cy="812800"/>
            </a:xfrm>
            <a:prstGeom prst="rect">
              <a:avLst/>
            </a:prstGeom>
          </p:spPr>
          <p:txBody>
            <a:bodyPr lIns="0" tIns="0" rIns="0" bIns="0" rtlCol="0" anchor="t"/>
            <a:lstStyle/>
            <a:p>
              <a:pPr algn="l">
                <a:lnSpc>
                  <a:spcPts val="3600"/>
                </a:lnSpc>
              </a:pPr>
              <a:r>
                <a:rPr lang="en-US" sz="3000" b="1" spc="-171" dirty="0" err="1">
                  <a:solidFill>
                    <a:srgbClr val="000000"/>
                  </a:solidFill>
                  <a:latin typeface="Vollkorn Bold"/>
                  <a:ea typeface="Vollkorn Bold"/>
                  <a:cs typeface="Vollkorn Bold"/>
                  <a:sym typeface="Vollkorn Bold"/>
                </a:rPr>
                <a:t>Prof.ssa</a:t>
              </a:r>
              <a:r>
                <a:rPr lang="en-US" sz="3000" b="1" spc="-171" dirty="0">
                  <a:solidFill>
                    <a:srgbClr val="000000"/>
                  </a:solidFill>
                  <a:latin typeface="Vollkorn Bold"/>
                  <a:ea typeface="Vollkorn Bold"/>
                  <a:cs typeface="Vollkorn Bold"/>
                  <a:sym typeface="Vollkorn Bold"/>
                </a:rPr>
                <a:t> Cristina Scarpazza</a:t>
              </a:r>
            </a:p>
            <a:p>
              <a:pPr algn="l">
                <a:lnSpc>
                  <a:spcPts val="3600"/>
                </a:lnSpc>
              </a:pPr>
              <a:r>
                <a:rPr lang="en-US" sz="3000" spc="-171" dirty="0" err="1">
                  <a:solidFill>
                    <a:srgbClr val="000000"/>
                  </a:solidFill>
                  <a:latin typeface="Vollkorn"/>
                  <a:ea typeface="Vollkorn"/>
                  <a:cs typeface="Vollkorn"/>
                  <a:sym typeface="Vollkorn"/>
                </a:rPr>
                <a:t>Professore</a:t>
              </a:r>
              <a:r>
                <a:rPr lang="en-US" sz="3000" spc="-171" dirty="0">
                  <a:solidFill>
                    <a:srgbClr val="000000"/>
                  </a:solidFill>
                  <a:latin typeface="Vollkorn"/>
                  <a:ea typeface="Vollkorn"/>
                  <a:cs typeface="Vollkorn"/>
                  <a:sym typeface="Vollkorn"/>
                </a:rPr>
                <a:t> </a:t>
              </a:r>
              <a:r>
                <a:rPr lang="en-US" sz="3000" spc="-171" dirty="0" err="1">
                  <a:solidFill>
                    <a:srgbClr val="000000"/>
                  </a:solidFill>
                  <a:latin typeface="Vollkorn"/>
                  <a:ea typeface="Vollkorn"/>
                  <a:cs typeface="Vollkorn"/>
                  <a:sym typeface="Vollkorn"/>
                </a:rPr>
                <a:t>Associato</a:t>
              </a:r>
              <a:r>
                <a:rPr lang="en-US" sz="3000" spc="-171" dirty="0">
                  <a:solidFill>
                    <a:srgbClr val="000000"/>
                  </a:solidFill>
                  <a:latin typeface="Vollkorn"/>
                  <a:ea typeface="Vollkorn"/>
                  <a:cs typeface="Vollkorn"/>
                  <a:sym typeface="Vollkorn"/>
                </a:rPr>
                <a:t>, </a:t>
              </a:r>
              <a:r>
                <a:rPr lang="en-US" sz="3000" spc="-171" dirty="0" err="1">
                  <a:solidFill>
                    <a:srgbClr val="000000"/>
                  </a:solidFill>
                  <a:latin typeface="Vollkorn"/>
                  <a:ea typeface="Vollkorn"/>
                  <a:cs typeface="Vollkorn"/>
                  <a:sym typeface="Vollkorn"/>
                </a:rPr>
                <a:t>Dipartimento</a:t>
              </a:r>
              <a:r>
                <a:rPr lang="en-US" sz="3000" spc="-171" dirty="0">
                  <a:solidFill>
                    <a:srgbClr val="000000"/>
                  </a:solidFill>
                  <a:latin typeface="Vollkorn"/>
                  <a:ea typeface="Vollkorn"/>
                  <a:cs typeface="Vollkorn"/>
                  <a:sym typeface="Vollkorn"/>
                </a:rPr>
                <a:t> di </a:t>
              </a:r>
              <a:r>
                <a:rPr lang="en-US" sz="3000" spc="-171" dirty="0" err="1">
                  <a:solidFill>
                    <a:srgbClr val="000000"/>
                  </a:solidFill>
                  <a:latin typeface="Vollkorn"/>
                  <a:ea typeface="Vollkorn"/>
                  <a:cs typeface="Vollkorn"/>
                  <a:sym typeface="Vollkorn"/>
                </a:rPr>
                <a:t>Psicologia</a:t>
              </a:r>
              <a:r>
                <a:rPr lang="en-US" sz="3000" spc="-171" dirty="0">
                  <a:solidFill>
                    <a:srgbClr val="000000"/>
                  </a:solidFill>
                  <a:latin typeface="Vollkorn"/>
                  <a:ea typeface="Vollkorn"/>
                  <a:cs typeface="Vollkorn"/>
                  <a:sym typeface="Vollkorn"/>
                </a:rPr>
                <a:t> Generale, Università </a:t>
              </a:r>
              <a:r>
                <a:rPr lang="en-US" sz="3000" spc="-171" dirty="0" err="1">
                  <a:solidFill>
                    <a:srgbClr val="000000"/>
                  </a:solidFill>
                  <a:latin typeface="Vollkorn"/>
                  <a:ea typeface="Vollkorn"/>
                  <a:cs typeface="Vollkorn"/>
                  <a:sym typeface="Vollkorn"/>
                </a:rPr>
                <a:t>degli</a:t>
              </a:r>
              <a:r>
                <a:rPr lang="en-US" sz="3000" spc="-171" dirty="0">
                  <a:solidFill>
                    <a:srgbClr val="000000"/>
                  </a:solidFill>
                  <a:latin typeface="Vollkorn"/>
                  <a:ea typeface="Vollkorn"/>
                  <a:cs typeface="Vollkorn"/>
                  <a:sym typeface="Vollkorn"/>
                </a:rPr>
                <a:t> Studi di Padova</a:t>
              </a:r>
            </a:p>
            <a:p>
              <a:pPr algn="l">
                <a:lnSpc>
                  <a:spcPts val="3600"/>
                </a:lnSpc>
              </a:pPr>
              <a:r>
                <a:rPr lang="en-US" sz="2000" spc="-171" dirty="0" err="1">
                  <a:solidFill>
                    <a:srgbClr val="000000"/>
                  </a:solidFill>
                  <a:latin typeface="Vollkorn"/>
                  <a:ea typeface="Vollkorn"/>
                  <a:cs typeface="Vollkorn"/>
                  <a:sym typeface="Vollkorn"/>
                </a:rPr>
                <a:t>Direttore</a:t>
              </a:r>
              <a:r>
                <a:rPr lang="en-US" sz="2000" spc="-171" dirty="0">
                  <a:solidFill>
                    <a:srgbClr val="000000"/>
                  </a:solidFill>
                  <a:latin typeface="Vollkorn"/>
                  <a:ea typeface="Vollkorn"/>
                  <a:cs typeface="Vollkorn"/>
                  <a:sym typeface="Vollkorn"/>
                </a:rPr>
                <a:t> </a:t>
              </a:r>
              <a:r>
                <a:rPr lang="en-US" sz="2000" spc="-171" dirty="0" err="1">
                  <a:solidFill>
                    <a:srgbClr val="000000"/>
                  </a:solidFill>
                  <a:latin typeface="Vollkorn"/>
                  <a:ea typeface="Vollkorn"/>
                  <a:cs typeface="Vollkorn"/>
                  <a:sym typeface="Vollkorn"/>
                </a:rPr>
                <a:t>della</a:t>
              </a:r>
              <a:r>
                <a:rPr lang="en-US" sz="2000" spc="-171" dirty="0">
                  <a:solidFill>
                    <a:srgbClr val="000000"/>
                  </a:solidFill>
                  <a:latin typeface="Vollkorn"/>
                  <a:ea typeface="Vollkorn"/>
                  <a:cs typeface="Vollkorn"/>
                  <a:sym typeface="Vollkorn"/>
                </a:rPr>
                <a:t> </a:t>
              </a:r>
              <a:r>
                <a:rPr lang="en-US" sz="2000" spc="-171" dirty="0" err="1">
                  <a:solidFill>
                    <a:srgbClr val="000000"/>
                  </a:solidFill>
                  <a:latin typeface="Vollkorn"/>
                  <a:ea typeface="Vollkorn"/>
                  <a:cs typeface="Vollkorn"/>
                  <a:sym typeface="Vollkorn"/>
                </a:rPr>
                <a:t>Scuola</a:t>
              </a:r>
              <a:r>
                <a:rPr lang="en-US" sz="2000" spc="-171" dirty="0">
                  <a:solidFill>
                    <a:srgbClr val="000000"/>
                  </a:solidFill>
                  <a:latin typeface="Vollkorn"/>
                  <a:ea typeface="Vollkorn"/>
                  <a:cs typeface="Vollkorn"/>
                  <a:sym typeface="Vollkorn"/>
                </a:rPr>
                <a:t> di </a:t>
              </a:r>
              <a:r>
                <a:rPr lang="en-US" sz="2000" spc="-171" dirty="0" err="1">
                  <a:solidFill>
                    <a:srgbClr val="000000"/>
                  </a:solidFill>
                  <a:latin typeface="Vollkorn"/>
                  <a:ea typeface="Vollkorn"/>
                  <a:cs typeface="Vollkorn"/>
                  <a:sym typeface="Vollkorn"/>
                </a:rPr>
                <a:t>Specializzazione</a:t>
              </a:r>
              <a:r>
                <a:rPr lang="en-US" sz="2000" spc="-171" dirty="0">
                  <a:solidFill>
                    <a:srgbClr val="000000"/>
                  </a:solidFill>
                  <a:latin typeface="Vollkorn"/>
                  <a:ea typeface="Vollkorn"/>
                  <a:cs typeface="Vollkorn"/>
                  <a:sym typeface="Vollkorn"/>
                </a:rPr>
                <a:t> in </a:t>
              </a:r>
              <a:r>
                <a:rPr lang="en-US" sz="2000" spc="-171" dirty="0" err="1">
                  <a:solidFill>
                    <a:srgbClr val="000000"/>
                  </a:solidFill>
                  <a:latin typeface="Vollkorn"/>
                  <a:ea typeface="Vollkorn"/>
                  <a:cs typeface="Vollkorn"/>
                  <a:sym typeface="Vollkorn"/>
                </a:rPr>
                <a:t>Neuropsicologia</a:t>
              </a:r>
              <a:endParaRPr lang="en-US" sz="2000" spc="-171" dirty="0">
                <a:solidFill>
                  <a:srgbClr val="000000"/>
                </a:solidFill>
                <a:latin typeface="Vollkorn"/>
                <a:ea typeface="Vollkorn"/>
                <a:cs typeface="Vollkorn"/>
                <a:sym typeface="Vollkorn"/>
              </a:endParaRPr>
            </a:p>
            <a:p>
              <a:pPr algn="l">
                <a:lnSpc>
                  <a:spcPts val="3600"/>
                </a:lnSpc>
              </a:pPr>
              <a:r>
                <a:rPr lang="en-US" sz="2000" spc="-171" dirty="0">
                  <a:solidFill>
                    <a:srgbClr val="000000"/>
                  </a:solidFill>
                  <a:latin typeface="Vollkorn"/>
                  <a:ea typeface="Vollkorn"/>
                  <a:cs typeface="Vollkorn"/>
                  <a:sym typeface="Vollkorn"/>
                </a:rPr>
                <a:t>Presidente del Corso di Laurea Magistrale in </a:t>
              </a:r>
              <a:r>
                <a:rPr lang="en-US" sz="2000" spc="-171" dirty="0" err="1">
                  <a:solidFill>
                    <a:srgbClr val="000000"/>
                  </a:solidFill>
                  <a:latin typeface="Vollkorn"/>
                  <a:ea typeface="Vollkorn"/>
                  <a:cs typeface="Vollkorn"/>
                  <a:sym typeface="Vollkorn"/>
                </a:rPr>
                <a:t>Psicologia</a:t>
              </a:r>
              <a:r>
                <a:rPr lang="en-US" sz="2000" spc="-171" dirty="0">
                  <a:solidFill>
                    <a:srgbClr val="000000"/>
                  </a:solidFill>
                  <a:latin typeface="Vollkorn"/>
                  <a:ea typeface="Vollkorn"/>
                  <a:cs typeface="Vollkorn"/>
                  <a:sym typeface="Vollkorn"/>
                </a:rPr>
                <a:t> </a:t>
              </a:r>
              <a:r>
                <a:rPr lang="en-US" sz="2000" spc="-171" dirty="0" err="1">
                  <a:solidFill>
                    <a:srgbClr val="000000"/>
                  </a:solidFill>
                  <a:latin typeface="Vollkorn"/>
                  <a:ea typeface="Vollkorn"/>
                  <a:cs typeface="Vollkorn"/>
                  <a:sym typeface="Vollkorn"/>
                </a:rPr>
                <a:t>Forense</a:t>
              </a:r>
              <a:r>
                <a:rPr lang="en-US" sz="2000" spc="-171" dirty="0">
                  <a:solidFill>
                    <a:srgbClr val="000000"/>
                  </a:solidFill>
                  <a:latin typeface="Vollkorn"/>
                  <a:ea typeface="Vollkorn"/>
                  <a:cs typeface="Vollkorn"/>
                  <a:sym typeface="Vollkorn"/>
                </a:rPr>
                <a:t> e </a:t>
              </a:r>
              <a:r>
                <a:rPr lang="en-US" sz="2000" spc="-171" dirty="0" err="1">
                  <a:solidFill>
                    <a:srgbClr val="000000"/>
                  </a:solidFill>
                  <a:latin typeface="Vollkorn"/>
                  <a:ea typeface="Vollkorn"/>
                  <a:cs typeface="Vollkorn"/>
                  <a:sym typeface="Vollkorn"/>
                </a:rPr>
                <a:t>Criminologia</a:t>
              </a:r>
              <a:r>
                <a:rPr lang="en-US" sz="2000" spc="-171" dirty="0">
                  <a:solidFill>
                    <a:srgbClr val="000000"/>
                  </a:solidFill>
                  <a:latin typeface="Vollkorn"/>
                  <a:ea typeface="Vollkorn"/>
                  <a:cs typeface="Vollkorn"/>
                  <a:sym typeface="Vollkorn"/>
                </a:rPr>
                <a:t> Clinica</a:t>
              </a:r>
            </a:p>
            <a:p>
              <a:pPr algn="l">
                <a:lnSpc>
                  <a:spcPts val="3600"/>
                </a:lnSpc>
              </a:pPr>
              <a:r>
                <a:rPr lang="en-US" sz="2000" spc="-171" dirty="0" err="1">
                  <a:solidFill>
                    <a:srgbClr val="000000"/>
                  </a:solidFill>
                  <a:latin typeface="Vollkorn"/>
                  <a:ea typeface="Vollkorn"/>
                  <a:cs typeface="Vollkorn"/>
                  <a:sym typeface="Vollkorn"/>
                </a:rPr>
                <a:t>Direttore</a:t>
              </a:r>
              <a:r>
                <a:rPr lang="en-US" sz="2000" spc="-171" dirty="0">
                  <a:solidFill>
                    <a:srgbClr val="000000"/>
                  </a:solidFill>
                  <a:latin typeface="Vollkorn"/>
                  <a:ea typeface="Vollkorn"/>
                  <a:cs typeface="Vollkorn"/>
                  <a:sym typeface="Vollkorn"/>
                </a:rPr>
                <a:t> del Master di II </a:t>
              </a:r>
              <a:r>
                <a:rPr lang="en-US" sz="2000" spc="-171" dirty="0" err="1">
                  <a:solidFill>
                    <a:srgbClr val="000000"/>
                  </a:solidFill>
                  <a:latin typeface="Vollkorn"/>
                  <a:ea typeface="Vollkorn"/>
                  <a:cs typeface="Vollkorn"/>
                  <a:sym typeface="Vollkorn"/>
                </a:rPr>
                <a:t>Livello</a:t>
              </a:r>
              <a:r>
                <a:rPr lang="en-US" sz="2000" spc="-171" dirty="0">
                  <a:solidFill>
                    <a:srgbClr val="000000"/>
                  </a:solidFill>
                  <a:latin typeface="Vollkorn"/>
                  <a:ea typeface="Vollkorn"/>
                  <a:cs typeface="Vollkorn"/>
                  <a:sym typeface="Vollkorn"/>
                </a:rPr>
                <a:t> in </a:t>
              </a:r>
              <a:r>
                <a:rPr lang="en-US" sz="2000" spc="-171" dirty="0" err="1">
                  <a:solidFill>
                    <a:srgbClr val="000000"/>
                  </a:solidFill>
                  <a:latin typeface="Vollkorn"/>
                  <a:ea typeface="Vollkorn"/>
                  <a:cs typeface="Vollkorn"/>
                  <a:sym typeface="Vollkorn"/>
                </a:rPr>
                <a:t>Neuropsicologia</a:t>
              </a:r>
              <a:r>
                <a:rPr lang="en-US" sz="2000" spc="-171" dirty="0">
                  <a:solidFill>
                    <a:srgbClr val="000000"/>
                  </a:solidFill>
                  <a:latin typeface="Vollkorn"/>
                  <a:ea typeface="Vollkorn"/>
                  <a:cs typeface="Vollkorn"/>
                  <a:sym typeface="Vollkorn"/>
                </a:rPr>
                <a:t> </a:t>
              </a:r>
              <a:r>
                <a:rPr lang="en-US" sz="2000" spc="-171" dirty="0" err="1">
                  <a:solidFill>
                    <a:srgbClr val="000000"/>
                  </a:solidFill>
                  <a:latin typeface="Vollkorn"/>
                  <a:ea typeface="Vollkorn"/>
                  <a:cs typeface="Vollkorn"/>
                  <a:sym typeface="Vollkorn"/>
                </a:rPr>
                <a:t>Forense</a:t>
              </a:r>
              <a:r>
                <a:rPr lang="en-US" sz="2000" spc="-171" dirty="0">
                  <a:solidFill>
                    <a:srgbClr val="000000"/>
                  </a:solidFill>
                  <a:latin typeface="Vollkorn"/>
                  <a:ea typeface="Vollkorn"/>
                  <a:cs typeface="Vollkorn"/>
                  <a:sym typeface="Vollkorn"/>
                </a:rPr>
                <a:t> e </a:t>
              </a:r>
              <a:r>
                <a:rPr lang="en-US" sz="2000" spc="-171" dirty="0" err="1">
                  <a:solidFill>
                    <a:srgbClr val="000000"/>
                  </a:solidFill>
                  <a:latin typeface="Vollkorn"/>
                  <a:ea typeface="Vollkorn"/>
                  <a:cs typeface="Vollkorn"/>
                  <a:sym typeface="Vollkorn"/>
                </a:rPr>
                <a:t>Criminologia</a:t>
              </a:r>
              <a:endParaRPr lang="en-US" sz="2000" spc="-171" dirty="0">
                <a:solidFill>
                  <a:srgbClr val="000000"/>
                </a:solidFill>
                <a:latin typeface="Vollkorn"/>
                <a:ea typeface="Vollkorn"/>
                <a:cs typeface="Vollkorn"/>
                <a:sym typeface="Vollkorn"/>
              </a:endParaRPr>
            </a:p>
          </p:txBody>
        </p:sp>
      </p:grpSp>
      <p:sp>
        <p:nvSpPr>
          <p:cNvPr id="7" name="TextBox 7"/>
          <p:cNvSpPr txBox="1"/>
          <p:nvPr/>
        </p:nvSpPr>
        <p:spPr>
          <a:xfrm>
            <a:off x="3856175" y="3568683"/>
            <a:ext cx="13403125" cy="3149634"/>
          </a:xfrm>
          <a:prstGeom prst="rect">
            <a:avLst/>
          </a:prstGeom>
        </p:spPr>
        <p:txBody>
          <a:bodyPr lIns="0" tIns="0" rIns="0" bIns="0" rtlCol="0" anchor="t"/>
          <a:lstStyle/>
          <a:p>
            <a:pPr algn="ctr">
              <a:lnSpc>
                <a:spcPts val="7679"/>
              </a:lnSpc>
            </a:pPr>
            <a:r>
              <a:rPr lang="en-US" sz="6399" b="1" spc="604" dirty="0">
                <a:solidFill>
                  <a:srgbClr val="000000"/>
                </a:solidFill>
                <a:latin typeface="Cambria Bold"/>
                <a:ea typeface="Cambria Bold"/>
                <a:cs typeface="Cambria Bold"/>
                <a:sym typeface="Cambria Bold"/>
              </a:rPr>
              <a:t>LA	VALUTAZIONE	NEUROPSICOLOGICA  DELLA CAPACITÀ DI AGIRE</a:t>
            </a:r>
          </a:p>
        </p:txBody>
      </p:sp>
      <p:grpSp>
        <p:nvGrpSpPr>
          <p:cNvPr id="8" name="Group 8"/>
          <p:cNvGrpSpPr/>
          <p:nvPr/>
        </p:nvGrpSpPr>
        <p:grpSpPr>
          <a:xfrm>
            <a:off x="0" y="0"/>
            <a:ext cx="3527426" cy="10287000"/>
            <a:chOff x="0" y="0"/>
            <a:chExt cx="4703235" cy="13716000"/>
          </a:xfrm>
        </p:grpSpPr>
        <p:sp>
          <p:nvSpPr>
            <p:cNvPr id="9" name="Freeform 9"/>
            <p:cNvSpPr/>
            <p:nvPr/>
          </p:nvSpPr>
          <p:spPr>
            <a:xfrm>
              <a:off x="0" y="0"/>
              <a:ext cx="4703191" cy="13716000"/>
            </a:xfrm>
            <a:custGeom>
              <a:avLst/>
              <a:gdLst/>
              <a:ahLst/>
              <a:cxnLst/>
              <a:rect l="l" t="t" r="r" b="b"/>
              <a:pathLst>
                <a:path w="4703191" h="13716000">
                  <a:moveTo>
                    <a:pt x="0" y="0"/>
                  </a:moveTo>
                  <a:lnTo>
                    <a:pt x="4703191" y="0"/>
                  </a:lnTo>
                  <a:lnTo>
                    <a:pt x="4703191" y="13716000"/>
                  </a:lnTo>
                  <a:lnTo>
                    <a:pt x="0" y="13716000"/>
                  </a:lnTo>
                  <a:close/>
                </a:path>
              </a:pathLst>
            </a:custGeom>
            <a:solidFill>
              <a:srgbClr val="953735"/>
            </a:solidFill>
          </p:spPr>
          <p:txBody>
            <a:bodyPr/>
            <a:lstStyle/>
            <a:p>
              <a:endParaRPr lang="it-IT"/>
            </a:p>
          </p:txBody>
        </p:sp>
      </p:grpSp>
      <p:sp>
        <p:nvSpPr>
          <p:cNvPr id="10" name="Freeform 10" descr="Image result for logo unipd"/>
          <p:cNvSpPr/>
          <p:nvPr/>
        </p:nvSpPr>
        <p:spPr>
          <a:xfrm>
            <a:off x="14852517" y="229406"/>
            <a:ext cx="3217808" cy="3149633"/>
          </a:xfrm>
          <a:custGeom>
            <a:avLst/>
            <a:gdLst/>
            <a:ahLst/>
            <a:cxnLst/>
            <a:rect l="l" t="t" r="r" b="b"/>
            <a:pathLst>
              <a:path w="3217808" h="3149633">
                <a:moveTo>
                  <a:pt x="0" y="0"/>
                </a:moveTo>
                <a:lnTo>
                  <a:pt x="3217807" y="0"/>
                </a:lnTo>
                <a:lnTo>
                  <a:pt x="3217807" y="3149632"/>
                </a:lnTo>
                <a:lnTo>
                  <a:pt x="0" y="3149632"/>
                </a:lnTo>
                <a:lnTo>
                  <a:pt x="0" y="0"/>
                </a:lnTo>
                <a:close/>
              </a:path>
            </a:pathLst>
          </a:custGeom>
          <a:blipFill>
            <a:blip r:embed="rId2"/>
            <a:stretch>
              <a:fillRect b="-15"/>
            </a:stretch>
          </a:blipFill>
        </p:spPr>
        <p:txBody>
          <a:bodyPr/>
          <a:lstStyle/>
          <a:p>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0C4D-A317-26EF-BA17-54972BA0A76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6A9A877-3E72-143D-523D-148591643798}"/>
              </a:ext>
            </a:extLst>
          </p:cNvPr>
          <p:cNvGrpSpPr/>
          <p:nvPr/>
        </p:nvGrpSpPr>
        <p:grpSpPr>
          <a:xfrm>
            <a:off x="0" y="0"/>
            <a:ext cx="2181669" cy="10287000"/>
            <a:chOff x="0" y="0"/>
            <a:chExt cx="2908892" cy="13716000"/>
          </a:xfrm>
        </p:grpSpPr>
        <p:sp>
          <p:nvSpPr>
            <p:cNvPr id="3" name="Freeform 3">
              <a:extLst>
                <a:ext uri="{FF2B5EF4-FFF2-40B4-BE49-F238E27FC236}">
                  <a16:creationId xmlns:a16="http://schemas.microsoft.com/office/drawing/2014/main" id="{17929488-C179-6B4C-193D-B80BFA1B895F}"/>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4" name="Freeform 4" descr="Image result for logo unipd">
            <a:extLst>
              <a:ext uri="{FF2B5EF4-FFF2-40B4-BE49-F238E27FC236}">
                <a16:creationId xmlns:a16="http://schemas.microsoft.com/office/drawing/2014/main" id="{B94D8B34-0BD5-74F3-EC37-1DE7CC58A0F4}"/>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6" name="Freeform 6">
            <a:extLst>
              <a:ext uri="{FF2B5EF4-FFF2-40B4-BE49-F238E27FC236}">
                <a16:creationId xmlns:a16="http://schemas.microsoft.com/office/drawing/2014/main" id="{C1CE0212-E834-94A8-6361-3A3B72A4D52E}"/>
              </a:ext>
            </a:extLst>
          </p:cNvPr>
          <p:cNvSpPr/>
          <p:nvPr/>
        </p:nvSpPr>
        <p:spPr>
          <a:xfrm>
            <a:off x="2883123" y="2116684"/>
            <a:ext cx="14376176" cy="7722640"/>
          </a:xfrm>
          <a:custGeom>
            <a:avLst/>
            <a:gdLst/>
            <a:ahLst/>
            <a:cxnLst/>
            <a:rect l="l" t="t" r="r" b="b"/>
            <a:pathLst>
              <a:path w="19168235" h="10296854">
                <a:moveTo>
                  <a:pt x="0" y="0"/>
                </a:moveTo>
                <a:lnTo>
                  <a:pt x="19168235" y="0"/>
                </a:lnTo>
                <a:lnTo>
                  <a:pt x="19168235" y="10296854"/>
                </a:lnTo>
                <a:lnTo>
                  <a:pt x="0" y="10296854"/>
                </a:lnTo>
                <a:close/>
              </a:path>
            </a:pathLst>
          </a:custGeom>
          <a:solidFill>
            <a:srgbClr val="000000">
              <a:alpha val="0"/>
            </a:srgbClr>
          </a:solidFill>
        </p:spPr>
        <p:txBody>
          <a:bodyPr/>
          <a:lstStyle/>
          <a:p>
            <a:endParaRPr lang="it-IT"/>
          </a:p>
        </p:txBody>
      </p:sp>
      <p:grpSp>
        <p:nvGrpSpPr>
          <p:cNvPr id="8" name="Group 8">
            <a:extLst>
              <a:ext uri="{FF2B5EF4-FFF2-40B4-BE49-F238E27FC236}">
                <a16:creationId xmlns:a16="http://schemas.microsoft.com/office/drawing/2014/main" id="{DF251F76-D3DD-CF69-6D4B-693D0E22658C}"/>
              </a:ext>
            </a:extLst>
          </p:cNvPr>
          <p:cNvGrpSpPr/>
          <p:nvPr/>
        </p:nvGrpSpPr>
        <p:grpSpPr>
          <a:xfrm>
            <a:off x="2883123" y="550255"/>
            <a:ext cx="14376177" cy="1418565"/>
            <a:chOff x="0" y="0"/>
            <a:chExt cx="19168236" cy="1891420"/>
          </a:xfrm>
        </p:grpSpPr>
        <p:sp>
          <p:nvSpPr>
            <p:cNvPr id="9" name="Freeform 9">
              <a:extLst>
                <a:ext uri="{FF2B5EF4-FFF2-40B4-BE49-F238E27FC236}">
                  <a16:creationId xmlns:a16="http://schemas.microsoft.com/office/drawing/2014/main" id="{4BC45150-AF40-AFDA-E2B5-96D8A74A56E9}"/>
                </a:ext>
              </a:extLst>
            </p:cNvPr>
            <p:cNvSpPr/>
            <p:nvPr/>
          </p:nvSpPr>
          <p:spPr>
            <a:xfrm>
              <a:off x="0" y="0"/>
              <a:ext cx="19168236" cy="1891420"/>
            </a:xfrm>
            <a:custGeom>
              <a:avLst/>
              <a:gdLst/>
              <a:ahLst/>
              <a:cxnLst/>
              <a:rect l="l" t="t" r="r" b="b"/>
              <a:pathLst>
                <a:path w="19168236" h="1891420">
                  <a:moveTo>
                    <a:pt x="0" y="0"/>
                  </a:moveTo>
                  <a:lnTo>
                    <a:pt x="19168236" y="0"/>
                  </a:lnTo>
                  <a:lnTo>
                    <a:pt x="19168236" y="1891420"/>
                  </a:lnTo>
                  <a:lnTo>
                    <a:pt x="0" y="1891420"/>
                  </a:lnTo>
                  <a:close/>
                </a:path>
              </a:pathLst>
            </a:custGeom>
            <a:solidFill>
              <a:srgbClr val="000000">
                <a:alpha val="0"/>
              </a:srgbClr>
            </a:solidFill>
          </p:spPr>
          <p:txBody>
            <a:bodyPr/>
            <a:lstStyle/>
            <a:p>
              <a:endParaRPr lang="it-IT"/>
            </a:p>
          </p:txBody>
        </p:sp>
        <p:sp>
          <p:nvSpPr>
            <p:cNvPr id="10" name="TextBox 10">
              <a:extLst>
                <a:ext uri="{FF2B5EF4-FFF2-40B4-BE49-F238E27FC236}">
                  <a16:creationId xmlns:a16="http://schemas.microsoft.com/office/drawing/2014/main" id="{E0B543F9-823E-B99C-9CC9-AFC0409B9EEB}"/>
                </a:ext>
              </a:extLst>
            </p:cNvPr>
            <p:cNvSpPr txBox="1"/>
            <p:nvPr/>
          </p:nvSpPr>
          <p:spPr>
            <a:xfrm>
              <a:off x="0" y="-19050"/>
              <a:ext cx="19168236" cy="1910470"/>
            </a:xfrm>
            <a:prstGeom prst="rect">
              <a:avLst/>
            </a:prstGeom>
          </p:spPr>
          <p:txBody>
            <a:bodyPr lIns="0" tIns="0" rIns="0" bIns="0" rtlCol="0" anchor="t"/>
            <a:lstStyle/>
            <a:p>
              <a:pPr algn="l">
                <a:lnSpc>
                  <a:spcPts val="7440"/>
                </a:lnSpc>
              </a:pPr>
              <a:r>
                <a:rPr lang="en-US" sz="6200" b="1" spc="-148">
                  <a:solidFill>
                    <a:srgbClr val="000000"/>
                  </a:solidFill>
                  <a:latin typeface="Vollkorn Bold"/>
                  <a:ea typeface="Vollkorn Bold"/>
                  <a:cs typeface="Vollkorn Bold"/>
                  <a:sym typeface="Vollkorn Bold"/>
                </a:rPr>
                <a:t>Invecchiamento Normale VS. Patologico</a:t>
              </a:r>
            </a:p>
          </p:txBody>
        </p:sp>
      </p:grpSp>
      <p:pic>
        <p:nvPicPr>
          <p:cNvPr id="2050" name="Picture 2" descr="Alzheimer - Logopedista Antognozzi">
            <a:extLst>
              <a:ext uri="{FF2B5EF4-FFF2-40B4-BE49-F238E27FC236}">
                <a16:creationId xmlns:a16="http://schemas.microsoft.com/office/drawing/2014/main" id="{9BB402E3-4538-839A-03A7-06694FA5D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868" y="2012767"/>
            <a:ext cx="7500686" cy="7738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27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83123" y="0"/>
            <a:ext cx="14376177" cy="1418565"/>
            <a:chOff x="0" y="0"/>
            <a:chExt cx="19168236" cy="1891420"/>
          </a:xfrm>
        </p:grpSpPr>
        <p:sp>
          <p:nvSpPr>
            <p:cNvPr id="3" name="Freeform 3"/>
            <p:cNvSpPr/>
            <p:nvPr/>
          </p:nvSpPr>
          <p:spPr>
            <a:xfrm>
              <a:off x="0" y="0"/>
              <a:ext cx="19168236" cy="1891420"/>
            </a:xfrm>
            <a:custGeom>
              <a:avLst/>
              <a:gdLst/>
              <a:ahLst/>
              <a:cxnLst/>
              <a:rect l="l" t="t" r="r" b="b"/>
              <a:pathLst>
                <a:path w="19168236" h="1891420">
                  <a:moveTo>
                    <a:pt x="0" y="0"/>
                  </a:moveTo>
                  <a:lnTo>
                    <a:pt x="19168236" y="0"/>
                  </a:lnTo>
                  <a:lnTo>
                    <a:pt x="19168236" y="1891420"/>
                  </a:lnTo>
                  <a:lnTo>
                    <a:pt x="0" y="1891420"/>
                  </a:lnTo>
                  <a:close/>
                </a:path>
              </a:pathLst>
            </a:custGeom>
            <a:solidFill>
              <a:srgbClr val="000000">
                <a:alpha val="0"/>
              </a:srgbClr>
            </a:solidFill>
          </p:spPr>
          <p:txBody>
            <a:bodyPr/>
            <a:lstStyle/>
            <a:p>
              <a:endParaRPr lang="it-IT"/>
            </a:p>
          </p:txBody>
        </p:sp>
        <p:sp>
          <p:nvSpPr>
            <p:cNvPr id="4" name="TextBox 4"/>
            <p:cNvSpPr txBox="1"/>
            <p:nvPr/>
          </p:nvSpPr>
          <p:spPr>
            <a:xfrm>
              <a:off x="0" y="-9525"/>
              <a:ext cx="19168236" cy="1900945"/>
            </a:xfrm>
            <a:prstGeom prst="rect">
              <a:avLst/>
            </a:prstGeom>
          </p:spPr>
          <p:txBody>
            <a:bodyPr lIns="0" tIns="0" rIns="0" bIns="0" rtlCol="0" anchor="t"/>
            <a:lstStyle/>
            <a:p>
              <a:pPr algn="l">
                <a:lnSpc>
                  <a:spcPts val="6360"/>
                </a:lnSpc>
              </a:pPr>
              <a:r>
                <a:rPr lang="en-US" sz="5300" b="1" spc="-127">
                  <a:solidFill>
                    <a:srgbClr val="000000"/>
                  </a:solidFill>
                  <a:latin typeface="Vollkorn Bold"/>
                  <a:ea typeface="Vollkorn Bold"/>
                  <a:cs typeface="Vollkorn Bold"/>
                  <a:sym typeface="Vollkorn Bold"/>
                </a:rPr>
                <a:t>Funzioni Cognitive e Invecchiamento </a:t>
              </a:r>
              <a:r>
                <a:rPr lang="en-US" sz="5300" b="1" u="sng" spc="-127">
                  <a:solidFill>
                    <a:srgbClr val="000000"/>
                  </a:solidFill>
                  <a:latin typeface="Vollkorn Bold"/>
                  <a:ea typeface="Vollkorn Bold"/>
                  <a:cs typeface="Vollkorn Bold"/>
                  <a:sym typeface="Vollkorn Bold"/>
                </a:rPr>
                <a:t>Normale</a:t>
              </a:r>
            </a:p>
          </p:txBody>
        </p:sp>
      </p:grpSp>
      <p:grpSp>
        <p:nvGrpSpPr>
          <p:cNvPr id="5" name="Group 5"/>
          <p:cNvGrpSpPr/>
          <p:nvPr/>
        </p:nvGrpSpPr>
        <p:grpSpPr>
          <a:xfrm>
            <a:off x="0" y="0"/>
            <a:ext cx="2181669" cy="10287000"/>
            <a:chOff x="0" y="0"/>
            <a:chExt cx="2908892" cy="13716000"/>
          </a:xfrm>
        </p:grpSpPr>
        <p:sp>
          <p:nvSpPr>
            <p:cNvPr id="6" name="Freeform 6"/>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7" name="Freeform 7"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grpSp>
        <p:nvGrpSpPr>
          <p:cNvPr id="8" name="Group 8"/>
          <p:cNvGrpSpPr/>
          <p:nvPr/>
        </p:nvGrpSpPr>
        <p:grpSpPr>
          <a:xfrm>
            <a:off x="2792215" y="2727733"/>
            <a:ext cx="7278997" cy="7559267"/>
            <a:chOff x="0" y="0"/>
            <a:chExt cx="1917102" cy="1990918"/>
          </a:xfrm>
        </p:grpSpPr>
        <p:sp>
          <p:nvSpPr>
            <p:cNvPr id="9" name="Freeform 9"/>
            <p:cNvSpPr/>
            <p:nvPr/>
          </p:nvSpPr>
          <p:spPr>
            <a:xfrm>
              <a:off x="0" y="0"/>
              <a:ext cx="1917102" cy="1990918"/>
            </a:xfrm>
            <a:custGeom>
              <a:avLst/>
              <a:gdLst/>
              <a:ahLst/>
              <a:cxnLst/>
              <a:rect l="l" t="t" r="r" b="b"/>
              <a:pathLst>
                <a:path w="1917102" h="1990918">
                  <a:moveTo>
                    <a:pt x="0" y="0"/>
                  </a:moveTo>
                  <a:lnTo>
                    <a:pt x="1917102" y="0"/>
                  </a:lnTo>
                  <a:lnTo>
                    <a:pt x="1917102" y="1990918"/>
                  </a:lnTo>
                  <a:lnTo>
                    <a:pt x="0" y="1990918"/>
                  </a:lnTo>
                  <a:close/>
                </a:path>
              </a:pathLst>
            </a:custGeom>
            <a:solidFill>
              <a:srgbClr val="F1F2F2"/>
            </a:solidFill>
          </p:spPr>
          <p:txBody>
            <a:bodyPr/>
            <a:lstStyle/>
            <a:p>
              <a:endParaRPr lang="it-IT"/>
            </a:p>
          </p:txBody>
        </p:sp>
        <p:sp>
          <p:nvSpPr>
            <p:cNvPr id="10" name="TextBox 10"/>
            <p:cNvSpPr txBox="1"/>
            <p:nvPr/>
          </p:nvSpPr>
          <p:spPr>
            <a:xfrm>
              <a:off x="0" y="-47625"/>
              <a:ext cx="1917102" cy="20385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071212" y="2727733"/>
            <a:ext cx="7278997" cy="7559267"/>
            <a:chOff x="0" y="0"/>
            <a:chExt cx="1917102" cy="1990918"/>
          </a:xfrm>
        </p:grpSpPr>
        <p:sp>
          <p:nvSpPr>
            <p:cNvPr id="12" name="Freeform 12"/>
            <p:cNvSpPr/>
            <p:nvPr/>
          </p:nvSpPr>
          <p:spPr>
            <a:xfrm>
              <a:off x="0" y="0"/>
              <a:ext cx="1917102" cy="1990918"/>
            </a:xfrm>
            <a:custGeom>
              <a:avLst/>
              <a:gdLst/>
              <a:ahLst/>
              <a:cxnLst/>
              <a:rect l="l" t="t" r="r" b="b"/>
              <a:pathLst>
                <a:path w="1917102" h="1990918">
                  <a:moveTo>
                    <a:pt x="0" y="0"/>
                  </a:moveTo>
                  <a:lnTo>
                    <a:pt x="1917102" y="0"/>
                  </a:lnTo>
                  <a:lnTo>
                    <a:pt x="1917102" y="1990918"/>
                  </a:lnTo>
                  <a:lnTo>
                    <a:pt x="0" y="1990918"/>
                  </a:lnTo>
                  <a:close/>
                </a:path>
              </a:pathLst>
            </a:custGeom>
            <a:solidFill>
              <a:srgbClr val="C7C7C8"/>
            </a:solidFill>
          </p:spPr>
          <p:txBody>
            <a:bodyPr/>
            <a:lstStyle/>
            <a:p>
              <a:endParaRPr lang="it-IT"/>
            </a:p>
          </p:txBody>
        </p:sp>
        <p:sp>
          <p:nvSpPr>
            <p:cNvPr id="13" name="TextBox 13"/>
            <p:cNvSpPr txBox="1"/>
            <p:nvPr/>
          </p:nvSpPr>
          <p:spPr>
            <a:xfrm>
              <a:off x="0" y="-47625"/>
              <a:ext cx="1917102" cy="2038543"/>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5400000">
            <a:off x="12217318" y="1143838"/>
            <a:ext cx="2589124" cy="2750729"/>
          </a:xfrm>
          <a:custGeom>
            <a:avLst/>
            <a:gdLst/>
            <a:ahLst/>
            <a:cxnLst/>
            <a:rect l="l" t="t" r="r" b="b"/>
            <a:pathLst>
              <a:path w="2589124" h="2750729">
                <a:moveTo>
                  <a:pt x="0" y="0"/>
                </a:moveTo>
                <a:lnTo>
                  <a:pt x="2589124" y="0"/>
                </a:lnTo>
                <a:lnTo>
                  <a:pt x="2589124" y="2750729"/>
                </a:lnTo>
                <a:lnTo>
                  <a:pt x="0" y="2750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5" name="Freeform 15"/>
          <p:cNvSpPr/>
          <p:nvPr/>
        </p:nvSpPr>
        <p:spPr>
          <a:xfrm rot="5400000">
            <a:off x="5386393" y="1143838"/>
            <a:ext cx="2589124" cy="2750729"/>
          </a:xfrm>
          <a:custGeom>
            <a:avLst/>
            <a:gdLst/>
            <a:ahLst/>
            <a:cxnLst/>
            <a:rect l="l" t="t" r="r" b="b"/>
            <a:pathLst>
              <a:path w="2589124" h="2750729">
                <a:moveTo>
                  <a:pt x="0" y="0"/>
                </a:moveTo>
                <a:lnTo>
                  <a:pt x="2589123" y="0"/>
                </a:lnTo>
                <a:lnTo>
                  <a:pt x="2589123" y="2750729"/>
                </a:lnTo>
                <a:lnTo>
                  <a:pt x="0" y="2750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6" name="Freeform 16"/>
          <p:cNvSpPr/>
          <p:nvPr/>
        </p:nvSpPr>
        <p:spPr>
          <a:xfrm>
            <a:off x="5822811" y="1663742"/>
            <a:ext cx="1621038" cy="1505539"/>
          </a:xfrm>
          <a:custGeom>
            <a:avLst/>
            <a:gdLst/>
            <a:ahLst/>
            <a:cxnLst/>
            <a:rect l="l" t="t" r="r" b="b"/>
            <a:pathLst>
              <a:path w="1621038" h="1505539">
                <a:moveTo>
                  <a:pt x="0" y="0"/>
                </a:moveTo>
                <a:lnTo>
                  <a:pt x="1621037" y="0"/>
                </a:lnTo>
                <a:lnTo>
                  <a:pt x="1621037" y="1505539"/>
                </a:lnTo>
                <a:lnTo>
                  <a:pt x="0" y="1505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7" name="Freeform 17"/>
          <p:cNvSpPr/>
          <p:nvPr/>
        </p:nvSpPr>
        <p:spPr>
          <a:xfrm>
            <a:off x="12887013" y="1739148"/>
            <a:ext cx="1249735" cy="1354726"/>
          </a:xfrm>
          <a:custGeom>
            <a:avLst/>
            <a:gdLst/>
            <a:ahLst/>
            <a:cxnLst/>
            <a:rect l="l" t="t" r="r" b="b"/>
            <a:pathLst>
              <a:path w="1249735" h="1354726">
                <a:moveTo>
                  <a:pt x="0" y="0"/>
                </a:moveTo>
                <a:lnTo>
                  <a:pt x="1249735" y="0"/>
                </a:lnTo>
                <a:lnTo>
                  <a:pt x="1249735" y="1354727"/>
                </a:lnTo>
                <a:lnTo>
                  <a:pt x="0" y="1354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18" name="TextBox 18"/>
          <p:cNvSpPr txBox="1"/>
          <p:nvPr/>
        </p:nvSpPr>
        <p:spPr>
          <a:xfrm>
            <a:off x="3201812" y="5293314"/>
            <a:ext cx="6459802" cy="4321176"/>
          </a:xfrm>
          <a:prstGeom prst="rect">
            <a:avLst/>
          </a:prstGeom>
        </p:spPr>
        <p:txBody>
          <a:bodyPr lIns="0" tIns="0" rIns="0" bIns="0" rtlCol="0" anchor="t">
            <a:spAutoFit/>
          </a:bodyPr>
          <a:lstStyle/>
          <a:p>
            <a:pPr marL="755646" lvl="1" indent="-377823" algn="l">
              <a:lnSpc>
                <a:spcPts val="4899"/>
              </a:lnSpc>
              <a:buFont typeface="Arial"/>
              <a:buChar char="•"/>
            </a:pPr>
            <a:r>
              <a:rPr lang="en-US" sz="3499">
                <a:solidFill>
                  <a:srgbClr val="000000"/>
                </a:solidFill>
                <a:latin typeface="Vollkorn"/>
                <a:ea typeface="Vollkorn"/>
                <a:cs typeface="Vollkorn"/>
                <a:sym typeface="Vollkorn"/>
              </a:rPr>
              <a:t>Declino della </a:t>
            </a:r>
            <a:r>
              <a:rPr lang="en-US" sz="3499" b="1">
                <a:solidFill>
                  <a:srgbClr val="000000"/>
                </a:solidFill>
                <a:latin typeface="Vollkorn Bold"/>
                <a:ea typeface="Vollkorn Bold"/>
                <a:cs typeface="Vollkorn Bold"/>
                <a:sym typeface="Vollkorn Bold"/>
              </a:rPr>
              <a:t>memoria di lavoro</a:t>
            </a:r>
            <a:r>
              <a:rPr lang="en-US" sz="3499">
                <a:solidFill>
                  <a:srgbClr val="000000"/>
                </a:solidFill>
                <a:latin typeface="Vollkorn"/>
                <a:ea typeface="Vollkorn"/>
                <a:cs typeface="Vollkorn"/>
                <a:sym typeface="Vollkorn"/>
              </a:rPr>
              <a:t> e della </a:t>
            </a:r>
            <a:r>
              <a:rPr lang="en-US" sz="3499" b="1">
                <a:solidFill>
                  <a:srgbClr val="000000"/>
                </a:solidFill>
                <a:latin typeface="Vollkorn Bold"/>
                <a:ea typeface="Vollkorn Bold"/>
                <a:cs typeface="Vollkorn Bold"/>
                <a:sym typeface="Vollkorn Bold"/>
              </a:rPr>
              <a:t>memoria episodica</a:t>
            </a:r>
            <a:r>
              <a:rPr lang="en-US" sz="3499">
                <a:solidFill>
                  <a:srgbClr val="000000"/>
                </a:solidFill>
                <a:latin typeface="Vollkorn"/>
                <a:ea typeface="Vollkorn"/>
                <a:cs typeface="Vollkorn"/>
                <a:sym typeface="Vollkorn"/>
              </a:rPr>
              <a:t>.</a:t>
            </a:r>
          </a:p>
          <a:p>
            <a:pPr marL="755646" lvl="1" indent="-377823" algn="l">
              <a:lnSpc>
                <a:spcPts val="4899"/>
              </a:lnSpc>
              <a:buFont typeface="Arial"/>
              <a:buChar char="•"/>
            </a:pPr>
            <a:r>
              <a:rPr lang="en-US" sz="3499">
                <a:solidFill>
                  <a:srgbClr val="000000"/>
                </a:solidFill>
                <a:latin typeface="Vollkorn"/>
                <a:ea typeface="Vollkorn"/>
                <a:cs typeface="Vollkorn"/>
                <a:sym typeface="Vollkorn"/>
              </a:rPr>
              <a:t>Preservazione della </a:t>
            </a:r>
            <a:r>
              <a:rPr lang="en-US" sz="3499" u="sng">
                <a:solidFill>
                  <a:srgbClr val="000000"/>
                </a:solidFill>
                <a:latin typeface="Vollkorn"/>
                <a:ea typeface="Vollkorn"/>
                <a:cs typeface="Vollkorn"/>
                <a:sym typeface="Vollkorn"/>
              </a:rPr>
              <a:t>memoria semantica</a:t>
            </a:r>
            <a:r>
              <a:rPr lang="en-US" sz="3499">
                <a:solidFill>
                  <a:srgbClr val="000000"/>
                </a:solidFill>
                <a:latin typeface="Vollkorn"/>
                <a:ea typeface="Vollkorn"/>
                <a:cs typeface="Vollkorn"/>
                <a:sym typeface="Vollkorn"/>
              </a:rPr>
              <a:t> (conoscenze generali) e delle </a:t>
            </a:r>
            <a:r>
              <a:rPr lang="en-US" sz="3499" u="sng">
                <a:solidFill>
                  <a:srgbClr val="000000"/>
                </a:solidFill>
                <a:latin typeface="Vollkorn"/>
                <a:ea typeface="Vollkorn"/>
                <a:cs typeface="Vollkorn"/>
                <a:sym typeface="Vollkorn"/>
              </a:rPr>
              <a:t>capacità procedurali</a:t>
            </a:r>
            <a:r>
              <a:rPr lang="en-US" sz="3499">
                <a:solidFill>
                  <a:srgbClr val="000000"/>
                </a:solidFill>
                <a:latin typeface="Vollkorn"/>
                <a:ea typeface="Vollkorn"/>
                <a:cs typeface="Vollkorn"/>
                <a:sym typeface="Vollkorn"/>
              </a:rPr>
              <a:t>.</a:t>
            </a:r>
          </a:p>
        </p:txBody>
      </p:sp>
      <p:sp>
        <p:nvSpPr>
          <p:cNvPr id="19" name="TextBox 19"/>
          <p:cNvSpPr txBox="1"/>
          <p:nvPr/>
        </p:nvSpPr>
        <p:spPr>
          <a:xfrm>
            <a:off x="10128354" y="5293314"/>
            <a:ext cx="7221855" cy="4321176"/>
          </a:xfrm>
          <a:prstGeom prst="rect">
            <a:avLst/>
          </a:prstGeom>
        </p:spPr>
        <p:txBody>
          <a:bodyPr lIns="0" tIns="0" rIns="0" bIns="0" rtlCol="0" anchor="t">
            <a:spAutoFit/>
          </a:bodyPr>
          <a:lstStyle/>
          <a:p>
            <a:pPr marL="755644" lvl="1" indent="-377822" algn="l">
              <a:lnSpc>
                <a:spcPts val="4899"/>
              </a:lnSpc>
              <a:buFont typeface="Arial"/>
              <a:buChar char="•"/>
            </a:pPr>
            <a:r>
              <a:rPr lang="en-US" sz="3499">
                <a:solidFill>
                  <a:srgbClr val="000000"/>
                </a:solidFill>
                <a:latin typeface="Vollkorn"/>
                <a:ea typeface="Vollkorn"/>
                <a:cs typeface="Vollkorn"/>
                <a:sym typeface="Vollkorn"/>
              </a:rPr>
              <a:t>Riduzione della capacità di mantenere l’attenzione su compiti prolungati (</a:t>
            </a:r>
            <a:r>
              <a:rPr lang="en-US" sz="3499" b="1">
                <a:solidFill>
                  <a:srgbClr val="000000"/>
                </a:solidFill>
                <a:latin typeface="Vollkorn Bold"/>
                <a:ea typeface="Vollkorn Bold"/>
                <a:cs typeface="Vollkorn Bold"/>
                <a:sym typeface="Vollkorn Bold"/>
              </a:rPr>
              <a:t>attenzione sostenuta</a:t>
            </a:r>
            <a:r>
              <a:rPr lang="en-US" sz="3499">
                <a:solidFill>
                  <a:srgbClr val="000000"/>
                </a:solidFill>
                <a:latin typeface="Vollkorn"/>
                <a:ea typeface="Vollkorn"/>
                <a:cs typeface="Vollkorn"/>
                <a:sym typeface="Vollkorn"/>
              </a:rPr>
              <a:t>).</a:t>
            </a:r>
          </a:p>
          <a:p>
            <a:pPr marL="755644" lvl="1" indent="-377822" algn="l">
              <a:lnSpc>
                <a:spcPts val="4899"/>
              </a:lnSpc>
              <a:buFont typeface="Arial"/>
              <a:buChar char="•"/>
            </a:pPr>
            <a:r>
              <a:rPr lang="en-US" sz="3499">
                <a:solidFill>
                  <a:srgbClr val="000000"/>
                </a:solidFill>
                <a:latin typeface="Vollkorn"/>
                <a:ea typeface="Vollkorn"/>
                <a:cs typeface="Vollkorn"/>
                <a:sym typeface="Vollkorn"/>
              </a:rPr>
              <a:t>Difficoltà nella gestione di più compiti contemporaneamente (</a:t>
            </a:r>
            <a:r>
              <a:rPr lang="en-US" sz="3499" b="1">
                <a:solidFill>
                  <a:srgbClr val="000000"/>
                </a:solidFill>
                <a:latin typeface="Vollkorn Bold"/>
                <a:ea typeface="Vollkorn Bold"/>
                <a:cs typeface="Vollkorn Bold"/>
                <a:sym typeface="Vollkorn Bold"/>
              </a:rPr>
              <a:t>attenzione divisa</a:t>
            </a:r>
            <a:r>
              <a:rPr lang="en-US" sz="3499">
                <a:solidFill>
                  <a:srgbClr val="000000"/>
                </a:solidFill>
                <a:latin typeface="Vollkorn"/>
                <a:ea typeface="Vollkorn"/>
                <a:cs typeface="Vollkorn"/>
                <a:sym typeface="Vollkorn"/>
              </a:rPr>
              <a:t>).</a:t>
            </a:r>
          </a:p>
        </p:txBody>
      </p:sp>
      <p:sp>
        <p:nvSpPr>
          <p:cNvPr id="20" name="TextBox 20"/>
          <p:cNvSpPr txBox="1"/>
          <p:nvPr/>
        </p:nvSpPr>
        <p:spPr>
          <a:xfrm>
            <a:off x="3719065" y="4194764"/>
            <a:ext cx="5550319" cy="698500"/>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Vollkorn Bold"/>
                <a:ea typeface="Vollkorn Bold"/>
                <a:cs typeface="Vollkorn Bold"/>
                <a:sym typeface="Vollkorn Bold"/>
              </a:rPr>
              <a:t>MEMORIA</a:t>
            </a:r>
          </a:p>
        </p:txBody>
      </p:sp>
      <p:sp>
        <p:nvSpPr>
          <p:cNvPr id="21" name="TextBox 21"/>
          <p:cNvSpPr txBox="1"/>
          <p:nvPr/>
        </p:nvSpPr>
        <p:spPr>
          <a:xfrm>
            <a:off x="10806780" y="3842339"/>
            <a:ext cx="5491193" cy="1403350"/>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Vollkorn Bold"/>
                <a:ea typeface="Vollkorn Bold"/>
                <a:cs typeface="Vollkorn Bold"/>
                <a:sym typeface="Vollkorn Bold"/>
              </a:rPr>
              <a:t>ATTENZIONE ED ELABORAZIONE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83123" y="0"/>
            <a:ext cx="14376177" cy="1418565"/>
            <a:chOff x="0" y="0"/>
            <a:chExt cx="19168236" cy="1891420"/>
          </a:xfrm>
        </p:grpSpPr>
        <p:sp>
          <p:nvSpPr>
            <p:cNvPr id="3" name="Freeform 3"/>
            <p:cNvSpPr/>
            <p:nvPr/>
          </p:nvSpPr>
          <p:spPr>
            <a:xfrm>
              <a:off x="0" y="0"/>
              <a:ext cx="19168236" cy="1891420"/>
            </a:xfrm>
            <a:custGeom>
              <a:avLst/>
              <a:gdLst/>
              <a:ahLst/>
              <a:cxnLst/>
              <a:rect l="l" t="t" r="r" b="b"/>
              <a:pathLst>
                <a:path w="19168236" h="1891420">
                  <a:moveTo>
                    <a:pt x="0" y="0"/>
                  </a:moveTo>
                  <a:lnTo>
                    <a:pt x="19168236" y="0"/>
                  </a:lnTo>
                  <a:lnTo>
                    <a:pt x="19168236" y="1891420"/>
                  </a:lnTo>
                  <a:lnTo>
                    <a:pt x="0" y="1891420"/>
                  </a:lnTo>
                  <a:close/>
                </a:path>
              </a:pathLst>
            </a:custGeom>
            <a:solidFill>
              <a:srgbClr val="000000">
                <a:alpha val="0"/>
              </a:srgbClr>
            </a:solidFill>
          </p:spPr>
          <p:txBody>
            <a:bodyPr/>
            <a:lstStyle/>
            <a:p>
              <a:endParaRPr lang="it-IT"/>
            </a:p>
          </p:txBody>
        </p:sp>
        <p:sp>
          <p:nvSpPr>
            <p:cNvPr id="4" name="TextBox 4"/>
            <p:cNvSpPr txBox="1"/>
            <p:nvPr/>
          </p:nvSpPr>
          <p:spPr>
            <a:xfrm>
              <a:off x="0" y="-19050"/>
              <a:ext cx="19168236" cy="1910470"/>
            </a:xfrm>
            <a:prstGeom prst="rect">
              <a:avLst/>
            </a:prstGeom>
          </p:spPr>
          <p:txBody>
            <a:bodyPr lIns="0" tIns="0" rIns="0" bIns="0" rtlCol="0" anchor="t"/>
            <a:lstStyle/>
            <a:p>
              <a:pPr algn="l">
                <a:lnSpc>
                  <a:spcPts val="6120"/>
                </a:lnSpc>
              </a:pPr>
              <a:r>
                <a:rPr lang="en-US" sz="5100" b="1" spc="-122">
                  <a:solidFill>
                    <a:srgbClr val="000000"/>
                  </a:solidFill>
                  <a:latin typeface="Vollkorn Bold"/>
                  <a:ea typeface="Vollkorn Bold"/>
                  <a:cs typeface="Vollkorn Bold"/>
                  <a:sym typeface="Vollkorn Bold"/>
                </a:rPr>
                <a:t>Funzioni Cognitive e Invecchiamento </a:t>
              </a:r>
              <a:r>
                <a:rPr lang="en-US" sz="5100" b="1" u="sng" spc="-122">
                  <a:solidFill>
                    <a:srgbClr val="000000"/>
                  </a:solidFill>
                  <a:latin typeface="Vollkorn Bold"/>
                  <a:ea typeface="Vollkorn Bold"/>
                  <a:cs typeface="Vollkorn Bold"/>
                  <a:sym typeface="Vollkorn Bold"/>
                </a:rPr>
                <a:t>Patologico</a:t>
              </a:r>
            </a:p>
          </p:txBody>
        </p:sp>
      </p:grpSp>
      <p:grpSp>
        <p:nvGrpSpPr>
          <p:cNvPr id="5" name="Group 5"/>
          <p:cNvGrpSpPr/>
          <p:nvPr/>
        </p:nvGrpSpPr>
        <p:grpSpPr>
          <a:xfrm>
            <a:off x="0" y="0"/>
            <a:ext cx="2181669" cy="10287000"/>
            <a:chOff x="0" y="0"/>
            <a:chExt cx="2908892" cy="13716000"/>
          </a:xfrm>
        </p:grpSpPr>
        <p:sp>
          <p:nvSpPr>
            <p:cNvPr id="6" name="Freeform 6"/>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7" name="Freeform 7"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grpSp>
        <p:nvGrpSpPr>
          <p:cNvPr id="8" name="Group 8"/>
          <p:cNvGrpSpPr/>
          <p:nvPr/>
        </p:nvGrpSpPr>
        <p:grpSpPr>
          <a:xfrm>
            <a:off x="2792215" y="2727733"/>
            <a:ext cx="7278997" cy="7559267"/>
            <a:chOff x="0" y="0"/>
            <a:chExt cx="1917102" cy="1990918"/>
          </a:xfrm>
        </p:grpSpPr>
        <p:sp>
          <p:nvSpPr>
            <p:cNvPr id="9" name="Freeform 9"/>
            <p:cNvSpPr/>
            <p:nvPr/>
          </p:nvSpPr>
          <p:spPr>
            <a:xfrm>
              <a:off x="0" y="0"/>
              <a:ext cx="1917102" cy="1990918"/>
            </a:xfrm>
            <a:custGeom>
              <a:avLst/>
              <a:gdLst/>
              <a:ahLst/>
              <a:cxnLst/>
              <a:rect l="l" t="t" r="r" b="b"/>
              <a:pathLst>
                <a:path w="1917102" h="1990918">
                  <a:moveTo>
                    <a:pt x="0" y="0"/>
                  </a:moveTo>
                  <a:lnTo>
                    <a:pt x="1917102" y="0"/>
                  </a:lnTo>
                  <a:lnTo>
                    <a:pt x="1917102" y="1990918"/>
                  </a:lnTo>
                  <a:lnTo>
                    <a:pt x="0" y="1990918"/>
                  </a:lnTo>
                  <a:close/>
                </a:path>
              </a:pathLst>
            </a:custGeom>
            <a:solidFill>
              <a:srgbClr val="F1F2F2"/>
            </a:solidFill>
          </p:spPr>
          <p:txBody>
            <a:bodyPr/>
            <a:lstStyle/>
            <a:p>
              <a:endParaRPr lang="it-IT"/>
            </a:p>
          </p:txBody>
        </p:sp>
        <p:sp>
          <p:nvSpPr>
            <p:cNvPr id="10" name="TextBox 10"/>
            <p:cNvSpPr txBox="1"/>
            <p:nvPr/>
          </p:nvSpPr>
          <p:spPr>
            <a:xfrm>
              <a:off x="0" y="-47625"/>
              <a:ext cx="1917102" cy="20385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071212" y="2727733"/>
            <a:ext cx="7278997" cy="7559267"/>
            <a:chOff x="0" y="0"/>
            <a:chExt cx="1917102" cy="1990918"/>
          </a:xfrm>
        </p:grpSpPr>
        <p:sp>
          <p:nvSpPr>
            <p:cNvPr id="12" name="Freeform 12"/>
            <p:cNvSpPr/>
            <p:nvPr/>
          </p:nvSpPr>
          <p:spPr>
            <a:xfrm>
              <a:off x="0" y="0"/>
              <a:ext cx="1917102" cy="1990918"/>
            </a:xfrm>
            <a:custGeom>
              <a:avLst/>
              <a:gdLst/>
              <a:ahLst/>
              <a:cxnLst/>
              <a:rect l="l" t="t" r="r" b="b"/>
              <a:pathLst>
                <a:path w="1917102" h="1990918">
                  <a:moveTo>
                    <a:pt x="0" y="0"/>
                  </a:moveTo>
                  <a:lnTo>
                    <a:pt x="1917102" y="0"/>
                  </a:lnTo>
                  <a:lnTo>
                    <a:pt x="1917102" y="1990918"/>
                  </a:lnTo>
                  <a:lnTo>
                    <a:pt x="0" y="1990918"/>
                  </a:lnTo>
                  <a:close/>
                </a:path>
              </a:pathLst>
            </a:custGeom>
            <a:solidFill>
              <a:srgbClr val="C7C7C8"/>
            </a:solidFill>
          </p:spPr>
          <p:txBody>
            <a:bodyPr/>
            <a:lstStyle/>
            <a:p>
              <a:endParaRPr lang="it-IT"/>
            </a:p>
          </p:txBody>
        </p:sp>
        <p:sp>
          <p:nvSpPr>
            <p:cNvPr id="13" name="TextBox 13"/>
            <p:cNvSpPr txBox="1"/>
            <p:nvPr/>
          </p:nvSpPr>
          <p:spPr>
            <a:xfrm>
              <a:off x="0" y="-47625"/>
              <a:ext cx="1917102" cy="2038543"/>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5400000">
            <a:off x="12217318" y="1143838"/>
            <a:ext cx="2589124" cy="2750729"/>
          </a:xfrm>
          <a:custGeom>
            <a:avLst/>
            <a:gdLst/>
            <a:ahLst/>
            <a:cxnLst/>
            <a:rect l="l" t="t" r="r" b="b"/>
            <a:pathLst>
              <a:path w="2589124" h="2750729">
                <a:moveTo>
                  <a:pt x="0" y="0"/>
                </a:moveTo>
                <a:lnTo>
                  <a:pt x="2589124" y="0"/>
                </a:lnTo>
                <a:lnTo>
                  <a:pt x="2589124" y="2750729"/>
                </a:lnTo>
                <a:lnTo>
                  <a:pt x="0" y="2750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5" name="Freeform 15"/>
          <p:cNvSpPr/>
          <p:nvPr/>
        </p:nvSpPr>
        <p:spPr>
          <a:xfrm rot="5400000">
            <a:off x="5386393" y="1143838"/>
            <a:ext cx="2589124" cy="2750729"/>
          </a:xfrm>
          <a:custGeom>
            <a:avLst/>
            <a:gdLst/>
            <a:ahLst/>
            <a:cxnLst/>
            <a:rect l="l" t="t" r="r" b="b"/>
            <a:pathLst>
              <a:path w="2589124" h="2750729">
                <a:moveTo>
                  <a:pt x="0" y="0"/>
                </a:moveTo>
                <a:lnTo>
                  <a:pt x="2589123" y="0"/>
                </a:lnTo>
                <a:lnTo>
                  <a:pt x="2589123" y="2750729"/>
                </a:lnTo>
                <a:lnTo>
                  <a:pt x="0" y="2750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6" name="Freeform 16"/>
          <p:cNvSpPr/>
          <p:nvPr/>
        </p:nvSpPr>
        <p:spPr>
          <a:xfrm>
            <a:off x="5975419" y="1796503"/>
            <a:ext cx="1411071" cy="1445399"/>
          </a:xfrm>
          <a:custGeom>
            <a:avLst/>
            <a:gdLst/>
            <a:ahLst/>
            <a:cxnLst/>
            <a:rect l="l" t="t" r="r" b="b"/>
            <a:pathLst>
              <a:path w="1411071" h="1445399">
                <a:moveTo>
                  <a:pt x="0" y="0"/>
                </a:moveTo>
                <a:lnTo>
                  <a:pt x="1411071" y="0"/>
                </a:lnTo>
                <a:lnTo>
                  <a:pt x="1411071" y="1445399"/>
                </a:lnTo>
                <a:lnTo>
                  <a:pt x="0" y="14453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7" name="Freeform 17"/>
          <p:cNvSpPr/>
          <p:nvPr/>
        </p:nvSpPr>
        <p:spPr>
          <a:xfrm>
            <a:off x="12738368" y="1796503"/>
            <a:ext cx="1667052" cy="1129428"/>
          </a:xfrm>
          <a:custGeom>
            <a:avLst/>
            <a:gdLst/>
            <a:ahLst/>
            <a:cxnLst/>
            <a:rect l="l" t="t" r="r" b="b"/>
            <a:pathLst>
              <a:path w="1667052" h="1129428">
                <a:moveTo>
                  <a:pt x="0" y="0"/>
                </a:moveTo>
                <a:lnTo>
                  <a:pt x="1667052" y="0"/>
                </a:lnTo>
                <a:lnTo>
                  <a:pt x="1667052" y="1129427"/>
                </a:lnTo>
                <a:lnTo>
                  <a:pt x="0" y="1129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18" name="TextBox 18"/>
          <p:cNvSpPr txBox="1"/>
          <p:nvPr/>
        </p:nvSpPr>
        <p:spPr>
          <a:xfrm>
            <a:off x="2792215" y="5540964"/>
            <a:ext cx="6919158" cy="4190365"/>
          </a:xfrm>
          <a:prstGeom prst="rect">
            <a:avLst/>
          </a:prstGeom>
        </p:spPr>
        <p:txBody>
          <a:bodyPr lIns="0" tIns="0" rIns="0" bIns="0" rtlCol="0" anchor="t">
            <a:spAutoFit/>
          </a:bodyPr>
          <a:lstStyle/>
          <a:p>
            <a:pPr marL="734056" lvl="1" indent="-367028" algn="just">
              <a:lnSpc>
                <a:spcPts val="4759"/>
              </a:lnSpc>
              <a:buFont typeface="Arial"/>
              <a:buChar char="•"/>
            </a:pPr>
            <a:r>
              <a:rPr lang="en-US" sz="3399">
                <a:solidFill>
                  <a:srgbClr val="000000"/>
                </a:solidFill>
                <a:latin typeface="Vollkorn"/>
                <a:ea typeface="Vollkorn"/>
                <a:cs typeface="Vollkorn"/>
                <a:sym typeface="Vollkorn"/>
              </a:rPr>
              <a:t>Nelle demenze, il declino cognitivo coinvolge </a:t>
            </a:r>
            <a:r>
              <a:rPr lang="en-US" sz="3399" u="sng">
                <a:solidFill>
                  <a:srgbClr val="000000"/>
                </a:solidFill>
                <a:latin typeface="Vollkorn"/>
                <a:ea typeface="Vollkorn"/>
                <a:cs typeface="Vollkorn"/>
                <a:sym typeface="Vollkorn"/>
              </a:rPr>
              <a:t>più domini</a:t>
            </a:r>
            <a:r>
              <a:rPr lang="en-US" sz="3399">
                <a:solidFill>
                  <a:srgbClr val="000000"/>
                </a:solidFill>
                <a:latin typeface="Vollkorn"/>
                <a:ea typeface="Vollkorn"/>
                <a:cs typeface="Vollkorn"/>
                <a:sym typeface="Vollkorn"/>
              </a:rPr>
              <a:t> (memoria, linguaggio, orientamento, giudizio).</a:t>
            </a:r>
          </a:p>
          <a:p>
            <a:pPr marL="734056" lvl="1" indent="-367028" algn="just">
              <a:lnSpc>
                <a:spcPts val="4759"/>
              </a:lnSpc>
              <a:buFont typeface="Arial"/>
              <a:buChar char="•"/>
            </a:pPr>
            <a:r>
              <a:rPr lang="en-US" sz="3399">
                <a:solidFill>
                  <a:srgbClr val="000000"/>
                </a:solidFill>
                <a:latin typeface="Vollkorn"/>
                <a:ea typeface="Vollkorn"/>
                <a:cs typeface="Vollkorn"/>
                <a:sym typeface="Vollkorn"/>
              </a:rPr>
              <a:t>Difficoltà significative nelle attività quotidiane e </a:t>
            </a:r>
            <a:r>
              <a:rPr lang="en-US" sz="3399" b="1">
                <a:solidFill>
                  <a:srgbClr val="000000"/>
                </a:solidFill>
                <a:latin typeface="Vollkorn Bold"/>
                <a:ea typeface="Vollkorn Bold"/>
                <a:cs typeface="Vollkorn Bold"/>
                <a:sym typeface="Vollkorn Bold"/>
              </a:rPr>
              <a:t>perdita di autonomia</a:t>
            </a:r>
            <a:r>
              <a:rPr lang="en-US" sz="3399">
                <a:solidFill>
                  <a:srgbClr val="000000"/>
                </a:solidFill>
                <a:latin typeface="Vollkorn"/>
                <a:ea typeface="Vollkorn"/>
                <a:cs typeface="Vollkorn"/>
                <a:sym typeface="Vollkorn"/>
              </a:rPr>
              <a:t>.</a:t>
            </a:r>
          </a:p>
        </p:txBody>
      </p:sp>
      <p:sp>
        <p:nvSpPr>
          <p:cNvPr id="19" name="TextBox 19"/>
          <p:cNvSpPr txBox="1"/>
          <p:nvPr/>
        </p:nvSpPr>
        <p:spPr>
          <a:xfrm>
            <a:off x="10071212" y="5540964"/>
            <a:ext cx="7001364" cy="4059556"/>
          </a:xfrm>
          <a:prstGeom prst="rect">
            <a:avLst/>
          </a:prstGeom>
        </p:spPr>
        <p:txBody>
          <a:bodyPr lIns="0" tIns="0" rIns="0" bIns="0" rtlCol="0" anchor="t">
            <a:spAutoFit/>
          </a:bodyPr>
          <a:lstStyle/>
          <a:p>
            <a:pPr marL="712465" lvl="1" indent="-356233" algn="just">
              <a:lnSpc>
                <a:spcPts val="4619"/>
              </a:lnSpc>
              <a:buFont typeface="Arial"/>
              <a:buChar char="•"/>
            </a:pPr>
            <a:r>
              <a:rPr lang="en-US" sz="3299" b="1">
                <a:solidFill>
                  <a:srgbClr val="000000"/>
                </a:solidFill>
                <a:latin typeface="Vollkorn Bold"/>
                <a:ea typeface="Vollkorn Bold"/>
                <a:cs typeface="Vollkorn Bold"/>
                <a:sym typeface="Vollkorn Bold"/>
              </a:rPr>
              <a:t>Afasia</a:t>
            </a:r>
            <a:r>
              <a:rPr lang="en-US" sz="3299">
                <a:solidFill>
                  <a:srgbClr val="000000"/>
                </a:solidFill>
                <a:latin typeface="Vollkorn"/>
                <a:ea typeface="Vollkorn"/>
                <a:cs typeface="Vollkorn"/>
                <a:sym typeface="Vollkorn"/>
              </a:rPr>
              <a:t> (disturbo del linguaggio).</a:t>
            </a:r>
          </a:p>
          <a:p>
            <a:pPr marL="712465" lvl="1" indent="-356233" algn="just">
              <a:lnSpc>
                <a:spcPts val="4619"/>
              </a:lnSpc>
              <a:buFont typeface="Arial"/>
              <a:buChar char="•"/>
            </a:pPr>
            <a:r>
              <a:rPr lang="en-US" sz="3299" b="1">
                <a:solidFill>
                  <a:srgbClr val="000000"/>
                </a:solidFill>
                <a:latin typeface="Vollkorn Bold"/>
                <a:ea typeface="Vollkorn Bold"/>
                <a:cs typeface="Vollkorn Bold"/>
                <a:sym typeface="Vollkorn Bold"/>
              </a:rPr>
              <a:t>Aprassia</a:t>
            </a:r>
            <a:r>
              <a:rPr lang="en-US" sz="3299">
                <a:solidFill>
                  <a:srgbClr val="000000"/>
                </a:solidFill>
                <a:latin typeface="Vollkorn"/>
                <a:ea typeface="Vollkorn"/>
                <a:cs typeface="Vollkorn"/>
                <a:sym typeface="Vollkorn"/>
              </a:rPr>
              <a:t> (incapacità di compiere movimenti volontari nonostante l’integrità motoria).</a:t>
            </a:r>
          </a:p>
          <a:p>
            <a:pPr marL="712465" lvl="1" indent="-356233" algn="just">
              <a:lnSpc>
                <a:spcPts val="4619"/>
              </a:lnSpc>
              <a:buFont typeface="Arial"/>
              <a:buChar char="•"/>
            </a:pPr>
            <a:r>
              <a:rPr lang="en-US" sz="3299" b="1">
                <a:solidFill>
                  <a:srgbClr val="000000"/>
                </a:solidFill>
                <a:latin typeface="Vollkorn Bold"/>
                <a:ea typeface="Vollkorn Bold"/>
                <a:cs typeface="Vollkorn Bold"/>
                <a:sym typeface="Vollkorn Bold"/>
              </a:rPr>
              <a:t>Agnosia</a:t>
            </a:r>
            <a:r>
              <a:rPr lang="en-US" sz="3299">
                <a:solidFill>
                  <a:srgbClr val="000000"/>
                </a:solidFill>
                <a:latin typeface="Vollkorn"/>
                <a:ea typeface="Vollkorn"/>
                <a:cs typeface="Vollkorn"/>
                <a:sym typeface="Vollkorn"/>
              </a:rPr>
              <a:t> (incapacità di riconoscere oggetti o volti familiari).</a:t>
            </a:r>
          </a:p>
        </p:txBody>
      </p:sp>
      <p:sp>
        <p:nvSpPr>
          <p:cNvPr id="20" name="TextBox 20"/>
          <p:cNvSpPr txBox="1"/>
          <p:nvPr/>
        </p:nvSpPr>
        <p:spPr>
          <a:xfrm>
            <a:off x="3296546" y="3966164"/>
            <a:ext cx="6270335" cy="1403350"/>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Vollkorn Bold"/>
                <a:ea typeface="Vollkorn Bold"/>
                <a:cs typeface="Vollkorn Bold"/>
                <a:sym typeface="Vollkorn Bold"/>
              </a:rPr>
              <a:t>COMPROMISSIONE PROGRESSIVA GLOBALE</a:t>
            </a:r>
          </a:p>
        </p:txBody>
      </p:sp>
      <p:sp>
        <p:nvSpPr>
          <p:cNvPr id="21" name="TextBox 21"/>
          <p:cNvSpPr txBox="1"/>
          <p:nvPr/>
        </p:nvSpPr>
        <p:spPr>
          <a:xfrm>
            <a:off x="10826297" y="4318589"/>
            <a:ext cx="5491193" cy="698500"/>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Vollkorn Bold"/>
                <a:ea typeface="Vollkorn Bold"/>
                <a:cs typeface="Vollkorn Bold"/>
                <a:sym typeface="Vollkorn Bold"/>
              </a:rPr>
              <a:t>ESEMPI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81669" cy="10287000"/>
            <a:chOff x="0" y="0"/>
            <a:chExt cx="2908892" cy="13716000"/>
          </a:xfrm>
        </p:grpSpPr>
        <p:sp>
          <p:nvSpPr>
            <p:cNvPr id="3" name="Freeform 3"/>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4" name="Freeform 4"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grpSp>
        <p:nvGrpSpPr>
          <p:cNvPr id="5" name="Group 5"/>
          <p:cNvGrpSpPr/>
          <p:nvPr/>
        </p:nvGrpSpPr>
        <p:grpSpPr>
          <a:xfrm>
            <a:off x="2883123" y="2116684"/>
            <a:ext cx="10506293" cy="7842808"/>
            <a:chOff x="0" y="0"/>
            <a:chExt cx="14008391" cy="10457078"/>
          </a:xfrm>
        </p:grpSpPr>
        <p:sp>
          <p:nvSpPr>
            <p:cNvPr id="6" name="Freeform 6"/>
            <p:cNvSpPr/>
            <p:nvPr/>
          </p:nvSpPr>
          <p:spPr>
            <a:xfrm>
              <a:off x="0" y="0"/>
              <a:ext cx="14008391" cy="10457077"/>
            </a:xfrm>
            <a:custGeom>
              <a:avLst/>
              <a:gdLst/>
              <a:ahLst/>
              <a:cxnLst/>
              <a:rect l="l" t="t" r="r" b="b"/>
              <a:pathLst>
                <a:path w="14008391" h="10457077">
                  <a:moveTo>
                    <a:pt x="0" y="0"/>
                  </a:moveTo>
                  <a:lnTo>
                    <a:pt x="14008391" y="0"/>
                  </a:lnTo>
                  <a:lnTo>
                    <a:pt x="14008391" y="10457077"/>
                  </a:lnTo>
                  <a:lnTo>
                    <a:pt x="0" y="10457077"/>
                  </a:lnTo>
                  <a:close/>
                </a:path>
              </a:pathLst>
            </a:custGeom>
            <a:solidFill>
              <a:srgbClr val="000000">
                <a:alpha val="0"/>
              </a:srgbClr>
            </a:solidFill>
          </p:spPr>
          <p:txBody>
            <a:bodyPr/>
            <a:lstStyle/>
            <a:p>
              <a:endParaRPr lang="it-IT"/>
            </a:p>
          </p:txBody>
        </p:sp>
        <p:sp>
          <p:nvSpPr>
            <p:cNvPr id="7" name="TextBox 7"/>
            <p:cNvSpPr txBox="1"/>
            <p:nvPr/>
          </p:nvSpPr>
          <p:spPr>
            <a:xfrm>
              <a:off x="0" y="-95250"/>
              <a:ext cx="14008391" cy="10552328"/>
            </a:xfrm>
            <a:prstGeom prst="rect">
              <a:avLst/>
            </a:prstGeom>
          </p:spPr>
          <p:txBody>
            <a:bodyPr lIns="0" tIns="0" rIns="0" bIns="0" rtlCol="0" anchor="t"/>
            <a:lstStyle/>
            <a:p>
              <a:pPr algn="just">
                <a:lnSpc>
                  <a:spcPts val="5039"/>
                </a:lnSpc>
              </a:pPr>
              <a:r>
                <a:rPr lang="en-US" sz="3599" b="1">
                  <a:solidFill>
                    <a:srgbClr val="000000"/>
                  </a:solidFill>
                  <a:latin typeface="Vollkorn Bold"/>
                  <a:ea typeface="Vollkorn Bold"/>
                  <a:cs typeface="Vollkorn Bold"/>
                  <a:sym typeface="Vollkorn Bold"/>
                </a:rPr>
                <a:t>Ippocampo e memoria</a:t>
              </a:r>
            </a:p>
            <a:p>
              <a:pPr marL="777238" lvl="1" indent="-388619" algn="just">
                <a:lnSpc>
                  <a:spcPts val="5039"/>
                </a:lnSpc>
                <a:buFont typeface="Arial"/>
                <a:buChar char="•"/>
              </a:pPr>
              <a:r>
                <a:rPr lang="en-US" sz="3599">
                  <a:solidFill>
                    <a:srgbClr val="000000"/>
                  </a:solidFill>
                  <a:latin typeface="Vollkorn"/>
                  <a:ea typeface="Vollkorn"/>
                  <a:cs typeface="Vollkorn"/>
                  <a:sym typeface="Vollkorn"/>
                </a:rPr>
                <a:t>L’ippocampo è tra le prime strutture cerebrali a subire danni nell’Alzheimer.</a:t>
              </a:r>
            </a:p>
            <a:p>
              <a:pPr marL="777238" lvl="1" indent="-388619" algn="just">
                <a:lnSpc>
                  <a:spcPts val="5039"/>
                </a:lnSpc>
                <a:buFont typeface="Arial"/>
                <a:buChar char="•"/>
              </a:pPr>
              <a:r>
                <a:rPr lang="en-US" sz="3599">
                  <a:solidFill>
                    <a:srgbClr val="000000"/>
                  </a:solidFill>
                  <a:latin typeface="Vollkorn"/>
                  <a:ea typeface="Vollkorn"/>
                  <a:cs typeface="Vollkorn"/>
                  <a:sym typeface="Vollkorn"/>
                </a:rPr>
                <a:t>Riduzione della plasticità sinaptica con difficoltà nell’apprendimento di nuove informazioni.</a:t>
              </a:r>
            </a:p>
            <a:p>
              <a:pPr algn="just">
                <a:lnSpc>
                  <a:spcPts val="5039"/>
                </a:lnSpc>
              </a:pPr>
              <a:endParaRPr lang="en-US" sz="3599">
                <a:solidFill>
                  <a:srgbClr val="000000"/>
                </a:solidFill>
                <a:latin typeface="Vollkorn"/>
                <a:ea typeface="Vollkorn"/>
                <a:cs typeface="Vollkorn"/>
                <a:sym typeface="Vollkorn"/>
              </a:endParaRPr>
            </a:p>
            <a:p>
              <a:pPr algn="just">
                <a:lnSpc>
                  <a:spcPts val="5039"/>
                </a:lnSpc>
              </a:pPr>
              <a:r>
                <a:rPr lang="en-US" sz="3599" b="1">
                  <a:solidFill>
                    <a:srgbClr val="000000"/>
                  </a:solidFill>
                  <a:latin typeface="Vollkorn Bold"/>
                  <a:ea typeface="Vollkorn Bold"/>
                  <a:cs typeface="Vollkorn Bold"/>
                  <a:sym typeface="Vollkorn Bold"/>
                </a:rPr>
                <a:t>Corteccia prefrontale e funzioni esecutive</a:t>
              </a:r>
            </a:p>
            <a:p>
              <a:pPr marL="777238" lvl="1" indent="-388619" algn="just">
                <a:lnSpc>
                  <a:spcPts val="5039"/>
                </a:lnSpc>
                <a:buFont typeface="Arial"/>
                <a:buChar char="•"/>
              </a:pPr>
              <a:r>
                <a:rPr lang="en-US" sz="3599">
                  <a:solidFill>
                    <a:srgbClr val="000000"/>
                  </a:solidFill>
                  <a:latin typeface="Vollkorn"/>
                  <a:ea typeface="Vollkorn"/>
                  <a:cs typeface="Vollkorn"/>
                  <a:sym typeface="Vollkorn"/>
                </a:rPr>
                <a:t>Declino nella capacità di pianificazione, problem-solving e inibizione delle risposte automatiche.</a:t>
              </a:r>
            </a:p>
            <a:p>
              <a:pPr marL="777238" lvl="1" indent="-388619" algn="just">
                <a:lnSpc>
                  <a:spcPts val="5039"/>
                </a:lnSpc>
                <a:buFont typeface="Arial"/>
                <a:buChar char="•"/>
              </a:pPr>
              <a:r>
                <a:rPr lang="en-US" sz="3599">
                  <a:solidFill>
                    <a:srgbClr val="000000"/>
                  </a:solidFill>
                  <a:latin typeface="Vollkorn"/>
                  <a:ea typeface="Vollkorn"/>
                  <a:cs typeface="Vollkorn"/>
                  <a:sym typeface="Vollkorn"/>
                </a:rPr>
                <a:t>Alterazioni della regolazione emotiva e della motivazione.</a:t>
              </a:r>
            </a:p>
          </p:txBody>
        </p:sp>
      </p:grpSp>
      <p:grpSp>
        <p:nvGrpSpPr>
          <p:cNvPr id="8" name="Group 8"/>
          <p:cNvGrpSpPr/>
          <p:nvPr/>
        </p:nvGrpSpPr>
        <p:grpSpPr>
          <a:xfrm>
            <a:off x="2883123" y="550255"/>
            <a:ext cx="14376177" cy="1418565"/>
            <a:chOff x="0" y="0"/>
            <a:chExt cx="19168236" cy="1891420"/>
          </a:xfrm>
        </p:grpSpPr>
        <p:sp>
          <p:nvSpPr>
            <p:cNvPr id="9" name="Freeform 9"/>
            <p:cNvSpPr/>
            <p:nvPr/>
          </p:nvSpPr>
          <p:spPr>
            <a:xfrm>
              <a:off x="0" y="0"/>
              <a:ext cx="19168236" cy="1891420"/>
            </a:xfrm>
            <a:custGeom>
              <a:avLst/>
              <a:gdLst/>
              <a:ahLst/>
              <a:cxnLst/>
              <a:rect l="l" t="t" r="r" b="b"/>
              <a:pathLst>
                <a:path w="19168236" h="1891420">
                  <a:moveTo>
                    <a:pt x="0" y="0"/>
                  </a:moveTo>
                  <a:lnTo>
                    <a:pt x="19168236" y="0"/>
                  </a:lnTo>
                  <a:lnTo>
                    <a:pt x="19168236" y="1891420"/>
                  </a:lnTo>
                  <a:lnTo>
                    <a:pt x="0" y="1891420"/>
                  </a:lnTo>
                  <a:close/>
                </a:path>
              </a:pathLst>
            </a:custGeom>
            <a:solidFill>
              <a:srgbClr val="000000">
                <a:alpha val="0"/>
              </a:srgbClr>
            </a:solidFill>
          </p:spPr>
          <p:txBody>
            <a:bodyPr/>
            <a:lstStyle/>
            <a:p>
              <a:endParaRPr lang="it-IT"/>
            </a:p>
          </p:txBody>
        </p:sp>
        <p:sp>
          <p:nvSpPr>
            <p:cNvPr id="10" name="TextBox 10"/>
            <p:cNvSpPr txBox="1"/>
            <p:nvPr/>
          </p:nvSpPr>
          <p:spPr>
            <a:xfrm>
              <a:off x="0" y="-19050"/>
              <a:ext cx="19168236" cy="1910470"/>
            </a:xfrm>
            <a:prstGeom prst="rect">
              <a:avLst/>
            </a:prstGeom>
          </p:spPr>
          <p:txBody>
            <a:bodyPr lIns="0" tIns="0" rIns="0" bIns="0" rtlCol="0" anchor="t"/>
            <a:lstStyle/>
            <a:p>
              <a:pPr algn="l">
                <a:lnSpc>
                  <a:spcPts val="7440"/>
                </a:lnSpc>
              </a:pPr>
              <a:r>
                <a:rPr lang="en-US" sz="6200" b="1" spc="-148">
                  <a:solidFill>
                    <a:srgbClr val="000000"/>
                  </a:solidFill>
                  <a:latin typeface="Vollkorn Bold"/>
                  <a:ea typeface="Vollkorn Bold"/>
                  <a:cs typeface="Vollkorn Bold"/>
                  <a:sym typeface="Vollkorn Bold"/>
                </a:rPr>
                <a:t>Funzioni Cognitive e Regioni Cerebrali </a:t>
              </a:r>
            </a:p>
          </p:txBody>
        </p:sp>
      </p:grpSp>
      <p:sp>
        <p:nvSpPr>
          <p:cNvPr id="11" name="Freeform 11"/>
          <p:cNvSpPr/>
          <p:nvPr/>
        </p:nvSpPr>
        <p:spPr>
          <a:xfrm>
            <a:off x="16725581" y="1617519"/>
            <a:ext cx="1380612" cy="1492554"/>
          </a:xfrm>
          <a:custGeom>
            <a:avLst/>
            <a:gdLst/>
            <a:ahLst/>
            <a:cxnLst/>
            <a:rect l="l" t="t" r="r" b="b"/>
            <a:pathLst>
              <a:path w="1380612" h="1492554">
                <a:moveTo>
                  <a:pt x="0" y="0"/>
                </a:moveTo>
                <a:lnTo>
                  <a:pt x="1380612" y="0"/>
                </a:lnTo>
                <a:lnTo>
                  <a:pt x="1380612" y="1492554"/>
                </a:lnTo>
                <a:lnTo>
                  <a:pt x="0" y="1492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2" name="Freeform 12"/>
          <p:cNvSpPr/>
          <p:nvPr/>
        </p:nvSpPr>
        <p:spPr>
          <a:xfrm>
            <a:off x="13877254" y="2578210"/>
            <a:ext cx="3382046" cy="2840919"/>
          </a:xfrm>
          <a:custGeom>
            <a:avLst/>
            <a:gdLst/>
            <a:ahLst/>
            <a:cxnLst/>
            <a:rect l="l" t="t" r="r" b="b"/>
            <a:pathLst>
              <a:path w="3382046" h="2840919">
                <a:moveTo>
                  <a:pt x="0" y="0"/>
                </a:moveTo>
                <a:lnTo>
                  <a:pt x="3382046" y="0"/>
                </a:lnTo>
                <a:lnTo>
                  <a:pt x="3382046" y="2840918"/>
                </a:lnTo>
                <a:lnTo>
                  <a:pt x="0" y="2840918"/>
                </a:lnTo>
                <a:lnTo>
                  <a:pt x="0" y="0"/>
                </a:lnTo>
                <a:close/>
              </a:path>
            </a:pathLst>
          </a:custGeom>
          <a:blipFill>
            <a:blip r:embed="rId5"/>
            <a:stretch>
              <a:fillRect/>
            </a:stretch>
          </a:blipFill>
        </p:spPr>
        <p:txBody>
          <a:bodyPr/>
          <a:lstStyle/>
          <a:p>
            <a:endParaRPr lang="it-IT"/>
          </a:p>
        </p:txBody>
      </p:sp>
      <p:sp>
        <p:nvSpPr>
          <p:cNvPr id="13" name="Freeform 13"/>
          <p:cNvSpPr/>
          <p:nvPr/>
        </p:nvSpPr>
        <p:spPr>
          <a:xfrm flipH="1">
            <a:off x="14346061" y="6671175"/>
            <a:ext cx="2444432" cy="2940670"/>
          </a:xfrm>
          <a:custGeom>
            <a:avLst/>
            <a:gdLst/>
            <a:ahLst/>
            <a:cxnLst/>
            <a:rect l="l" t="t" r="r" b="b"/>
            <a:pathLst>
              <a:path w="2444432" h="2940670">
                <a:moveTo>
                  <a:pt x="2444432" y="0"/>
                </a:moveTo>
                <a:lnTo>
                  <a:pt x="0" y="0"/>
                </a:lnTo>
                <a:lnTo>
                  <a:pt x="0" y="2940671"/>
                </a:lnTo>
                <a:lnTo>
                  <a:pt x="2444432" y="2940671"/>
                </a:lnTo>
                <a:lnTo>
                  <a:pt x="244443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4" name="Freeform 14"/>
          <p:cNvSpPr/>
          <p:nvPr/>
        </p:nvSpPr>
        <p:spPr>
          <a:xfrm>
            <a:off x="16839721" y="6028728"/>
            <a:ext cx="1266473" cy="1266473"/>
          </a:xfrm>
          <a:custGeom>
            <a:avLst/>
            <a:gdLst/>
            <a:ahLst/>
            <a:cxnLst/>
            <a:rect l="l" t="t" r="r" b="b"/>
            <a:pathLst>
              <a:path w="1266473" h="1266473">
                <a:moveTo>
                  <a:pt x="0" y="0"/>
                </a:moveTo>
                <a:lnTo>
                  <a:pt x="1266472" y="0"/>
                </a:lnTo>
                <a:lnTo>
                  <a:pt x="1266472" y="1266473"/>
                </a:lnTo>
                <a:lnTo>
                  <a:pt x="0" y="12664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81669" cy="10287000"/>
            <a:chOff x="0" y="0"/>
            <a:chExt cx="2908892" cy="13716000"/>
          </a:xfrm>
        </p:grpSpPr>
        <p:sp>
          <p:nvSpPr>
            <p:cNvPr id="3" name="Freeform 3"/>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4" name="Freeform 4"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grpSp>
        <p:nvGrpSpPr>
          <p:cNvPr id="5" name="Group 5"/>
          <p:cNvGrpSpPr/>
          <p:nvPr/>
        </p:nvGrpSpPr>
        <p:grpSpPr>
          <a:xfrm>
            <a:off x="2883123" y="2116684"/>
            <a:ext cx="10506293" cy="7842808"/>
            <a:chOff x="0" y="0"/>
            <a:chExt cx="14008391" cy="10457078"/>
          </a:xfrm>
        </p:grpSpPr>
        <p:sp>
          <p:nvSpPr>
            <p:cNvPr id="6" name="Freeform 6"/>
            <p:cNvSpPr/>
            <p:nvPr/>
          </p:nvSpPr>
          <p:spPr>
            <a:xfrm>
              <a:off x="0" y="0"/>
              <a:ext cx="14008391" cy="10457077"/>
            </a:xfrm>
            <a:custGeom>
              <a:avLst/>
              <a:gdLst/>
              <a:ahLst/>
              <a:cxnLst/>
              <a:rect l="l" t="t" r="r" b="b"/>
              <a:pathLst>
                <a:path w="14008391" h="10457077">
                  <a:moveTo>
                    <a:pt x="0" y="0"/>
                  </a:moveTo>
                  <a:lnTo>
                    <a:pt x="14008391" y="0"/>
                  </a:lnTo>
                  <a:lnTo>
                    <a:pt x="14008391" y="10457077"/>
                  </a:lnTo>
                  <a:lnTo>
                    <a:pt x="0" y="10457077"/>
                  </a:lnTo>
                  <a:close/>
                </a:path>
              </a:pathLst>
            </a:custGeom>
            <a:solidFill>
              <a:srgbClr val="000000">
                <a:alpha val="0"/>
              </a:srgbClr>
            </a:solidFill>
          </p:spPr>
          <p:txBody>
            <a:bodyPr/>
            <a:lstStyle/>
            <a:p>
              <a:endParaRPr lang="it-IT"/>
            </a:p>
          </p:txBody>
        </p:sp>
        <p:sp>
          <p:nvSpPr>
            <p:cNvPr id="7" name="TextBox 7"/>
            <p:cNvSpPr txBox="1"/>
            <p:nvPr/>
          </p:nvSpPr>
          <p:spPr>
            <a:xfrm>
              <a:off x="0" y="-95250"/>
              <a:ext cx="14008391" cy="10552328"/>
            </a:xfrm>
            <a:prstGeom prst="rect">
              <a:avLst/>
            </a:prstGeom>
          </p:spPr>
          <p:txBody>
            <a:bodyPr lIns="0" tIns="0" rIns="0" bIns="0" rtlCol="0" anchor="t"/>
            <a:lstStyle/>
            <a:p>
              <a:pPr algn="just">
                <a:lnSpc>
                  <a:spcPts val="5039"/>
                </a:lnSpc>
              </a:pPr>
              <a:r>
                <a:rPr lang="en-US" sz="3599" b="1">
                  <a:solidFill>
                    <a:srgbClr val="000000"/>
                  </a:solidFill>
                  <a:latin typeface="Vollkorn Bold"/>
                  <a:ea typeface="Vollkorn Bold"/>
                  <a:cs typeface="Vollkorn Bold"/>
                  <a:sym typeface="Vollkorn Bold"/>
                </a:rPr>
                <a:t>Lobi temporali e linguaggio</a:t>
              </a:r>
            </a:p>
            <a:p>
              <a:pPr marL="777238" lvl="1" indent="-388619" algn="just">
                <a:lnSpc>
                  <a:spcPts val="5039"/>
                </a:lnSpc>
                <a:buFont typeface="Arial"/>
                <a:buChar char="•"/>
              </a:pPr>
              <a:r>
                <a:rPr lang="en-US" sz="3599">
                  <a:solidFill>
                    <a:srgbClr val="000000"/>
                  </a:solidFill>
                  <a:latin typeface="Vollkorn"/>
                  <a:ea typeface="Vollkorn"/>
                  <a:cs typeface="Vollkorn"/>
                  <a:sym typeface="Vollkorn"/>
                </a:rPr>
                <a:t>Atrofia nella regione temporale sinistra può causare difficoltà di denominazione e afasia anomica.</a:t>
              </a:r>
            </a:p>
            <a:p>
              <a:pPr marL="777238" lvl="1" indent="-388619" algn="just">
                <a:lnSpc>
                  <a:spcPts val="5039"/>
                </a:lnSpc>
                <a:buFont typeface="Arial"/>
                <a:buChar char="•"/>
              </a:pPr>
              <a:r>
                <a:rPr lang="en-US" sz="3599">
                  <a:solidFill>
                    <a:srgbClr val="000000"/>
                  </a:solidFill>
                  <a:latin typeface="Vollkorn"/>
                  <a:ea typeface="Vollkorn"/>
                  <a:cs typeface="Vollkorn"/>
                  <a:sym typeface="Vollkorn"/>
                </a:rPr>
                <a:t>Nella demenza frontotemporale, il linguaggio può diventare povero e stereotipato.</a:t>
              </a:r>
            </a:p>
            <a:p>
              <a:pPr algn="just">
                <a:lnSpc>
                  <a:spcPts val="5039"/>
                </a:lnSpc>
              </a:pPr>
              <a:endParaRPr lang="en-US" sz="3599">
                <a:solidFill>
                  <a:srgbClr val="000000"/>
                </a:solidFill>
                <a:latin typeface="Vollkorn"/>
                <a:ea typeface="Vollkorn"/>
                <a:cs typeface="Vollkorn"/>
                <a:sym typeface="Vollkorn"/>
              </a:endParaRPr>
            </a:p>
            <a:p>
              <a:pPr algn="just">
                <a:lnSpc>
                  <a:spcPts val="5039"/>
                </a:lnSpc>
              </a:pPr>
              <a:r>
                <a:rPr lang="en-US" sz="3599" b="1">
                  <a:solidFill>
                    <a:srgbClr val="000000"/>
                  </a:solidFill>
                  <a:latin typeface="Vollkorn Bold"/>
                  <a:ea typeface="Vollkorn Bold"/>
                  <a:cs typeface="Vollkorn Bold"/>
                  <a:sym typeface="Vollkorn Bold"/>
                </a:rPr>
                <a:t>Cervelletto e funzioni motorie</a:t>
              </a:r>
            </a:p>
            <a:p>
              <a:pPr marL="777238" lvl="1" indent="-388619" algn="just">
                <a:lnSpc>
                  <a:spcPts val="5039"/>
                </a:lnSpc>
                <a:buFont typeface="Arial"/>
                <a:buChar char="•"/>
              </a:pPr>
              <a:r>
                <a:rPr lang="en-US" sz="3599">
                  <a:solidFill>
                    <a:srgbClr val="000000"/>
                  </a:solidFill>
                  <a:latin typeface="Vollkorn"/>
                  <a:ea typeface="Vollkorn"/>
                  <a:cs typeface="Vollkorn"/>
                  <a:sym typeface="Vollkorn"/>
                </a:rPr>
                <a:t>Diminuzione della coordinazione motoria e dell’equilibrio.</a:t>
              </a:r>
            </a:p>
            <a:p>
              <a:pPr marL="777238" lvl="1" indent="-388619" algn="just">
                <a:lnSpc>
                  <a:spcPts val="5039"/>
                </a:lnSpc>
                <a:buFont typeface="Arial"/>
                <a:buChar char="•"/>
              </a:pPr>
              <a:r>
                <a:rPr lang="en-US" sz="3599">
                  <a:solidFill>
                    <a:srgbClr val="000000"/>
                  </a:solidFill>
                  <a:latin typeface="Vollkorn"/>
                  <a:ea typeface="Vollkorn"/>
                  <a:cs typeface="Vollkorn"/>
                  <a:sym typeface="Vollkorn"/>
                </a:rPr>
                <a:t>Rallentamento nei movimenti e maggiore rischio di cadute.</a:t>
              </a:r>
            </a:p>
          </p:txBody>
        </p:sp>
      </p:grpSp>
      <p:grpSp>
        <p:nvGrpSpPr>
          <p:cNvPr id="8" name="Group 8"/>
          <p:cNvGrpSpPr/>
          <p:nvPr/>
        </p:nvGrpSpPr>
        <p:grpSpPr>
          <a:xfrm>
            <a:off x="2883123" y="550255"/>
            <a:ext cx="14376177" cy="1418565"/>
            <a:chOff x="0" y="0"/>
            <a:chExt cx="19168236" cy="1891420"/>
          </a:xfrm>
        </p:grpSpPr>
        <p:sp>
          <p:nvSpPr>
            <p:cNvPr id="9" name="Freeform 9"/>
            <p:cNvSpPr/>
            <p:nvPr/>
          </p:nvSpPr>
          <p:spPr>
            <a:xfrm>
              <a:off x="0" y="0"/>
              <a:ext cx="19168236" cy="1891420"/>
            </a:xfrm>
            <a:custGeom>
              <a:avLst/>
              <a:gdLst/>
              <a:ahLst/>
              <a:cxnLst/>
              <a:rect l="l" t="t" r="r" b="b"/>
              <a:pathLst>
                <a:path w="19168236" h="1891420">
                  <a:moveTo>
                    <a:pt x="0" y="0"/>
                  </a:moveTo>
                  <a:lnTo>
                    <a:pt x="19168236" y="0"/>
                  </a:lnTo>
                  <a:lnTo>
                    <a:pt x="19168236" y="1891420"/>
                  </a:lnTo>
                  <a:lnTo>
                    <a:pt x="0" y="1891420"/>
                  </a:lnTo>
                  <a:close/>
                </a:path>
              </a:pathLst>
            </a:custGeom>
            <a:solidFill>
              <a:srgbClr val="000000">
                <a:alpha val="0"/>
              </a:srgbClr>
            </a:solidFill>
          </p:spPr>
          <p:txBody>
            <a:bodyPr/>
            <a:lstStyle/>
            <a:p>
              <a:endParaRPr lang="it-IT"/>
            </a:p>
          </p:txBody>
        </p:sp>
        <p:sp>
          <p:nvSpPr>
            <p:cNvPr id="10" name="TextBox 10"/>
            <p:cNvSpPr txBox="1"/>
            <p:nvPr/>
          </p:nvSpPr>
          <p:spPr>
            <a:xfrm>
              <a:off x="0" y="-19050"/>
              <a:ext cx="19168236" cy="1910470"/>
            </a:xfrm>
            <a:prstGeom prst="rect">
              <a:avLst/>
            </a:prstGeom>
          </p:spPr>
          <p:txBody>
            <a:bodyPr lIns="0" tIns="0" rIns="0" bIns="0" rtlCol="0" anchor="t"/>
            <a:lstStyle/>
            <a:p>
              <a:pPr algn="l">
                <a:lnSpc>
                  <a:spcPts val="7440"/>
                </a:lnSpc>
              </a:pPr>
              <a:r>
                <a:rPr lang="en-US" sz="6200" b="1" spc="-148">
                  <a:solidFill>
                    <a:srgbClr val="000000"/>
                  </a:solidFill>
                  <a:latin typeface="Vollkorn Bold"/>
                  <a:ea typeface="Vollkorn Bold"/>
                  <a:cs typeface="Vollkorn Bold"/>
                  <a:sym typeface="Vollkorn Bold"/>
                </a:rPr>
                <a:t>Funzioni Cognitive e Regioni Cerebrali </a:t>
              </a:r>
            </a:p>
          </p:txBody>
        </p:sp>
      </p:grpSp>
      <p:sp>
        <p:nvSpPr>
          <p:cNvPr id="12" name="Freeform 12"/>
          <p:cNvSpPr/>
          <p:nvPr/>
        </p:nvSpPr>
        <p:spPr>
          <a:xfrm>
            <a:off x="13950717" y="6907420"/>
            <a:ext cx="3538634" cy="3052071"/>
          </a:xfrm>
          <a:custGeom>
            <a:avLst/>
            <a:gdLst/>
            <a:ahLst/>
            <a:cxnLst/>
            <a:rect l="l" t="t" r="r" b="b"/>
            <a:pathLst>
              <a:path w="3538634" h="3052071">
                <a:moveTo>
                  <a:pt x="0" y="0"/>
                </a:moveTo>
                <a:lnTo>
                  <a:pt x="3538633" y="0"/>
                </a:lnTo>
                <a:lnTo>
                  <a:pt x="3538633" y="3052071"/>
                </a:lnTo>
                <a:lnTo>
                  <a:pt x="0" y="3052071"/>
                </a:lnTo>
                <a:lnTo>
                  <a:pt x="0" y="0"/>
                </a:lnTo>
                <a:close/>
              </a:path>
            </a:pathLst>
          </a:custGeom>
          <a:blipFill>
            <a:blip r:embed="rId3"/>
            <a:stretch>
              <a:fillRect/>
            </a:stretch>
          </a:blipFill>
        </p:spPr>
        <p:txBody>
          <a:bodyPr/>
          <a:lstStyle/>
          <a:p>
            <a:endParaRPr lang="it-IT"/>
          </a:p>
        </p:txBody>
      </p:sp>
      <p:sp>
        <p:nvSpPr>
          <p:cNvPr id="13" name="Freeform 13"/>
          <p:cNvSpPr/>
          <p:nvPr/>
        </p:nvSpPr>
        <p:spPr>
          <a:xfrm>
            <a:off x="16782651" y="1849001"/>
            <a:ext cx="1266473" cy="1247476"/>
          </a:xfrm>
          <a:custGeom>
            <a:avLst/>
            <a:gdLst/>
            <a:ahLst/>
            <a:cxnLst/>
            <a:rect l="l" t="t" r="r" b="b"/>
            <a:pathLst>
              <a:path w="1266473" h="1247476">
                <a:moveTo>
                  <a:pt x="0" y="0"/>
                </a:moveTo>
                <a:lnTo>
                  <a:pt x="1266473" y="0"/>
                </a:lnTo>
                <a:lnTo>
                  <a:pt x="1266473" y="1247475"/>
                </a:lnTo>
                <a:lnTo>
                  <a:pt x="0" y="1247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4" name="Freeform 14"/>
          <p:cNvSpPr/>
          <p:nvPr/>
        </p:nvSpPr>
        <p:spPr>
          <a:xfrm>
            <a:off x="16956083" y="6243729"/>
            <a:ext cx="1093041" cy="1619320"/>
          </a:xfrm>
          <a:custGeom>
            <a:avLst/>
            <a:gdLst/>
            <a:ahLst/>
            <a:cxnLst/>
            <a:rect l="l" t="t" r="r" b="b"/>
            <a:pathLst>
              <a:path w="1093041" h="1619320">
                <a:moveTo>
                  <a:pt x="0" y="0"/>
                </a:moveTo>
                <a:lnTo>
                  <a:pt x="1093041" y="0"/>
                </a:lnTo>
                <a:lnTo>
                  <a:pt x="1093041" y="1619320"/>
                </a:lnTo>
                <a:lnTo>
                  <a:pt x="0" y="1619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8" name="Freeform 14">
            <a:extLst>
              <a:ext uri="{FF2B5EF4-FFF2-40B4-BE49-F238E27FC236}">
                <a16:creationId xmlns:a16="http://schemas.microsoft.com/office/drawing/2014/main" id="{46F9B056-D52E-2728-0583-1269DEE7BB27}"/>
              </a:ext>
            </a:extLst>
          </p:cNvPr>
          <p:cNvSpPr/>
          <p:nvPr/>
        </p:nvSpPr>
        <p:spPr>
          <a:xfrm>
            <a:off x="13950717" y="2490695"/>
            <a:ext cx="3538634" cy="3105151"/>
          </a:xfrm>
          <a:custGeom>
            <a:avLst/>
            <a:gdLst/>
            <a:ahLst/>
            <a:cxnLst/>
            <a:rect l="l" t="t" r="r" b="b"/>
            <a:pathLst>
              <a:path w="3538634" h="3105151">
                <a:moveTo>
                  <a:pt x="0" y="0"/>
                </a:moveTo>
                <a:lnTo>
                  <a:pt x="3538633" y="0"/>
                </a:lnTo>
                <a:lnTo>
                  <a:pt x="3538633" y="3105151"/>
                </a:lnTo>
                <a:lnTo>
                  <a:pt x="0" y="3105151"/>
                </a:lnTo>
                <a:lnTo>
                  <a:pt x="0" y="0"/>
                </a:lnTo>
                <a:close/>
              </a:path>
            </a:pathLst>
          </a:custGeom>
          <a:blipFill>
            <a:blip r:embed="rId8"/>
            <a:stretch>
              <a:fillRect/>
            </a:stretch>
          </a:blipFill>
        </p:spPr>
        <p:txBody>
          <a:bodyPr/>
          <a:lstStyle/>
          <a:p>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81669" cy="10287000"/>
            <a:chOff x="0" y="0"/>
            <a:chExt cx="2908892" cy="13716000"/>
          </a:xfrm>
        </p:grpSpPr>
        <p:sp>
          <p:nvSpPr>
            <p:cNvPr id="3" name="Freeform 3"/>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4" name="Freeform 4"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5" name="TextBox 5"/>
          <p:cNvSpPr txBox="1"/>
          <p:nvPr/>
        </p:nvSpPr>
        <p:spPr>
          <a:xfrm>
            <a:off x="2762426" y="295870"/>
            <a:ext cx="8128578" cy="2839403"/>
          </a:xfrm>
          <a:prstGeom prst="rect">
            <a:avLst/>
          </a:prstGeom>
        </p:spPr>
        <p:txBody>
          <a:bodyPr lIns="0" tIns="0" rIns="0" bIns="0" rtlCol="0" anchor="t">
            <a:spAutoFit/>
          </a:bodyPr>
          <a:lstStyle/>
          <a:p>
            <a:pPr algn="l">
              <a:lnSpc>
                <a:spcPts val="7559"/>
              </a:lnSpc>
            </a:pPr>
            <a:r>
              <a:rPr lang="en-US" sz="5400" b="1" spc="27">
                <a:solidFill>
                  <a:srgbClr val="000000"/>
                </a:solidFill>
                <a:latin typeface="Vollkorn Bold"/>
                <a:ea typeface="Vollkorn Bold"/>
                <a:cs typeface="Vollkorn Bold"/>
                <a:sym typeface="Vollkorn Bold"/>
              </a:rPr>
              <a:t>Il decadimento cognitivo fisiologico del grande anziano</a:t>
            </a:r>
          </a:p>
        </p:txBody>
      </p:sp>
      <p:sp>
        <p:nvSpPr>
          <p:cNvPr id="6" name="TextBox 6"/>
          <p:cNvSpPr txBox="1"/>
          <p:nvPr/>
        </p:nvSpPr>
        <p:spPr>
          <a:xfrm>
            <a:off x="7231361" y="7808940"/>
            <a:ext cx="3825278" cy="931698"/>
          </a:xfrm>
          <a:prstGeom prst="rect">
            <a:avLst/>
          </a:prstGeom>
        </p:spPr>
        <p:txBody>
          <a:bodyPr lIns="0" tIns="0" rIns="0" bIns="0" rtlCol="0" anchor="t">
            <a:spAutoFit/>
          </a:bodyPr>
          <a:lstStyle/>
          <a:p>
            <a:pPr algn="l">
              <a:lnSpc>
                <a:spcPts val="3771"/>
              </a:lnSpc>
            </a:pPr>
            <a:r>
              <a:rPr lang="en-US" sz="2693" spc="13">
                <a:solidFill>
                  <a:srgbClr val="000000"/>
                </a:solidFill>
                <a:latin typeface="Vollkorn"/>
                <a:ea typeface="Vollkorn"/>
                <a:cs typeface="Vollkorn"/>
                <a:sym typeface="Vollkorn"/>
              </a:rPr>
              <a:t>Hedden&amp; Gabrieli, 2004</a:t>
            </a:r>
          </a:p>
          <a:p>
            <a:pPr algn="l">
              <a:lnSpc>
                <a:spcPts val="3771"/>
              </a:lnSpc>
            </a:pPr>
            <a:endParaRPr lang="en-US" sz="2693" spc="13">
              <a:solidFill>
                <a:srgbClr val="000000"/>
              </a:solidFill>
              <a:latin typeface="Vollkorn"/>
              <a:ea typeface="Vollkorn"/>
              <a:cs typeface="Vollkorn"/>
              <a:sym typeface="Vollkorn"/>
            </a:endParaRPr>
          </a:p>
        </p:txBody>
      </p:sp>
      <p:grpSp>
        <p:nvGrpSpPr>
          <p:cNvPr id="7" name="Group 7"/>
          <p:cNvGrpSpPr/>
          <p:nvPr/>
        </p:nvGrpSpPr>
        <p:grpSpPr>
          <a:xfrm>
            <a:off x="11642426" y="400645"/>
            <a:ext cx="6126480" cy="9196578"/>
            <a:chOff x="0" y="0"/>
            <a:chExt cx="8168640" cy="12262104"/>
          </a:xfrm>
        </p:grpSpPr>
        <p:sp>
          <p:nvSpPr>
            <p:cNvPr id="8" name="Freeform 8"/>
            <p:cNvSpPr/>
            <p:nvPr/>
          </p:nvSpPr>
          <p:spPr>
            <a:xfrm>
              <a:off x="51816" y="51930"/>
              <a:ext cx="8065008" cy="12158148"/>
            </a:xfrm>
            <a:custGeom>
              <a:avLst/>
              <a:gdLst/>
              <a:ahLst/>
              <a:cxnLst/>
              <a:rect l="l" t="t" r="r" b="b"/>
              <a:pathLst>
                <a:path w="8065008" h="12158148">
                  <a:moveTo>
                    <a:pt x="0" y="0"/>
                  </a:moveTo>
                  <a:lnTo>
                    <a:pt x="8065008" y="0"/>
                  </a:lnTo>
                  <a:lnTo>
                    <a:pt x="8065008" y="12158148"/>
                  </a:lnTo>
                  <a:lnTo>
                    <a:pt x="0" y="12158148"/>
                  </a:lnTo>
                  <a:lnTo>
                    <a:pt x="0" y="0"/>
                  </a:lnTo>
                  <a:close/>
                </a:path>
              </a:pathLst>
            </a:custGeom>
            <a:blipFill>
              <a:blip r:embed="rId3"/>
              <a:stretch>
                <a:fillRect r="-6"/>
              </a:stretch>
            </a:blipFill>
          </p:spPr>
          <p:txBody>
            <a:bodyPr/>
            <a:lstStyle/>
            <a:p>
              <a:endParaRPr lang="it-IT"/>
            </a:p>
          </p:txBody>
        </p:sp>
        <p:sp>
          <p:nvSpPr>
            <p:cNvPr id="9" name="Freeform 9"/>
            <p:cNvSpPr/>
            <p:nvPr/>
          </p:nvSpPr>
          <p:spPr>
            <a:xfrm>
              <a:off x="0" y="0"/>
              <a:ext cx="8168640" cy="12262104"/>
            </a:xfrm>
            <a:custGeom>
              <a:avLst/>
              <a:gdLst/>
              <a:ahLst/>
              <a:cxnLst/>
              <a:rect l="l" t="t" r="r" b="b"/>
              <a:pathLst>
                <a:path w="8168640" h="12262104">
                  <a:moveTo>
                    <a:pt x="0" y="0"/>
                  </a:moveTo>
                  <a:lnTo>
                    <a:pt x="8168640" y="0"/>
                  </a:lnTo>
                  <a:lnTo>
                    <a:pt x="8168640" y="12262104"/>
                  </a:lnTo>
                  <a:lnTo>
                    <a:pt x="0" y="12262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sp>
        <p:nvSpPr>
          <p:cNvPr id="10" name="TextBox 10"/>
          <p:cNvSpPr txBox="1"/>
          <p:nvPr/>
        </p:nvSpPr>
        <p:spPr>
          <a:xfrm>
            <a:off x="2762426" y="3590317"/>
            <a:ext cx="8128578" cy="3747135"/>
          </a:xfrm>
          <a:prstGeom prst="rect">
            <a:avLst/>
          </a:prstGeom>
        </p:spPr>
        <p:txBody>
          <a:bodyPr lIns="0" tIns="0" rIns="0" bIns="0" rtlCol="0" anchor="t">
            <a:spAutoFit/>
          </a:bodyPr>
          <a:lstStyle/>
          <a:p>
            <a:pPr algn="just">
              <a:lnSpc>
                <a:spcPts val="5040"/>
              </a:lnSpc>
              <a:spcBef>
                <a:spcPct val="0"/>
              </a:spcBef>
            </a:pPr>
            <a:r>
              <a:rPr lang="en-US" sz="3600" spc="18">
                <a:solidFill>
                  <a:srgbClr val="000000"/>
                </a:solidFill>
                <a:latin typeface="Vollkorn"/>
                <a:ea typeface="Vollkorn"/>
                <a:cs typeface="Vollkorn"/>
                <a:sym typeface="Vollkorn"/>
              </a:rPr>
              <a:t>Declino delle capacità cognitive in rapporto all’aumentare dell’età. Sono prese in considerazione, tra le altre, le abilità numeriche, di comprensione, di memoria, di linguaggio, di elaborazione delle informazioni</a:t>
            </a:r>
          </a:p>
        </p:txBody>
      </p:sp>
    </p:spTree>
    <p:extLst>
      <p:ext uri="{BB962C8B-B14F-4D97-AF65-F5344CB8AC3E}">
        <p14:creationId xmlns:p14="http://schemas.microsoft.com/office/powerpoint/2010/main" val="72549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81669" cy="10287000"/>
            <a:chOff x="0" y="0"/>
            <a:chExt cx="2908892" cy="13716000"/>
          </a:xfrm>
        </p:grpSpPr>
        <p:sp>
          <p:nvSpPr>
            <p:cNvPr id="3" name="Freeform 3"/>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4" name="Freeform 4"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grpSp>
        <p:nvGrpSpPr>
          <p:cNvPr id="5" name="Group 5"/>
          <p:cNvGrpSpPr/>
          <p:nvPr/>
        </p:nvGrpSpPr>
        <p:grpSpPr>
          <a:xfrm>
            <a:off x="2883123" y="1780263"/>
            <a:ext cx="14376177" cy="8374736"/>
            <a:chOff x="0" y="0"/>
            <a:chExt cx="19168236" cy="11166314"/>
          </a:xfrm>
        </p:grpSpPr>
        <p:sp>
          <p:nvSpPr>
            <p:cNvPr id="6" name="Freeform 6"/>
            <p:cNvSpPr/>
            <p:nvPr/>
          </p:nvSpPr>
          <p:spPr>
            <a:xfrm>
              <a:off x="0" y="0"/>
              <a:ext cx="19168235" cy="11166314"/>
            </a:xfrm>
            <a:custGeom>
              <a:avLst/>
              <a:gdLst/>
              <a:ahLst/>
              <a:cxnLst/>
              <a:rect l="l" t="t" r="r" b="b"/>
              <a:pathLst>
                <a:path w="19168235" h="11166314">
                  <a:moveTo>
                    <a:pt x="0" y="0"/>
                  </a:moveTo>
                  <a:lnTo>
                    <a:pt x="19168235" y="0"/>
                  </a:lnTo>
                  <a:lnTo>
                    <a:pt x="19168235" y="11166314"/>
                  </a:lnTo>
                  <a:lnTo>
                    <a:pt x="0" y="11166314"/>
                  </a:lnTo>
                  <a:close/>
                </a:path>
              </a:pathLst>
            </a:custGeom>
            <a:solidFill>
              <a:srgbClr val="000000">
                <a:alpha val="0"/>
              </a:srgbClr>
            </a:solidFill>
          </p:spPr>
          <p:txBody>
            <a:bodyPr/>
            <a:lstStyle/>
            <a:p>
              <a:endParaRPr lang="it-IT"/>
            </a:p>
          </p:txBody>
        </p:sp>
        <p:sp>
          <p:nvSpPr>
            <p:cNvPr id="7" name="TextBox 7"/>
            <p:cNvSpPr txBox="1"/>
            <p:nvPr/>
          </p:nvSpPr>
          <p:spPr>
            <a:xfrm>
              <a:off x="0" y="-57150"/>
              <a:ext cx="19168236" cy="11223464"/>
            </a:xfrm>
            <a:prstGeom prst="rect">
              <a:avLst/>
            </a:prstGeom>
          </p:spPr>
          <p:txBody>
            <a:bodyPr lIns="0" tIns="0" rIns="0" bIns="0" rtlCol="0" anchor="t"/>
            <a:lstStyle/>
            <a:p>
              <a:pPr algn="just">
                <a:lnSpc>
                  <a:spcPts val="4480"/>
                </a:lnSpc>
              </a:pPr>
              <a:r>
                <a:rPr lang="en-US" sz="3200" b="1" dirty="0" err="1">
                  <a:solidFill>
                    <a:srgbClr val="000000"/>
                  </a:solidFill>
                  <a:latin typeface="Vollkorn Bold"/>
                  <a:ea typeface="Vollkorn Bold"/>
                  <a:cs typeface="Vollkorn Bold"/>
                  <a:sym typeface="Vollkorn Bold"/>
                </a:rPr>
                <a:t>Perché</a:t>
              </a:r>
              <a:r>
                <a:rPr lang="en-US" sz="3200" b="1" dirty="0">
                  <a:solidFill>
                    <a:srgbClr val="000000"/>
                  </a:solidFill>
                  <a:latin typeface="Vollkorn Bold"/>
                  <a:ea typeface="Vollkorn Bold"/>
                  <a:cs typeface="Vollkorn Bold"/>
                  <a:sym typeface="Vollkorn Bold"/>
                </a:rPr>
                <a:t> è </a:t>
              </a:r>
              <a:r>
                <a:rPr lang="en-US" sz="3200" b="1" dirty="0" err="1">
                  <a:solidFill>
                    <a:srgbClr val="000000"/>
                  </a:solidFill>
                  <a:latin typeface="Vollkorn Bold"/>
                  <a:ea typeface="Vollkorn Bold"/>
                  <a:cs typeface="Vollkorn Bold"/>
                  <a:sym typeface="Vollkorn Bold"/>
                </a:rPr>
                <a:t>importante</a:t>
              </a:r>
              <a:r>
                <a:rPr lang="en-US" sz="3200" b="1" dirty="0">
                  <a:solidFill>
                    <a:srgbClr val="000000"/>
                  </a:solidFill>
                  <a:latin typeface="Vollkorn Bold"/>
                  <a:ea typeface="Vollkorn Bold"/>
                  <a:cs typeface="Vollkorn Bold"/>
                  <a:sym typeface="Vollkorn Bold"/>
                </a:rPr>
                <a:t> </a:t>
              </a:r>
              <a:r>
                <a:rPr lang="en-US" sz="3200" b="1" dirty="0" err="1">
                  <a:solidFill>
                    <a:srgbClr val="000000"/>
                  </a:solidFill>
                  <a:latin typeface="Vollkorn Bold"/>
                  <a:ea typeface="Vollkorn Bold"/>
                  <a:cs typeface="Vollkorn Bold"/>
                  <a:sym typeface="Vollkorn Bold"/>
                </a:rPr>
                <a:t>studiare</a:t>
              </a:r>
              <a:r>
                <a:rPr lang="en-US" sz="3200" b="1" dirty="0">
                  <a:solidFill>
                    <a:srgbClr val="000000"/>
                  </a:solidFill>
                  <a:latin typeface="Vollkorn Bold"/>
                  <a:ea typeface="Vollkorn Bold"/>
                  <a:cs typeface="Vollkorn Bold"/>
                  <a:sym typeface="Vollkorn Bold"/>
                </a:rPr>
                <a:t> </a:t>
              </a:r>
              <a:r>
                <a:rPr lang="en-US" sz="3200" b="1" dirty="0" err="1">
                  <a:solidFill>
                    <a:srgbClr val="000000"/>
                  </a:solidFill>
                  <a:latin typeface="Vollkorn Bold"/>
                  <a:ea typeface="Vollkorn Bold"/>
                  <a:cs typeface="Vollkorn Bold"/>
                  <a:sym typeface="Vollkorn Bold"/>
                </a:rPr>
                <a:t>l’invecchiamento</a:t>
              </a:r>
              <a:r>
                <a:rPr lang="en-US" sz="3200" b="1" dirty="0">
                  <a:solidFill>
                    <a:srgbClr val="000000"/>
                  </a:solidFill>
                  <a:latin typeface="Vollkorn Bold"/>
                  <a:ea typeface="Vollkorn Bold"/>
                  <a:cs typeface="Vollkorn Bold"/>
                  <a:sym typeface="Vollkorn Bold"/>
                </a:rPr>
                <a:t> </a:t>
              </a:r>
              <a:r>
                <a:rPr lang="en-US" sz="3200" b="1" dirty="0" err="1">
                  <a:solidFill>
                    <a:srgbClr val="000000"/>
                  </a:solidFill>
                  <a:latin typeface="Vollkorn Bold"/>
                  <a:ea typeface="Vollkorn Bold"/>
                  <a:cs typeface="Vollkorn Bold"/>
                  <a:sym typeface="Vollkorn Bold"/>
                </a:rPr>
                <a:t>cerebrale</a:t>
              </a:r>
              <a:r>
                <a:rPr lang="en-US" sz="3200" b="1" dirty="0">
                  <a:solidFill>
                    <a:srgbClr val="000000"/>
                  </a:solidFill>
                  <a:latin typeface="Vollkorn Bold"/>
                  <a:ea typeface="Vollkorn Bold"/>
                  <a:cs typeface="Vollkorn Bold"/>
                  <a:sym typeface="Vollkorn Bold"/>
                </a:rPr>
                <a:t>?</a:t>
              </a:r>
            </a:p>
            <a:p>
              <a:pPr marL="690881" lvl="1" indent="-345440" algn="just">
                <a:lnSpc>
                  <a:spcPts val="4480"/>
                </a:lnSpc>
                <a:buFont typeface="Arial"/>
                <a:buChar char="•"/>
              </a:pPr>
              <a:r>
                <a:rPr lang="en-US" sz="3200" dirty="0">
                  <a:solidFill>
                    <a:srgbClr val="000000"/>
                  </a:solidFill>
                  <a:latin typeface="Vollkorn"/>
                  <a:ea typeface="Vollkorn"/>
                  <a:cs typeface="Vollkorn"/>
                  <a:sym typeface="Vollkorn"/>
                </a:rPr>
                <a:t>Il </a:t>
              </a:r>
              <a:r>
                <a:rPr lang="en-US" sz="3200" dirty="0" err="1">
                  <a:solidFill>
                    <a:srgbClr val="000000"/>
                  </a:solidFill>
                  <a:latin typeface="Vollkorn"/>
                  <a:ea typeface="Vollkorn"/>
                  <a:cs typeface="Vollkorn"/>
                  <a:sym typeface="Vollkorn"/>
                </a:rPr>
                <a:t>declino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cognitivo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soprattutto</a:t>
              </a:r>
              <a:r>
                <a:rPr lang="en-US" sz="3200" dirty="0">
                  <a:solidFill>
                    <a:srgbClr val="000000"/>
                  </a:solidFill>
                  <a:latin typeface="Vollkorn"/>
                  <a:ea typeface="Vollkorn"/>
                  <a:cs typeface="Vollkorn"/>
                  <a:sym typeface="Vollkorn"/>
                </a:rPr>
                <a:t> se </a:t>
              </a:r>
              <a:r>
                <a:rPr lang="en-US" sz="3200" dirty="0" err="1">
                  <a:solidFill>
                    <a:srgbClr val="000000"/>
                  </a:solidFill>
                  <a:latin typeface="Vollkorn"/>
                  <a:ea typeface="Vollkorn"/>
                  <a:cs typeface="Vollkorn"/>
                  <a:sym typeface="Vollkorn"/>
                </a:rPr>
                <a:t>patologico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può</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influenzare</a:t>
              </a:r>
              <a:r>
                <a:rPr lang="en-US" sz="3200" dirty="0">
                  <a:solidFill>
                    <a:srgbClr val="000000"/>
                  </a:solidFill>
                  <a:latin typeface="Vollkorn"/>
                  <a:ea typeface="Vollkorn"/>
                  <a:cs typeface="Vollkorn"/>
                  <a:sym typeface="Vollkorn"/>
                </a:rPr>
                <a:t> la </a:t>
              </a:r>
              <a:r>
                <a:rPr lang="en-US" sz="3200" dirty="0" err="1">
                  <a:solidFill>
                    <a:srgbClr val="000000"/>
                  </a:solidFill>
                  <a:latin typeface="Vollkorn"/>
                  <a:ea typeface="Vollkorn"/>
                  <a:cs typeface="Vollkorn"/>
                  <a:sym typeface="Vollkorn"/>
                </a:rPr>
                <a:t>capacità</a:t>
              </a:r>
              <a:r>
                <a:rPr lang="en-US" sz="3200" dirty="0">
                  <a:solidFill>
                    <a:srgbClr val="000000"/>
                  </a:solidFill>
                  <a:latin typeface="Vollkorn"/>
                  <a:ea typeface="Vollkorn"/>
                  <a:cs typeface="Vollkorn"/>
                  <a:sym typeface="Vollkorn"/>
                </a:rPr>
                <a:t> di </a:t>
              </a:r>
              <a:r>
                <a:rPr lang="en-US" sz="3200" dirty="0" err="1">
                  <a:solidFill>
                    <a:srgbClr val="000000"/>
                  </a:solidFill>
                  <a:latin typeface="Vollkorn"/>
                  <a:ea typeface="Vollkorn"/>
                  <a:cs typeface="Vollkorn"/>
                  <a:sym typeface="Vollkorn"/>
                </a:rPr>
                <a:t>prendere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decisioni</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autonome</a:t>
              </a:r>
              <a:r>
                <a:rPr lang="en-US" sz="3200" dirty="0">
                  <a:solidFill>
                    <a:srgbClr val="000000"/>
                  </a:solidFill>
                  <a:latin typeface="Vollkorn"/>
                  <a:ea typeface="Vollkorn"/>
                  <a:cs typeface="Vollkorn"/>
                  <a:sym typeface="Vollkorn"/>
                </a:rPr>
                <a:t>.</a:t>
              </a:r>
            </a:p>
            <a:p>
              <a:pPr marL="690881" lvl="1" indent="-345440" algn="just">
                <a:lnSpc>
                  <a:spcPts val="4480"/>
                </a:lnSpc>
                <a:buFont typeface="Arial"/>
                <a:buChar char="•"/>
              </a:pPr>
              <a:r>
                <a:rPr lang="en-US" sz="3200" dirty="0" err="1">
                  <a:solidFill>
                    <a:srgbClr val="000000"/>
                  </a:solidFill>
                  <a:latin typeface="Vollkorn"/>
                  <a:ea typeface="Vollkorn"/>
                  <a:cs typeface="Vollkorn"/>
                  <a:sym typeface="Vollkorn"/>
                </a:rPr>
                <a:t>Distinguere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tra</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invecchiamento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normale</a:t>
              </a:r>
              <a:r>
                <a:rPr lang="en-US" sz="3200" dirty="0">
                  <a:solidFill>
                    <a:srgbClr val="000000"/>
                  </a:solidFill>
                  <a:latin typeface="Vollkorn"/>
                  <a:ea typeface="Vollkorn"/>
                  <a:cs typeface="Vollkorn"/>
                  <a:sym typeface="Vollkorn"/>
                </a:rPr>
                <a:t> e </a:t>
              </a:r>
              <a:r>
                <a:rPr lang="en-US" sz="3200" dirty="0" err="1">
                  <a:solidFill>
                    <a:srgbClr val="000000"/>
                  </a:solidFill>
                  <a:latin typeface="Vollkorn"/>
                  <a:ea typeface="Vollkorn"/>
                  <a:cs typeface="Vollkorn"/>
                  <a:sym typeface="Vollkorn"/>
                </a:rPr>
                <a:t>patologico</a:t>
              </a:r>
              <a:r>
                <a:rPr lang="en-US" sz="3200" dirty="0">
                  <a:solidFill>
                    <a:srgbClr val="000000"/>
                  </a:solidFill>
                  <a:latin typeface="Vollkorn"/>
                  <a:ea typeface="Vollkorn"/>
                  <a:cs typeface="Vollkorn"/>
                  <a:sym typeface="Vollkorn"/>
                </a:rPr>
                <a:t> è </a:t>
              </a:r>
              <a:r>
                <a:rPr lang="en-US" sz="3200" dirty="0" err="1">
                  <a:solidFill>
                    <a:srgbClr val="000000"/>
                  </a:solidFill>
                  <a:latin typeface="Vollkorn"/>
                  <a:ea typeface="Vollkorn"/>
                  <a:cs typeface="Vollkorn"/>
                  <a:sym typeface="Vollkorn"/>
                </a:rPr>
                <a:t>fondamentale</a:t>
              </a:r>
              <a:r>
                <a:rPr lang="en-US" sz="3200" dirty="0">
                  <a:solidFill>
                    <a:srgbClr val="000000"/>
                  </a:solidFill>
                  <a:latin typeface="Vollkorn"/>
                  <a:ea typeface="Vollkorn"/>
                  <a:cs typeface="Vollkorn"/>
                  <a:sym typeface="Vollkorn"/>
                </a:rPr>
                <a:t> per </a:t>
              </a:r>
              <a:r>
                <a:rPr lang="en-US" sz="3200" dirty="0" err="1">
                  <a:solidFill>
                    <a:srgbClr val="000000"/>
                  </a:solidFill>
                  <a:latin typeface="Vollkorn"/>
                  <a:ea typeface="Vollkorn"/>
                  <a:cs typeface="Vollkorn"/>
                  <a:sym typeface="Vollkorn"/>
                </a:rPr>
                <a:t>comprendere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quando</a:t>
              </a:r>
              <a:r>
                <a:rPr lang="en-US" sz="3200" dirty="0">
                  <a:solidFill>
                    <a:srgbClr val="000000"/>
                  </a:solidFill>
                  <a:latin typeface="Vollkorn"/>
                  <a:ea typeface="Vollkorn"/>
                  <a:cs typeface="Vollkorn"/>
                  <a:sym typeface="Vollkorn"/>
                </a:rPr>
                <a:t> un </a:t>
              </a:r>
              <a:r>
                <a:rPr lang="en-US" sz="3200" dirty="0" err="1">
                  <a:solidFill>
                    <a:srgbClr val="000000"/>
                  </a:solidFill>
                  <a:latin typeface="Vollkorn"/>
                  <a:ea typeface="Vollkorn"/>
                  <a:cs typeface="Vollkorn"/>
                  <a:sym typeface="Vollkorn"/>
                </a:rPr>
                <a:t>individuo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può</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incontrare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difficoltà</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nella</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gestione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della</a:t>
              </a:r>
              <a:r>
                <a:rPr lang="en-US" sz="3200" dirty="0">
                  <a:solidFill>
                    <a:srgbClr val="000000"/>
                  </a:solidFill>
                  <a:latin typeface="Vollkorn"/>
                  <a:ea typeface="Vollkorn"/>
                  <a:cs typeface="Vollkorn"/>
                  <a:sym typeface="Vollkorn"/>
                </a:rPr>
                <a:t> propria vita </a:t>
              </a:r>
              <a:r>
                <a:rPr lang="en-US" sz="3200" dirty="0" err="1">
                  <a:solidFill>
                    <a:srgbClr val="000000"/>
                  </a:solidFill>
                  <a:latin typeface="Vollkorn"/>
                  <a:ea typeface="Vollkorn"/>
                  <a:cs typeface="Vollkorn"/>
                  <a:sym typeface="Vollkorn"/>
                </a:rPr>
                <a:t>quotidiana</a:t>
              </a:r>
              <a:r>
                <a:rPr lang="en-US" sz="3200" dirty="0">
                  <a:solidFill>
                    <a:srgbClr val="000000"/>
                  </a:solidFill>
                  <a:latin typeface="Vollkorn"/>
                  <a:ea typeface="Vollkorn"/>
                  <a:cs typeface="Vollkorn"/>
                  <a:sym typeface="Vollkorn"/>
                </a:rPr>
                <a:t>.</a:t>
              </a:r>
            </a:p>
            <a:p>
              <a:pPr algn="just">
                <a:lnSpc>
                  <a:spcPts val="1399"/>
                </a:lnSpc>
              </a:pPr>
              <a:endParaRPr lang="en-US" sz="3200" dirty="0">
                <a:solidFill>
                  <a:srgbClr val="000000"/>
                </a:solidFill>
                <a:latin typeface="Vollkorn"/>
                <a:ea typeface="Vollkorn"/>
                <a:cs typeface="Vollkorn"/>
                <a:sym typeface="Vollkorn"/>
              </a:endParaRPr>
            </a:p>
            <a:p>
              <a:pPr algn="just">
                <a:lnSpc>
                  <a:spcPts val="1399"/>
                </a:lnSpc>
              </a:pPr>
              <a:endParaRPr lang="en-US" sz="3200" dirty="0">
                <a:solidFill>
                  <a:srgbClr val="000000"/>
                </a:solidFill>
                <a:latin typeface="Vollkorn"/>
                <a:ea typeface="Vollkorn"/>
                <a:cs typeface="Vollkorn"/>
                <a:sym typeface="Vollkorn"/>
              </a:endParaRPr>
            </a:p>
            <a:p>
              <a:pPr algn="just">
                <a:lnSpc>
                  <a:spcPts val="4480"/>
                </a:lnSpc>
              </a:pPr>
              <a:r>
                <a:rPr lang="en-US" sz="3200" b="1" dirty="0">
                  <a:solidFill>
                    <a:srgbClr val="000000"/>
                  </a:solidFill>
                  <a:latin typeface="Vollkorn Bold"/>
                  <a:ea typeface="Vollkorn Bold"/>
                  <a:cs typeface="Vollkorn Bold"/>
                  <a:sym typeface="Vollkorn Bold"/>
                </a:rPr>
                <a:t>Verso la </a:t>
              </a:r>
              <a:r>
                <a:rPr lang="en-US" sz="3200" b="1" dirty="0" err="1">
                  <a:solidFill>
                    <a:srgbClr val="000000"/>
                  </a:solidFill>
                  <a:latin typeface="Vollkorn Bold"/>
                  <a:ea typeface="Vollkorn Bold"/>
                  <a:cs typeface="Vollkorn Bold"/>
                  <a:sym typeface="Vollkorn Bold"/>
                </a:rPr>
                <a:t>valutazione</a:t>
              </a:r>
              <a:r>
                <a:rPr lang="en-US" sz="3200" b="1" dirty="0">
                  <a:solidFill>
                    <a:srgbClr val="000000"/>
                  </a:solidFill>
                  <a:latin typeface="Vollkorn Bold"/>
                  <a:ea typeface="Vollkorn Bold"/>
                  <a:cs typeface="Vollkorn Bold"/>
                  <a:sym typeface="Vollkorn Bold"/>
                </a:rPr>
                <a:t> </a:t>
              </a:r>
              <a:r>
                <a:rPr lang="en-US" sz="3200" b="1" dirty="0" err="1">
                  <a:solidFill>
                    <a:srgbClr val="000000"/>
                  </a:solidFill>
                  <a:latin typeface="Vollkorn Bold"/>
                  <a:ea typeface="Vollkorn Bold"/>
                  <a:cs typeface="Vollkorn Bold"/>
                  <a:sym typeface="Vollkorn Bold"/>
                </a:rPr>
                <a:t>della</a:t>
              </a:r>
              <a:r>
                <a:rPr lang="en-US" sz="3200" b="1" dirty="0">
                  <a:solidFill>
                    <a:srgbClr val="000000"/>
                  </a:solidFill>
                  <a:latin typeface="Vollkorn Bold"/>
                  <a:ea typeface="Vollkorn Bold"/>
                  <a:cs typeface="Vollkorn Bold"/>
                  <a:sym typeface="Vollkorn Bold"/>
                </a:rPr>
                <a:t> </a:t>
              </a:r>
              <a:r>
                <a:rPr lang="en-US" sz="3200" b="1" u="sng" dirty="0" err="1">
                  <a:solidFill>
                    <a:srgbClr val="000000"/>
                  </a:solidFill>
                  <a:latin typeface="Vollkorn Bold"/>
                  <a:ea typeface="Vollkorn Bold"/>
                  <a:cs typeface="Vollkorn Bold"/>
                  <a:sym typeface="Vollkorn Bold"/>
                </a:rPr>
                <a:t>Capacità</a:t>
              </a:r>
              <a:r>
                <a:rPr lang="en-US" sz="3200" b="1" u="sng" dirty="0">
                  <a:solidFill>
                    <a:srgbClr val="000000"/>
                  </a:solidFill>
                  <a:latin typeface="Vollkorn Bold"/>
                  <a:ea typeface="Vollkorn Bold"/>
                  <a:cs typeface="Vollkorn Bold"/>
                  <a:sym typeface="Vollkorn Bold"/>
                </a:rPr>
                <a:t> di </a:t>
              </a:r>
              <a:r>
                <a:rPr lang="en-US" sz="3200" b="1" u="sng" dirty="0" err="1">
                  <a:solidFill>
                    <a:srgbClr val="000000"/>
                  </a:solidFill>
                  <a:latin typeface="Vollkorn Bold"/>
                  <a:ea typeface="Vollkorn Bold"/>
                  <a:cs typeface="Vollkorn Bold"/>
                  <a:sym typeface="Vollkorn Bold"/>
                </a:rPr>
                <a:t>Agire</a:t>
              </a:r>
              <a:endParaRPr lang="en-US" sz="3200" b="1" u="sng" dirty="0">
                <a:solidFill>
                  <a:srgbClr val="000000"/>
                </a:solidFill>
                <a:latin typeface="Vollkorn Bold"/>
                <a:ea typeface="Vollkorn Bold"/>
                <a:cs typeface="Vollkorn Bold"/>
                <a:sym typeface="Vollkorn Bold"/>
              </a:endParaRPr>
            </a:p>
            <a:p>
              <a:pPr marL="690881" lvl="1" indent="-345440" algn="just">
                <a:lnSpc>
                  <a:spcPts val="4480"/>
                </a:lnSpc>
                <a:buFont typeface="Arial"/>
                <a:buChar char="•"/>
              </a:pPr>
              <a:r>
                <a:rPr lang="en-US" sz="3200" dirty="0">
                  <a:solidFill>
                    <a:srgbClr val="000000"/>
                  </a:solidFill>
                  <a:latin typeface="Vollkorn"/>
                  <a:ea typeface="Vollkorn"/>
                  <a:cs typeface="Vollkorn"/>
                  <a:sym typeface="Vollkorn"/>
                </a:rPr>
                <a:t>La </a:t>
              </a:r>
              <a:r>
                <a:rPr lang="en-US" sz="3200" dirty="0" err="1">
                  <a:solidFill>
                    <a:srgbClr val="000000"/>
                  </a:solidFill>
                  <a:latin typeface="Vollkorn"/>
                  <a:ea typeface="Vollkorn"/>
                  <a:cs typeface="Vollkorn"/>
                  <a:sym typeface="Vollkorn"/>
                </a:rPr>
                <a:t>comprensione</a:t>
              </a:r>
              <a:r>
                <a:rPr lang="en-US" sz="3200" dirty="0">
                  <a:solidFill>
                    <a:srgbClr val="000000"/>
                  </a:solidFill>
                  <a:latin typeface="Vollkorn"/>
                  <a:ea typeface="Vollkorn"/>
                  <a:cs typeface="Vollkorn"/>
                  <a:sym typeface="Vollkorn"/>
                </a:rPr>
                <a:t> del </a:t>
              </a:r>
              <a:r>
                <a:rPr lang="en-US" sz="3200" dirty="0" err="1">
                  <a:solidFill>
                    <a:srgbClr val="000000"/>
                  </a:solidFill>
                  <a:latin typeface="Vollkorn"/>
                  <a:ea typeface="Vollkorn"/>
                  <a:cs typeface="Vollkorn"/>
                  <a:sym typeface="Vollkorn"/>
                </a:rPr>
                <a:t>funzionamento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cognitivo</a:t>
              </a:r>
              <a:r>
                <a:rPr lang="en-US" sz="3200" dirty="0">
                  <a:solidFill>
                    <a:srgbClr val="000000"/>
                  </a:solidFill>
                  <a:latin typeface="Vollkorn"/>
                  <a:ea typeface="Vollkorn"/>
                  <a:cs typeface="Vollkorn"/>
                  <a:sym typeface="Vollkorn"/>
                </a:rPr>
                <a:t> è il primo </a:t>
              </a:r>
              <a:r>
                <a:rPr lang="en-US" sz="3200" dirty="0" err="1">
                  <a:solidFill>
                    <a:srgbClr val="000000"/>
                  </a:solidFill>
                  <a:latin typeface="Vollkorn"/>
                  <a:ea typeface="Vollkorn"/>
                  <a:cs typeface="Vollkorn"/>
                  <a:sym typeface="Vollkorn"/>
                </a:rPr>
                <a:t>passo</a:t>
              </a:r>
              <a:r>
                <a:rPr lang="en-US" sz="3200" dirty="0">
                  <a:solidFill>
                    <a:srgbClr val="000000"/>
                  </a:solidFill>
                  <a:latin typeface="Vollkorn"/>
                  <a:ea typeface="Vollkorn"/>
                  <a:cs typeface="Vollkorn"/>
                  <a:sym typeface="Vollkorn"/>
                </a:rPr>
                <a:t> per </a:t>
              </a:r>
              <a:r>
                <a:rPr lang="en-US" sz="3200" dirty="0" err="1">
                  <a:solidFill>
                    <a:srgbClr val="000000"/>
                  </a:solidFill>
                  <a:latin typeface="Vollkorn"/>
                  <a:ea typeface="Vollkorn"/>
                  <a:cs typeface="Vollkorn"/>
                  <a:sym typeface="Vollkorn"/>
                </a:rPr>
                <a:t>affrontare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questioni</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legali</a:t>
              </a:r>
              <a:r>
                <a:rPr lang="en-US" sz="3200" dirty="0">
                  <a:solidFill>
                    <a:srgbClr val="000000"/>
                  </a:solidFill>
                  <a:latin typeface="Vollkorn"/>
                  <a:ea typeface="Vollkorn"/>
                  <a:cs typeface="Vollkorn"/>
                  <a:sym typeface="Vollkorn"/>
                </a:rPr>
                <a:t> e </a:t>
              </a:r>
              <a:r>
                <a:rPr lang="en-US" sz="3200" dirty="0" err="1">
                  <a:solidFill>
                    <a:srgbClr val="000000"/>
                  </a:solidFill>
                  <a:latin typeface="Vollkorn"/>
                  <a:ea typeface="Vollkorn"/>
                  <a:cs typeface="Vollkorn"/>
                  <a:sym typeface="Vollkorn"/>
                </a:rPr>
                <a:t>cliniche</a:t>
              </a:r>
              <a:r>
                <a:rPr lang="en-US" sz="3200" dirty="0">
                  <a:solidFill>
                    <a:srgbClr val="000000"/>
                  </a:solidFill>
                  <a:latin typeface="Vollkorn"/>
                  <a:ea typeface="Vollkorn"/>
                  <a:cs typeface="Vollkorn"/>
                  <a:sym typeface="Vollkorn"/>
                </a:rPr>
                <a:t> legate </a:t>
              </a:r>
              <a:r>
                <a:rPr lang="en-US" sz="3200" dirty="0" err="1">
                  <a:solidFill>
                    <a:srgbClr val="000000"/>
                  </a:solidFill>
                  <a:latin typeface="Vollkorn"/>
                  <a:ea typeface="Vollkorn"/>
                  <a:cs typeface="Vollkorn"/>
                  <a:sym typeface="Vollkorn"/>
                </a:rPr>
                <a:t>all’autonomia</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decisionale</a:t>
              </a:r>
              <a:r>
                <a:rPr lang="en-US" sz="3200" dirty="0">
                  <a:solidFill>
                    <a:srgbClr val="000000"/>
                  </a:solidFill>
                  <a:latin typeface="Vollkorn"/>
                  <a:ea typeface="Vollkorn"/>
                  <a:cs typeface="Vollkorn"/>
                  <a:sym typeface="Vollkorn"/>
                </a:rPr>
                <a:t>.</a:t>
              </a:r>
            </a:p>
          </p:txBody>
        </p:sp>
      </p:grpSp>
      <p:grpSp>
        <p:nvGrpSpPr>
          <p:cNvPr id="8" name="Group 8"/>
          <p:cNvGrpSpPr/>
          <p:nvPr/>
        </p:nvGrpSpPr>
        <p:grpSpPr>
          <a:xfrm>
            <a:off x="2883123" y="361697"/>
            <a:ext cx="14376177" cy="1418565"/>
            <a:chOff x="0" y="0"/>
            <a:chExt cx="19168236" cy="1891420"/>
          </a:xfrm>
        </p:grpSpPr>
        <p:sp>
          <p:nvSpPr>
            <p:cNvPr id="9" name="Freeform 9"/>
            <p:cNvSpPr/>
            <p:nvPr/>
          </p:nvSpPr>
          <p:spPr>
            <a:xfrm>
              <a:off x="0" y="0"/>
              <a:ext cx="19168236" cy="1891420"/>
            </a:xfrm>
            <a:custGeom>
              <a:avLst/>
              <a:gdLst/>
              <a:ahLst/>
              <a:cxnLst/>
              <a:rect l="l" t="t" r="r" b="b"/>
              <a:pathLst>
                <a:path w="19168236" h="1891420">
                  <a:moveTo>
                    <a:pt x="0" y="0"/>
                  </a:moveTo>
                  <a:lnTo>
                    <a:pt x="19168236" y="0"/>
                  </a:lnTo>
                  <a:lnTo>
                    <a:pt x="19168236" y="1891420"/>
                  </a:lnTo>
                  <a:lnTo>
                    <a:pt x="0" y="1891420"/>
                  </a:lnTo>
                  <a:close/>
                </a:path>
              </a:pathLst>
            </a:custGeom>
            <a:solidFill>
              <a:srgbClr val="000000">
                <a:alpha val="0"/>
              </a:srgbClr>
            </a:solidFill>
          </p:spPr>
          <p:txBody>
            <a:bodyPr/>
            <a:lstStyle/>
            <a:p>
              <a:endParaRPr lang="it-IT"/>
            </a:p>
          </p:txBody>
        </p:sp>
        <p:sp>
          <p:nvSpPr>
            <p:cNvPr id="10" name="TextBox 10"/>
            <p:cNvSpPr txBox="1"/>
            <p:nvPr/>
          </p:nvSpPr>
          <p:spPr>
            <a:xfrm>
              <a:off x="0" y="-28575"/>
              <a:ext cx="19168236" cy="1919995"/>
            </a:xfrm>
            <a:prstGeom prst="rect">
              <a:avLst/>
            </a:prstGeom>
          </p:spPr>
          <p:txBody>
            <a:bodyPr lIns="0" tIns="0" rIns="0" bIns="0" rtlCol="0" anchor="t"/>
            <a:lstStyle/>
            <a:p>
              <a:pPr algn="l">
                <a:lnSpc>
                  <a:spcPts val="7200"/>
                </a:lnSpc>
              </a:pPr>
              <a:r>
                <a:rPr lang="en-US" sz="6000" b="1" spc="-143">
                  <a:solidFill>
                    <a:srgbClr val="000000"/>
                  </a:solidFill>
                  <a:latin typeface="Vollkorn Bold"/>
                  <a:ea typeface="Vollkorn Bold"/>
                  <a:cs typeface="Vollkorn Bold"/>
                  <a:sym typeface="Vollkorn Bold"/>
                </a:rPr>
                <a:t>Invecchiamento Cerebrale - Implicazioni</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8EED5-37CA-B846-5967-3F2226E1479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B27E06C-1C20-6577-6E91-72D90EBE2CF0}"/>
              </a:ext>
            </a:extLst>
          </p:cNvPr>
          <p:cNvGrpSpPr/>
          <p:nvPr/>
        </p:nvGrpSpPr>
        <p:grpSpPr>
          <a:xfrm>
            <a:off x="0" y="0"/>
            <a:ext cx="2181669" cy="10287000"/>
            <a:chOff x="0" y="0"/>
            <a:chExt cx="2908892" cy="13716000"/>
          </a:xfrm>
        </p:grpSpPr>
        <p:sp>
          <p:nvSpPr>
            <p:cNvPr id="3" name="Freeform 3">
              <a:extLst>
                <a:ext uri="{FF2B5EF4-FFF2-40B4-BE49-F238E27FC236}">
                  <a16:creationId xmlns:a16="http://schemas.microsoft.com/office/drawing/2014/main" id="{43D17ECC-191F-A58B-CD13-59820B112C1E}"/>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4" name="Freeform 4" descr="Image result for logo unipd">
            <a:extLst>
              <a:ext uri="{FF2B5EF4-FFF2-40B4-BE49-F238E27FC236}">
                <a16:creationId xmlns:a16="http://schemas.microsoft.com/office/drawing/2014/main" id="{2D4AB52B-F528-E97B-4850-D2A629EFFE25}"/>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grpSp>
        <p:nvGrpSpPr>
          <p:cNvPr id="5" name="Group 5">
            <a:extLst>
              <a:ext uri="{FF2B5EF4-FFF2-40B4-BE49-F238E27FC236}">
                <a16:creationId xmlns:a16="http://schemas.microsoft.com/office/drawing/2014/main" id="{1058C078-359C-533E-5D0F-0CCF9FE03D62}"/>
              </a:ext>
            </a:extLst>
          </p:cNvPr>
          <p:cNvGrpSpPr/>
          <p:nvPr/>
        </p:nvGrpSpPr>
        <p:grpSpPr>
          <a:xfrm>
            <a:off x="3864908" y="3155406"/>
            <a:ext cx="5271658" cy="4578893"/>
            <a:chOff x="0" y="0"/>
            <a:chExt cx="19168235" cy="11166314"/>
          </a:xfrm>
        </p:grpSpPr>
        <p:sp>
          <p:nvSpPr>
            <p:cNvPr id="6" name="Freeform 6">
              <a:extLst>
                <a:ext uri="{FF2B5EF4-FFF2-40B4-BE49-F238E27FC236}">
                  <a16:creationId xmlns:a16="http://schemas.microsoft.com/office/drawing/2014/main" id="{5638F63B-26C4-D6D9-5429-B52B98B8384C}"/>
                </a:ext>
              </a:extLst>
            </p:cNvPr>
            <p:cNvSpPr/>
            <p:nvPr/>
          </p:nvSpPr>
          <p:spPr>
            <a:xfrm>
              <a:off x="0" y="0"/>
              <a:ext cx="19168235" cy="11166314"/>
            </a:xfrm>
            <a:custGeom>
              <a:avLst/>
              <a:gdLst/>
              <a:ahLst/>
              <a:cxnLst/>
              <a:rect l="l" t="t" r="r" b="b"/>
              <a:pathLst>
                <a:path w="19168235" h="11166314">
                  <a:moveTo>
                    <a:pt x="0" y="0"/>
                  </a:moveTo>
                  <a:lnTo>
                    <a:pt x="19168235" y="0"/>
                  </a:lnTo>
                  <a:lnTo>
                    <a:pt x="19168235" y="11166314"/>
                  </a:lnTo>
                  <a:lnTo>
                    <a:pt x="0" y="11166314"/>
                  </a:lnTo>
                  <a:close/>
                </a:path>
              </a:pathLst>
            </a:custGeom>
            <a:solidFill>
              <a:srgbClr val="000000">
                <a:alpha val="0"/>
              </a:srgbClr>
            </a:solidFill>
          </p:spPr>
          <p:txBody>
            <a:bodyPr/>
            <a:lstStyle/>
            <a:p>
              <a:endParaRPr lang="it-IT"/>
            </a:p>
          </p:txBody>
        </p:sp>
        <p:sp>
          <p:nvSpPr>
            <p:cNvPr id="7" name="TextBox 7">
              <a:extLst>
                <a:ext uri="{FF2B5EF4-FFF2-40B4-BE49-F238E27FC236}">
                  <a16:creationId xmlns:a16="http://schemas.microsoft.com/office/drawing/2014/main" id="{9914628A-0A50-080B-2039-12963A207BE2}"/>
                </a:ext>
              </a:extLst>
            </p:cNvPr>
            <p:cNvSpPr txBox="1"/>
            <p:nvPr/>
          </p:nvSpPr>
          <p:spPr>
            <a:xfrm>
              <a:off x="3276599" y="3671516"/>
              <a:ext cx="12615036" cy="2712667"/>
            </a:xfrm>
            <a:prstGeom prst="rect">
              <a:avLst/>
            </a:prstGeom>
          </p:spPr>
          <p:txBody>
            <a:bodyPr lIns="0" tIns="0" rIns="0" bIns="0" rtlCol="0" anchor="t"/>
            <a:lstStyle/>
            <a:p>
              <a:pPr algn="ctr">
                <a:lnSpc>
                  <a:spcPts val="4480"/>
                </a:lnSpc>
              </a:pPr>
              <a:r>
                <a:rPr lang="en-US" sz="4800" dirty="0">
                  <a:solidFill>
                    <a:srgbClr val="000000"/>
                  </a:solidFill>
                  <a:latin typeface="Vollkorn"/>
                  <a:ea typeface="Vollkorn"/>
                  <a:cs typeface="Vollkorn"/>
                  <a:sym typeface="Vollkorn"/>
                </a:rPr>
                <a:t>Sono </a:t>
              </a:r>
              <a:r>
                <a:rPr lang="en-US" sz="4800" dirty="0" err="1">
                  <a:solidFill>
                    <a:srgbClr val="000000"/>
                  </a:solidFill>
                  <a:latin typeface="Vollkorn"/>
                  <a:ea typeface="Vollkorn"/>
                  <a:cs typeface="Vollkorn"/>
                  <a:sym typeface="Vollkorn"/>
                </a:rPr>
                <a:t>pertanto</a:t>
              </a:r>
              <a:r>
                <a:rPr lang="en-US" sz="4800" dirty="0">
                  <a:solidFill>
                    <a:srgbClr val="000000"/>
                  </a:solidFill>
                  <a:latin typeface="Vollkorn"/>
                  <a:ea typeface="Vollkorn"/>
                  <a:cs typeface="Vollkorn"/>
                  <a:sym typeface="Vollkorn"/>
                </a:rPr>
                <a:t> </a:t>
              </a:r>
              <a:r>
                <a:rPr lang="en-US" sz="4800" dirty="0" err="1">
                  <a:solidFill>
                    <a:srgbClr val="000000"/>
                  </a:solidFill>
                  <a:latin typeface="Vollkorn"/>
                  <a:ea typeface="Vollkorn"/>
                  <a:cs typeface="Vollkorn"/>
                  <a:sym typeface="Vollkorn"/>
                </a:rPr>
                <a:t>necessarie</a:t>
              </a:r>
              <a:r>
                <a:rPr lang="en-US" sz="4800" dirty="0">
                  <a:solidFill>
                    <a:srgbClr val="000000"/>
                  </a:solidFill>
                  <a:latin typeface="Vollkorn"/>
                  <a:ea typeface="Vollkorn"/>
                  <a:cs typeface="Vollkorn"/>
                  <a:sym typeface="Vollkorn"/>
                </a:rPr>
                <a:t> </a:t>
              </a:r>
              <a:r>
                <a:rPr lang="en-US" sz="4800" dirty="0" err="1">
                  <a:solidFill>
                    <a:srgbClr val="000000"/>
                  </a:solidFill>
                  <a:latin typeface="Vollkorn"/>
                  <a:ea typeface="Vollkorn"/>
                  <a:cs typeface="Vollkorn"/>
                  <a:sym typeface="Vollkorn"/>
                </a:rPr>
                <a:t>forme</a:t>
              </a:r>
              <a:r>
                <a:rPr lang="en-US" sz="4800" dirty="0">
                  <a:solidFill>
                    <a:srgbClr val="000000"/>
                  </a:solidFill>
                  <a:latin typeface="Vollkorn"/>
                  <a:ea typeface="Vollkorn"/>
                  <a:cs typeface="Vollkorn"/>
                  <a:sym typeface="Vollkorn"/>
                </a:rPr>
                <a:t> di tutela </a:t>
              </a:r>
              <a:r>
                <a:rPr lang="en-US" sz="4800" dirty="0" err="1">
                  <a:solidFill>
                    <a:srgbClr val="000000"/>
                  </a:solidFill>
                  <a:latin typeface="Vollkorn"/>
                  <a:ea typeface="Vollkorn"/>
                  <a:cs typeface="Vollkorn"/>
                  <a:sym typeface="Vollkorn"/>
                </a:rPr>
                <a:t>giuridica</a:t>
              </a:r>
              <a:endParaRPr lang="en-US" sz="4800" dirty="0">
                <a:solidFill>
                  <a:srgbClr val="000000"/>
                </a:solidFill>
                <a:latin typeface="Vollkorn"/>
                <a:ea typeface="Vollkorn"/>
                <a:cs typeface="Vollkorn"/>
                <a:sym typeface="Vollkorn"/>
              </a:endParaRPr>
            </a:p>
          </p:txBody>
        </p:sp>
      </p:grpSp>
      <p:grpSp>
        <p:nvGrpSpPr>
          <p:cNvPr id="8" name="Group 8">
            <a:extLst>
              <a:ext uri="{FF2B5EF4-FFF2-40B4-BE49-F238E27FC236}">
                <a16:creationId xmlns:a16="http://schemas.microsoft.com/office/drawing/2014/main" id="{7A3A31CF-2AD6-9156-09C3-254AADB9AD28}"/>
              </a:ext>
            </a:extLst>
          </p:cNvPr>
          <p:cNvGrpSpPr/>
          <p:nvPr/>
        </p:nvGrpSpPr>
        <p:grpSpPr>
          <a:xfrm>
            <a:off x="2883123" y="361697"/>
            <a:ext cx="14376177" cy="1418565"/>
            <a:chOff x="0" y="0"/>
            <a:chExt cx="19168236" cy="1891420"/>
          </a:xfrm>
        </p:grpSpPr>
        <p:sp>
          <p:nvSpPr>
            <p:cNvPr id="9" name="Freeform 9">
              <a:extLst>
                <a:ext uri="{FF2B5EF4-FFF2-40B4-BE49-F238E27FC236}">
                  <a16:creationId xmlns:a16="http://schemas.microsoft.com/office/drawing/2014/main" id="{70F63495-AB36-C50D-90C1-2D7886C740F9}"/>
                </a:ext>
              </a:extLst>
            </p:cNvPr>
            <p:cNvSpPr/>
            <p:nvPr/>
          </p:nvSpPr>
          <p:spPr>
            <a:xfrm>
              <a:off x="0" y="0"/>
              <a:ext cx="19168236" cy="1891420"/>
            </a:xfrm>
            <a:custGeom>
              <a:avLst/>
              <a:gdLst/>
              <a:ahLst/>
              <a:cxnLst/>
              <a:rect l="l" t="t" r="r" b="b"/>
              <a:pathLst>
                <a:path w="19168236" h="1891420">
                  <a:moveTo>
                    <a:pt x="0" y="0"/>
                  </a:moveTo>
                  <a:lnTo>
                    <a:pt x="19168236" y="0"/>
                  </a:lnTo>
                  <a:lnTo>
                    <a:pt x="19168236" y="1891420"/>
                  </a:lnTo>
                  <a:lnTo>
                    <a:pt x="0" y="1891420"/>
                  </a:lnTo>
                  <a:close/>
                </a:path>
              </a:pathLst>
            </a:custGeom>
            <a:solidFill>
              <a:srgbClr val="000000">
                <a:alpha val="0"/>
              </a:srgbClr>
            </a:solidFill>
          </p:spPr>
          <p:txBody>
            <a:bodyPr/>
            <a:lstStyle/>
            <a:p>
              <a:endParaRPr lang="it-IT"/>
            </a:p>
          </p:txBody>
        </p:sp>
        <p:sp>
          <p:nvSpPr>
            <p:cNvPr id="10" name="TextBox 10">
              <a:extLst>
                <a:ext uri="{FF2B5EF4-FFF2-40B4-BE49-F238E27FC236}">
                  <a16:creationId xmlns:a16="http://schemas.microsoft.com/office/drawing/2014/main" id="{F5248777-907A-D1DD-7EE7-C962A4504374}"/>
                </a:ext>
              </a:extLst>
            </p:cNvPr>
            <p:cNvSpPr txBox="1"/>
            <p:nvPr/>
          </p:nvSpPr>
          <p:spPr>
            <a:xfrm>
              <a:off x="0" y="-28575"/>
              <a:ext cx="19168236" cy="1919995"/>
            </a:xfrm>
            <a:prstGeom prst="rect">
              <a:avLst/>
            </a:prstGeom>
          </p:spPr>
          <p:txBody>
            <a:bodyPr lIns="0" tIns="0" rIns="0" bIns="0" rtlCol="0" anchor="t"/>
            <a:lstStyle/>
            <a:p>
              <a:pPr algn="l">
                <a:lnSpc>
                  <a:spcPts val="7200"/>
                </a:lnSpc>
              </a:pPr>
              <a:r>
                <a:rPr lang="en-US" sz="6000" b="1" spc="-143">
                  <a:solidFill>
                    <a:srgbClr val="000000"/>
                  </a:solidFill>
                  <a:latin typeface="Vollkorn Bold"/>
                  <a:ea typeface="Vollkorn Bold"/>
                  <a:cs typeface="Vollkorn Bold"/>
                  <a:sym typeface="Vollkorn Bold"/>
                </a:rPr>
                <a:t>Invecchiamento Cerebrale - Implicazioni</a:t>
              </a:r>
            </a:p>
          </p:txBody>
        </p:sp>
      </p:grpSp>
      <p:pic>
        <p:nvPicPr>
          <p:cNvPr id="6146" name="Picture 2" descr="La Tutela delle Opere d'Arte: Preservare il Patrimonio Culturale  dell'Umanità – OperaOttava">
            <a:extLst>
              <a:ext uri="{FF2B5EF4-FFF2-40B4-BE49-F238E27FC236}">
                <a16:creationId xmlns:a16="http://schemas.microsoft.com/office/drawing/2014/main" id="{E0F2F139-ACAC-D5F7-0B15-8085C9AD96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9585" y="4914900"/>
            <a:ext cx="8058415" cy="5371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054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527426" cy="10287000"/>
            <a:chOff x="0" y="0"/>
            <a:chExt cx="4703235" cy="13716000"/>
          </a:xfrm>
        </p:grpSpPr>
        <p:sp>
          <p:nvSpPr>
            <p:cNvPr id="3" name="Freeform 3"/>
            <p:cNvSpPr/>
            <p:nvPr/>
          </p:nvSpPr>
          <p:spPr>
            <a:xfrm>
              <a:off x="0" y="0"/>
              <a:ext cx="4703191" cy="13716000"/>
            </a:xfrm>
            <a:custGeom>
              <a:avLst/>
              <a:gdLst/>
              <a:ahLst/>
              <a:cxnLst/>
              <a:rect l="l" t="t" r="r" b="b"/>
              <a:pathLst>
                <a:path w="4703191" h="13716000">
                  <a:moveTo>
                    <a:pt x="0" y="0"/>
                  </a:moveTo>
                  <a:lnTo>
                    <a:pt x="4703191" y="0"/>
                  </a:lnTo>
                  <a:lnTo>
                    <a:pt x="4703191" y="13716000"/>
                  </a:lnTo>
                  <a:lnTo>
                    <a:pt x="0" y="13716000"/>
                  </a:lnTo>
                  <a:close/>
                </a:path>
              </a:pathLst>
            </a:custGeom>
            <a:solidFill>
              <a:srgbClr val="953735"/>
            </a:solidFill>
          </p:spPr>
          <p:txBody>
            <a:bodyPr/>
            <a:lstStyle/>
            <a:p>
              <a:endParaRPr lang="it-IT"/>
            </a:p>
          </p:txBody>
        </p:sp>
      </p:grpSp>
      <p:sp>
        <p:nvSpPr>
          <p:cNvPr id="4" name="Freeform 4" descr="Image result for logo unipd"/>
          <p:cNvSpPr/>
          <p:nvPr/>
        </p:nvSpPr>
        <p:spPr>
          <a:xfrm>
            <a:off x="14852517" y="229406"/>
            <a:ext cx="3217808" cy="3149633"/>
          </a:xfrm>
          <a:custGeom>
            <a:avLst/>
            <a:gdLst/>
            <a:ahLst/>
            <a:cxnLst/>
            <a:rect l="l" t="t" r="r" b="b"/>
            <a:pathLst>
              <a:path w="3217808" h="3149633">
                <a:moveTo>
                  <a:pt x="0" y="0"/>
                </a:moveTo>
                <a:lnTo>
                  <a:pt x="3217807" y="0"/>
                </a:lnTo>
                <a:lnTo>
                  <a:pt x="3217807" y="3149632"/>
                </a:lnTo>
                <a:lnTo>
                  <a:pt x="0" y="3149632"/>
                </a:lnTo>
                <a:lnTo>
                  <a:pt x="0" y="0"/>
                </a:lnTo>
                <a:close/>
              </a:path>
            </a:pathLst>
          </a:custGeom>
          <a:blipFill>
            <a:blip r:embed="rId3"/>
            <a:stretch>
              <a:fillRect b="-15"/>
            </a:stretch>
          </a:blipFill>
        </p:spPr>
        <p:txBody>
          <a:bodyPr/>
          <a:lstStyle/>
          <a:p>
            <a:endParaRPr lang="it-IT"/>
          </a:p>
        </p:txBody>
      </p:sp>
      <p:sp>
        <p:nvSpPr>
          <p:cNvPr id="5" name="TextBox 5"/>
          <p:cNvSpPr txBox="1"/>
          <p:nvPr/>
        </p:nvSpPr>
        <p:spPr>
          <a:xfrm>
            <a:off x="3527426" y="4354173"/>
            <a:ext cx="14521224" cy="1666875"/>
          </a:xfrm>
          <a:prstGeom prst="rect">
            <a:avLst/>
          </a:prstGeom>
        </p:spPr>
        <p:txBody>
          <a:bodyPr lIns="0" tIns="0" rIns="0" bIns="0" rtlCol="0" anchor="t">
            <a:spAutoFit/>
          </a:bodyPr>
          <a:lstStyle/>
          <a:p>
            <a:pPr algn="ctr">
              <a:lnSpc>
                <a:spcPts val="14280"/>
              </a:lnSpc>
            </a:pPr>
            <a:r>
              <a:rPr lang="en-US" sz="8400" b="1" spc="58" dirty="0">
                <a:solidFill>
                  <a:srgbClr val="000000"/>
                </a:solidFill>
                <a:latin typeface="Vollkorn Bold"/>
                <a:ea typeface="Vollkorn Bold"/>
                <a:cs typeface="Vollkorn Bold"/>
                <a:sym typeface="Vollkorn Bold"/>
              </a:rPr>
              <a:t>LA CAPACITÀ DI AGIRE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52310" y="3467635"/>
            <a:ext cx="13134295" cy="4145042"/>
            <a:chOff x="0" y="0"/>
            <a:chExt cx="25380090" cy="8009683"/>
          </a:xfrm>
        </p:grpSpPr>
        <p:sp>
          <p:nvSpPr>
            <p:cNvPr id="3" name="Freeform 3"/>
            <p:cNvSpPr/>
            <p:nvPr/>
          </p:nvSpPr>
          <p:spPr>
            <a:xfrm>
              <a:off x="0" y="0"/>
              <a:ext cx="25380090" cy="8009682"/>
            </a:xfrm>
            <a:custGeom>
              <a:avLst/>
              <a:gdLst/>
              <a:ahLst/>
              <a:cxnLst/>
              <a:rect l="l" t="t" r="r" b="b"/>
              <a:pathLst>
                <a:path w="25380090" h="8009682">
                  <a:moveTo>
                    <a:pt x="0" y="8009682"/>
                  </a:moveTo>
                  <a:lnTo>
                    <a:pt x="25380090" y="8009682"/>
                  </a:lnTo>
                  <a:lnTo>
                    <a:pt x="25380090" y="0"/>
                  </a:lnTo>
                  <a:lnTo>
                    <a:pt x="0" y="0"/>
                  </a:lnTo>
                  <a:lnTo>
                    <a:pt x="0" y="8009682"/>
                  </a:lnTo>
                  <a:close/>
                </a:path>
              </a:pathLst>
            </a:custGeom>
            <a:solidFill>
              <a:srgbClr val="F1F1F1"/>
            </a:solidFill>
          </p:spPr>
          <p:txBody>
            <a:bodyPr/>
            <a:lstStyle/>
            <a:p>
              <a:endParaRPr lang="it-IT"/>
            </a:p>
          </p:txBody>
        </p:sp>
      </p:grpSp>
      <p:grpSp>
        <p:nvGrpSpPr>
          <p:cNvPr id="4" name="Group 4"/>
          <p:cNvGrpSpPr/>
          <p:nvPr/>
        </p:nvGrpSpPr>
        <p:grpSpPr>
          <a:xfrm>
            <a:off x="2752309" y="620893"/>
            <a:ext cx="14150285" cy="1277290"/>
            <a:chOff x="0" y="0"/>
            <a:chExt cx="18867046" cy="1703053"/>
          </a:xfrm>
        </p:grpSpPr>
        <p:sp>
          <p:nvSpPr>
            <p:cNvPr id="5" name="Freeform 5"/>
            <p:cNvSpPr/>
            <p:nvPr/>
          </p:nvSpPr>
          <p:spPr>
            <a:xfrm>
              <a:off x="0" y="0"/>
              <a:ext cx="18867047" cy="1703053"/>
            </a:xfrm>
            <a:custGeom>
              <a:avLst/>
              <a:gdLst/>
              <a:ahLst/>
              <a:cxnLst/>
              <a:rect l="l" t="t" r="r" b="b"/>
              <a:pathLst>
                <a:path w="18867047" h="1703053">
                  <a:moveTo>
                    <a:pt x="0" y="0"/>
                  </a:moveTo>
                  <a:lnTo>
                    <a:pt x="18867047" y="0"/>
                  </a:lnTo>
                  <a:lnTo>
                    <a:pt x="18867047" y="1703053"/>
                  </a:lnTo>
                  <a:lnTo>
                    <a:pt x="0" y="1703053"/>
                  </a:lnTo>
                  <a:close/>
                </a:path>
              </a:pathLst>
            </a:custGeom>
            <a:solidFill>
              <a:srgbClr val="000000">
                <a:alpha val="0"/>
              </a:srgbClr>
            </a:solidFill>
          </p:spPr>
          <p:txBody>
            <a:bodyPr/>
            <a:lstStyle/>
            <a:p>
              <a:endParaRPr lang="it-IT"/>
            </a:p>
          </p:txBody>
        </p:sp>
        <p:sp>
          <p:nvSpPr>
            <p:cNvPr id="6" name="TextBox 6"/>
            <p:cNvSpPr txBox="1"/>
            <p:nvPr/>
          </p:nvSpPr>
          <p:spPr>
            <a:xfrm>
              <a:off x="0" y="0"/>
              <a:ext cx="18867046" cy="1703053"/>
            </a:xfrm>
            <a:prstGeom prst="rect">
              <a:avLst/>
            </a:prstGeom>
          </p:spPr>
          <p:txBody>
            <a:bodyPr lIns="0" tIns="0" rIns="0" bIns="0" rtlCol="0" anchor="t"/>
            <a:lstStyle/>
            <a:p>
              <a:pPr algn="l">
                <a:lnSpc>
                  <a:spcPts val="6720"/>
                </a:lnSpc>
              </a:pPr>
              <a:r>
                <a:rPr lang="en-US" sz="5600" b="1" spc="-134">
                  <a:solidFill>
                    <a:srgbClr val="000000"/>
                  </a:solidFill>
                  <a:latin typeface="Vollkorn Bold"/>
                  <a:ea typeface="Vollkorn Bold"/>
                  <a:cs typeface="Vollkorn Bold"/>
                  <a:sym typeface="Vollkorn Bold"/>
                </a:rPr>
                <a:t>La Capacità di Agire: Fondamenti Giuridici</a:t>
              </a:r>
            </a:p>
          </p:txBody>
        </p:sp>
      </p:grpSp>
      <p:grpSp>
        <p:nvGrpSpPr>
          <p:cNvPr id="7" name="Group 7"/>
          <p:cNvGrpSpPr/>
          <p:nvPr/>
        </p:nvGrpSpPr>
        <p:grpSpPr>
          <a:xfrm>
            <a:off x="3105473" y="3575034"/>
            <a:ext cx="12427968" cy="3930244"/>
            <a:chOff x="0" y="0"/>
            <a:chExt cx="16570624" cy="5240325"/>
          </a:xfrm>
        </p:grpSpPr>
        <p:sp>
          <p:nvSpPr>
            <p:cNvPr id="8" name="Freeform 8"/>
            <p:cNvSpPr/>
            <p:nvPr/>
          </p:nvSpPr>
          <p:spPr>
            <a:xfrm>
              <a:off x="0" y="0"/>
              <a:ext cx="16570624" cy="5240325"/>
            </a:xfrm>
            <a:custGeom>
              <a:avLst/>
              <a:gdLst/>
              <a:ahLst/>
              <a:cxnLst/>
              <a:rect l="l" t="t" r="r" b="b"/>
              <a:pathLst>
                <a:path w="16570624" h="5240325">
                  <a:moveTo>
                    <a:pt x="0" y="0"/>
                  </a:moveTo>
                  <a:lnTo>
                    <a:pt x="16570624" y="0"/>
                  </a:lnTo>
                  <a:lnTo>
                    <a:pt x="16570624" y="5240325"/>
                  </a:lnTo>
                  <a:lnTo>
                    <a:pt x="0" y="5240325"/>
                  </a:lnTo>
                  <a:close/>
                </a:path>
              </a:pathLst>
            </a:custGeom>
            <a:solidFill>
              <a:srgbClr val="000000">
                <a:alpha val="0"/>
              </a:srgbClr>
            </a:solidFill>
          </p:spPr>
          <p:txBody>
            <a:bodyPr/>
            <a:lstStyle/>
            <a:p>
              <a:endParaRPr lang="it-IT"/>
            </a:p>
          </p:txBody>
        </p:sp>
        <p:sp>
          <p:nvSpPr>
            <p:cNvPr id="9" name="TextBox 9"/>
            <p:cNvSpPr txBox="1"/>
            <p:nvPr/>
          </p:nvSpPr>
          <p:spPr>
            <a:xfrm>
              <a:off x="0" y="-85725"/>
              <a:ext cx="16570624" cy="5326050"/>
            </a:xfrm>
            <a:prstGeom prst="rect">
              <a:avLst/>
            </a:prstGeom>
          </p:spPr>
          <p:txBody>
            <a:bodyPr lIns="0" tIns="0" rIns="0" bIns="0" rtlCol="0" anchor="t"/>
            <a:lstStyle/>
            <a:p>
              <a:pPr algn="just">
                <a:lnSpc>
                  <a:spcPts val="5879"/>
                </a:lnSpc>
              </a:pPr>
              <a:r>
                <a:rPr lang="en-US" sz="4199" dirty="0">
                  <a:solidFill>
                    <a:srgbClr val="000000"/>
                  </a:solidFill>
                  <a:latin typeface="Vollkorn"/>
                  <a:ea typeface="Vollkorn"/>
                  <a:cs typeface="Vollkorn"/>
                  <a:sym typeface="Vollkorn"/>
                </a:rPr>
                <a:t>La </a:t>
              </a:r>
              <a:r>
                <a:rPr lang="en-US" sz="4199" dirty="0" err="1">
                  <a:solidFill>
                    <a:srgbClr val="000000"/>
                  </a:solidFill>
                  <a:latin typeface="Vollkorn"/>
                  <a:ea typeface="Vollkorn"/>
                  <a:cs typeface="Vollkorn"/>
                  <a:sym typeface="Vollkorn"/>
                </a:rPr>
                <a:t>capacità</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agire</a:t>
              </a:r>
              <a:r>
                <a:rPr lang="en-US" sz="4199" dirty="0">
                  <a:solidFill>
                    <a:srgbClr val="000000"/>
                  </a:solidFill>
                  <a:latin typeface="Vollkorn"/>
                  <a:ea typeface="Vollkorn"/>
                  <a:cs typeface="Vollkorn"/>
                  <a:sym typeface="Vollkorn"/>
                </a:rPr>
                <a:t> è un </a:t>
              </a:r>
              <a:r>
                <a:rPr lang="en-US" sz="4199" dirty="0" err="1">
                  <a:solidFill>
                    <a:srgbClr val="000000"/>
                  </a:solidFill>
                  <a:latin typeface="Vollkorn"/>
                  <a:ea typeface="Vollkorn"/>
                  <a:cs typeface="Vollkorn"/>
                  <a:sym typeface="Vollkorn"/>
                </a:rPr>
                <a:t>concetto</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giuridico</a:t>
              </a:r>
              <a:r>
                <a:rPr lang="en-US" sz="4199" dirty="0">
                  <a:solidFill>
                    <a:srgbClr val="000000"/>
                  </a:solidFill>
                  <a:latin typeface="Vollkorn"/>
                  <a:ea typeface="Vollkorn"/>
                  <a:cs typeface="Vollkorn"/>
                  <a:sym typeface="Vollkorn"/>
                </a:rPr>
                <a:t> e </a:t>
              </a:r>
              <a:r>
                <a:rPr lang="en-US" sz="4199" dirty="0" err="1">
                  <a:solidFill>
                    <a:srgbClr val="000000"/>
                  </a:solidFill>
                  <a:latin typeface="Vollkorn"/>
                  <a:ea typeface="Vollkorn"/>
                  <a:cs typeface="Vollkorn"/>
                  <a:sym typeface="Vollkorn"/>
                </a:rPr>
                <a:t>consiste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sostanzialmente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nella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capacità</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esercitare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autonomamente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propri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diritti</a:t>
              </a:r>
              <a:r>
                <a:rPr lang="en-US" sz="4199" dirty="0">
                  <a:solidFill>
                    <a:srgbClr val="000000"/>
                  </a:solidFill>
                  <a:latin typeface="Vollkorn"/>
                  <a:ea typeface="Vollkorn"/>
                  <a:cs typeface="Vollkorn"/>
                  <a:sym typeface="Vollkorn"/>
                </a:rPr>
                <a:t> e </a:t>
              </a:r>
              <a:r>
                <a:rPr lang="en-US" sz="4199" dirty="0" err="1">
                  <a:solidFill>
                    <a:srgbClr val="000000"/>
                  </a:solidFill>
                  <a:latin typeface="Vollkorn"/>
                  <a:ea typeface="Vollkorn"/>
                  <a:cs typeface="Vollkorn"/>
                  <a:sym typeface="Vollkorn"/>
                </a:rPr>
                <a:t>doveri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dei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quali</a:t>
              </a:r>
              <a:r>
                <a:rPr lang="en-US" sz="4199" dirty="0">
                  <a:solidFill>
                    <a:srgbClr val="000000"/>
                  </a:solidFill>
                  <a:latin typeface="Vollkorn"/>
                  <a:ea typeface="Vollkorn"/>
                  <a:cs typeface="Vollkorn"/>
                  <a:sym typeface="Vollkorn"/>
                </a:rPr>
                <a:t> la persona è </a:t>
              </a:r>
              <a:r>
                <a:rPr lang="en-US" sz="4199" dirty="0" err="1">
                  <a:solidFill>
                    <a:srgbClr val="000000"/>
                  </a:solidFill>
                  <a:latin typeface="Vollkorn"/>
                  <a:ea typeface="Vollkorn"/>
                  <a:cs typeface="Vollkorn"/>
                  <a:sym typeface="Vollkorn"/>
                </a:rPr>
                <a:t>ovviamente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già</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entrata</a:t>
              </a:r>
              <a:r>
                <a:rPr lang="en-US" sz="4199" dirty="0">
                  <a:solidFill>
                    <a:srgbClr val="000000"/>
                  </a:solidFill>
                  <a:latin typeface="Vollkorn"/>
                  <a:ea typeface="Vollkorn"/>
                  <a:cs typeface="Vollkorn"/>
                  <a:sym typeface="Vollkorn"/>
                </a:rPr>
                <a:t> in </a:t>
              </a:r>
              <a:r>
                <a:rPr lang="en-US" sz="4199" dirty="0" err="1">
                  <a:solidFill>
                    <a:srgbClr val="000000"/>
                  </a:solidFill>
                  <a:latin typeface="Vollkorn"/>
                  <a:ea typeface="Vollkorn"/>
                  <a:cs typeface="Vollkorn"/>
                  <a:sym typeface="Vollkorn"/>
                </a:rPr>
                <a:t>possesso</a:t>
              </a:r>
              <a:r>
                <a:rPr lang="en-US" sz="4199" dirty="0">
                  <a:solidFill>
                    <a:srgbClr val="000000"/>
                  </a:solidFill>
                  <a:latin typeface="Vollkorn"/>
                  <a:ea typeface="Vollkorn"/>
                  <a:cs typeface="Vollkorn"/>
                  <a:sym typeface="Vollkorn"/>
                </a:rPr>
                <a:t> al </a:t>
              </a:r>
              <a:r>
                <a:rPr lang="en-US" sz="4199" dirty="0" err="1">
                  <a:solidFill>
                    <a:srgbClr val="000000"/>
                  </a:solidFill>
                  <a:latin typeface="Vollkorn"/>
                  <a:ea typeface="Vollkorn"/>
                  <a:cs typeface="Vollkorn"/>
                  <a:sym typeface="Vollkorn"/>
                </a:rPr>
                <a:t>momento</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della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nascita</a:t>
              </a:r>
              <a:r>
                <a:rPr lang="en-US" sz="4199" dirty="0">
                  <a:solidFill>
                    <a:srgbClr val="000000"/>
                  </a:solidFill>
                  <a:latin typeface="Vollkorn"/>
                  <a:ea typeface="Vollkorn"/>
                  <a:cs typeface="Vollkorn"/>
                  <a:sym typeface="Vollkorn"/>
                </a:rPr>
                <a:t>».</a:t>
              </a:r>
            </a:p>
          </p:txBody>
        </p:sp>
      </p:grpSp>
      <p:grpSp>
        <p:nvGrpSpPr>
          <p:cNvPr id="10" name="Group 10"/>
          <p:cNvGrpSpPr/>
          <p:nvPr/>
        </p:nvGrpSpPr>
        <p:grpSpPr>
          <a:xfrm>
            <a:off x="0" y="0"/>
            <a:ext cx="2181669" cy="10287000"/>
            <a:chOff x="0" y="0"/>
            <a:chExt cx="2908892" cy="13716000"/>
          </a:xfrm>
        </p:grpSpPr>
        <p:sp>
          <p:nvSpPr>
            <p:cNvPr id="11" name="Freeform 11"/>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12" name="Freeform 12"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527426" cy="10287000"/>
            <a:chOff x="0" y="0"/>
            <a:chExt cx="4703235" cy="13716000"/>
          </a:xfrm>
        </p:grpSpPr>
        <p:sp>
          <p:nvSpPr>
            <p:cNvPr id="3" name="Freeform 3"/>
            <p:cNvSpPr/>
            <p:nvPr/>
          </p:nvSpPr>
          <p:spPr>
            <a:xfrm>
              <a:off x="0" y="0"/>
              <a:ext cx="4703191" cy="13716000"/>
            </a:xfrm>
            <a:custGeom>
              <a:avLst/>
              <a:gdLst/>
              <a:ahLst/>
              <a:cxnLst/>
              <a:rect l="l" t="t" r="r" b="b"/>
              <a:pathLst>
                <a:path w="4703191" h="13716000">
                  <a:moveTo>
                    <a:pt x="0" y="0"/>
                  </a:moveTo>
                  <a:lnTo>
                    <a:pt x="4703191" y="0"/>
                  </a:lnTo>
                  <a:lnTo>
                    <a:pt x="4703191" y="13716000"/>
                  </a:lnTo>
                  <a:lnTo>
                    <a:pt x="0" y="13716000"/>
                  </a:lnTo>
                  <a:close/>
                </a:path>
              </a:pathLst>
            </a:custGeom>
            <a:solidFill>
              <a:srgbClr val="953735"/>
            </a:solidFill>
          </p:spPr>
          <p:txBody>
            <a:bodyPr/>
            <a:lstStyle/>
            <a:p>
              <a:endParaRPr lang="it-IT"/>
            </a:p>
          </p:txBody>
        </p:sp>
      </p:grpSp>
      <p:sp>
        <p:nvSpPr>
          <p:cNvPr id="4" name="Freeform 4" descr="Image result for logo unipd"/>
          <p:cNvSpPr/>
          <p:nvPr/>
        </p:nvSpPr>
        <p:spPr>
          <a:xfrm>
            <a:off x="14852517" y="229406"/>
            <a:ext cx="3217808" cy="3149633"/>
          </a:xfrm>
          <a:custGeom>
            <a:avLst/>
            <a:gdLst/>
            <a:ahLst/>
            <a:cxnLst/>
            <a:rect l="l" t="t" r="r" b="b"/>
            <a:pathLst>
              <a:path w="3217808" h="3149633">
                <a:moveTo>
                  <a:pt x="0" y="0"/>
                </a:moveTo>
                <a:lnTo>
                  <a:pt x="3217807" y="0"/>
                </a:lnTo>
                <a:lnTo>
                  <a:pt x="3217807" y="3149632"/>
                </a:lnTo>
                <a:lnTo>
                  <a:pt x="0" y="3149632"/>
                </a:lnTo>
                <a:lnTo>
                  <a:pt x="0" y="0"/>
                </a:lnTo>
                <a:close/>
              </a:path>
            </a:pathLst>
          </a:custGeom>
          <a:blipFill>
            <a:blip r:embed="rId3"/>
            <a:stretch>
              <a:fillRect b="-15"/>
            </a:stretch>
          </a:blipFill>
        </p:spPr>
        <p:txBody>
          <a:bodyPr/>
          <a:lstStyle/>
          <a:p>
            <a:endParaRPr lang="it-IT"/>
          </a:p>
        </p:txBody>
      </p:sp>
      <p:sp>
        <p:nvSpPr>
          <p:cNvPr id="5" name="TextBox 5"/>
          <p:cNvSpPr txBox="1"/>
          <p:nvPr/>
        </p:nvSpPr>
        <p:spPr>
          <a:xfrm>
            <a:off x="3489293" y="3924300"/>
            <a:ext cx="14521224" cy="3476625"/>
          </a:xfrm>
          <a:prstGeom prst="rect">
            <a:avLst/>
          </a:prstGeom>
        </p:spPr>
        <p:txBody>
          <a:bodyPr lIns="0" tIns="0" rIns="0" bIns="0" rtlCol="0" anchor="t">
            <a:spAutoFit/>
          </a:bodyPr>
          <a:lstStyle/>
          <a:p>
            <a:pPr algn="ctr">
              <a:lnSpc>
                <a:spcPts val="14280"/>
              </a:lnSpc>
            </a:pPr>
            <a:r>
              <a:rPr lang="en-US" sz="8400" b="1" spc="58" dirty="0">
                <a:solidFill>
                  <a:srgbClr val="000000"/>
                </a:solidFill>
                <a:latin typeface="Vollkorn Bold"/>
                <a:ea typeface="Vollkorn Bold"/>
                <a:cs typeface="Vollkorn Bold"/>
                <a:sym typeface="Vollkorn Bold"/>
              </a:rPr>
              <a:t>L’INVECCHIAMENTO CEREBRALE</a:t>
            </a:r>
          </a:p>
        </p:txBody>
      </p:sp>
      <p:pic>
        <p:nvPicPr>
          <p:cNvPr id="1026" name="Picture 2" descr="Rallentare l'invecchiamento: i segreti per mantenersi giovani e in salute -  Dr. Damiano Galimberti">
            <a:extLst>
              <a:ext uri="{FF2B5EF4-FFF2-40B4-BE49-F238E27FC236}">
                <a16:creationId xmlns:a16="http://schemas.microsoft.com/office/drawing/2014/main" id="{56EA13A2-3197-379A-9265-0BA8AF939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362700"/>
            <a:ext cx="5086521"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52309" y="620893"/>
            <a:ext cx="14150285" cy="1277290"/>
            <a:chOff x="0" y="0"/>
            <a:chExt cx="18867046" cy="1703053"/>
          </a:xfrm>
        </p:grpSpPr>
        <p:sp>
          <p:nvSpPr>
            <p:cNvPr id="3" name="Freeform 3"/>
            <p:cNvSpPr/>
            <p:nvPr/>
          </p:nvSpPr>
          <p:spPr>
            <a:xfrm>
              <a:off x="0" y="0"/>
              <a:ext cx="18867047" cy="1703053"/>
            </a:xfrm>
            <a:custGeom>
              <a:avLst/>
              <a:gdLst/>
              <a:ahLst/>
              <a:cxnLst/>
              <a:rect l="l" t="t" r="r" b="b"/>
              <a:pathLst>
                <a:path w="18867047" h="1703053">
                  <a:moveTo>
                    <a:pt x="0" y="0"/>
                  </a:moveTo>
                  <a:lnTo>
                    <a:pt x="18867047" y="0"/>
                  </a:lnTo>
                  <a:lnTo>
                    <a:pt x="18867047" y="1703053"/>
                  </a:lnTo>
                  <a:lnTo>
                    <a:pt x="0" y="1703053"/>
                  </a:lnTo>
                  <a:close/>
                </a:path>
              </a:pathLst>
            </a:custGeom>
            <a:solidFill>
              <a:srgbClr val="000000">
                <a:alpha val="0"/>
              </a:srgbClr>
            </a:solidFill>
          </p:spPr>
          <p:txBody>
            <a:bodyPr/>
            <a:lstStyle/>
            <a:p>
              <a:endParaRPr lang="it-IT"/>
            </a:p>
          </p:txBody>
        </p:sp>
        <p:sp>
          <p:nvSpPr>
            <p:cNvPr id="4" name="TextBox 4"/>
            <p:cNvSpPr txBox="1"/>
            <p:nvPr/>
          </p:nvSpPr>
          <p:spPr>
            <a:xfrm>
              <a:off x="0" y="0"/>
              <a:ext cx="18867046" cy="1703053"/>
            </a:xfrm>
            <a:prstGeom prst="rect">
              <a:avLst/>
            </a:prstGeom>
          </p:spPr>
          <p:txBody>
            <a:bodyPr lIns="0" tIns="0" rIns="0" bIns="0" rtlCol="0" anchor="t"/>
            <a:lstStyle/>
            <a:p>
              <a:pPr algn="l">
                <a:lnSpc>
                  <a:spcPts val="6720"/>
                </a:lnSpc>
              </a:pPr>
              <a:r>
                <a:rPr lang="en-US" sz="5600" b="1" spc="-134">
                  <a:solidFill>
                    <a:srgbClr val="000000"/>
                  </a:solidFill>
                  <a:latin typeface="Vollkorn Bold"/>
                  <a:ea typeface="Vollkorn Bold"/>
                  <a:cs typeface="Vollkorn Bold"/>
                  <a:sym typeface="Vollkorn Bold"/>
                </a:rPr>
                <a:t>La Capacità di Agire - Due Dimensioni</a:t>
              </a:r>
            </a:p>
          </p:txBody>
        </p:sp>
      </p:grpSp>
      <p:grpSp>
        <p:nvGrpSpPr>
          <p:cNvPr id="5" name="Group 5"/>
          <p:cNvGrpSpPr/>
          <p:nvPr/>
        </p:nvGrpSpPr>
        <p:grpSpPr>
          <a:xfrm>
            <a:off x="0" y="0"/>
            <a:ext cx="2181669" cy="10287000"/>
            <a:chOff x="0" y="0"/>
            <a:chExt cx="2908892" cy="13716000"/>
          </a:xfrm>
        </p:grpSpPr>
        <p:sp>
          <p:nvSpPr>
            <p:cNvPr id="6" name="Freeform 6"/>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7" name="Freeform 7"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8" name="Freeform 8"/>
          <p:cNvSpPr/>
          <p:nvPr/>
        </p:nvSpPr>
        <p:spPr>
          <a:xfrm>
            <a:off x="10658957" y="3096385"/>
            <a:ext cx="6243638" cy="5717856"/>
          </a:xfrm>
          <a:custGeom>
            <a:avLst/>
            <a:gdLst/>
            <a:ahLst/>
            <a:cxnLst/>
            <a:rect l="l" t="t" r="r" b="b"/>
            <a:pathLst>
              <a:path w="6243638" h="5717856">
                <a:moveTo>
                  <a:pt x="0" y="0"/>
                </a:moveTo>
                <a:lnTo>
                  <a:pt x="6243637" y="0"/>
                </a:lnTo>
                <a:lnTo>
                  <a:pt x="6243637" y="5717857"/>
                </a:lnTo>
                <a:lnTo>
                  <a:pt x="0" y="57178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9" name="Freeform 9"/>
          <p:cNvSpPr/>
          <p:nvPr/>
        </p:nvSpPr>
        <p:spPr>
          <a:xfrm>
            <a:off x="2752310" y="3096385"/>
            <a:ext cx="6243638" cy="5717856"/>
          </a:xfrm>
          <a:custGeom>
            <a:avLst/>
            <a:gdLst/>
            <a:ahLst/>
            <a:cxnLst/>
            <a:rect l="l" t="t" r="r" b="b"/>
            <a:pathLst>
              <a:path w="6243638" h="5717856">
                <a:moveTo>
                  <a:pt x="0" y="0"/>
                </a:moveTo>
                <a:lnTo>
                  <a:pt x="6243637" y="0"/>
                </a:lnTo>
                <a:lnTo>
                  <a:pt x="6243637" y="5717857"/>
                </a:lnTo>
                <a:lnTo>
                  <a:pt x="0" y="57178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10" name="Group 10"/>
          <p:cNvGrpSpPr/>
          <p:nvPr/>
        </p:nvGrpSpPr>
        <p:grpSpPr>
          <a:xfrm>
            <a:off x="3151571" y="3247242"/>
            <a:ext cx="5445115" cy="5416144"/>
            <a:chOff x="0" y="0"/>
            <a:chExt cx="7260153" cy="7221525"/>
          </a:xfrm>
        </p:grpSpPr>
        <p:sp>
          <p:nvSpPr>
            <p:cNvPr id="11" name="Freeform 11"/>
            <p:cNvSpPr/>
            <p:nvPr/>
          </p:nvSpPr>
          <p:spPr>
            <a:xfrm>
              <a:off x="0" y="0"/>
              <a:ext cx="7260153" cy="7221525"/>
            </a:xfrm>
            <a:custGeom>
              <a:avLst/>
              <a:gdLst/>
              <a:ahLst/>
              <a:cxnLst/>
              <a:rect l="l" t="t" r="r" b="b"/>
              <a:pathLst>
                <a:path w="7260153" h="7221525">
                  <a:moveTo>
                    <a:pt x="0" y="0"/>
                  </a:moveTo>
                  <a:lnTo>
                    <a:pt x="7260153" y="0"/>
                  </a:lnTo>
                  <a:lnTo>
                    <a:pt x="7260153" y="7221525"/>
                  </a:lnTo>
                  <a:lnTo>
                    <a:pt x="0" y="7221525"/>
                  </a:lnTo>
                  <a:close/>
                </a:path>
              </a:pathLst>
            </a:custGeom>
            <a:solidFill>
              <a:srgbClr val="000000">
                <a:alpha val="0"/>
              </a:srgbClr>
            </a:solidFill>
          </p:spPr>
          <p:txBody>
            <a:bodyPr/>
            <a:lstStyle/>
            <a:p>
              <a:endParaRPr lang="it-IT"/>
            </a:p>
          </p:txBody>
        </p:sp>
        <p:sp>
          <p:nvSpPr>
            <p:cNvPr id="12" name="TextBox 12"/>
            <p:cNvSpPr txBox="1"/>
            <p:nvPr/>
          </p:nvSpPr>
          <p:spPr>
            <a:xfrm>
              <a:off x="0" y="-85725"/>
              <a:ext cx="7260153" cy="7307250"/>
            </a:xfrm>
            <a:prstGeom prst="rect">
              <a:avLst/>
            </a:prstGeom>
          </p:spPr>
          <p:txBody>
            <a:bodyPr lIns="0" tIns="0" rIns="0" bIns="0" rtlCol="0" anchor="t"/>
            <a:lstStyle/>
            <a:p>
              <a:pPr algn="just">
                <a:lnSpc>
                  <a:spcPts val="5879"/>
                </a:lnSpc>
              </a:pPr>
              <a:r>
                <a:rPr lang="en-US" sz="4199" b="1">
                  <a:solidFill>
                    <a:srgbClr val="000000"/>
                  </a:solidFill>
                  <a:latin typeface="Vollkorn Bold"/>
                  <a:ea typeface="Vollkorn Bold"/>
                  <a:cs typeface="Vollkorn Bold"/>
                  <a:sym typeface="Vollkorn Bold"/>
                </a:rPr>
                <a:t>Capacità generale</a:t>
              </a:r>
            </a:p>
            <a:p>
              <a:pPr algn="just">
                <a:lnSpc>
                  <a:spcPts val="5879"/>
                </a:lnSpc>
              </a:pPr>
              <a:endParaRPr lang="en-US" sz="4199" b="1">
                <a:solidFill>
                  <a:srgbClr val="000000"/>
                </a:solidFill>
                <a:latin typeface="Vollkorn Bold"/>
                <a:ea typeface="Vollkorn Bold"/>
                <a:cs typeface="Vollkorn Bold"/>
                <a:sym typeface="Vollkorn Bold"/>
              </a:endParaRPr>
            </a:p>
            <a:p>
              <a:pPr algn="just">
                <a:lnSpc>
                  <a:spcPts val="5879"/>
                </a:lnSpc>
              </a:pPr>
              <a:r>
                <a:rPr lang="en-US" sz="4199">
                  <a:solidFill>
                    <a:srgbClr val="000000"/>
                  </a:solidFill>
                  <a:latin typeface="Vollkorn"/>
                  <a:ea typeface="Vollkorn"/>
                  <a:cs typeface="Vollkorn"/>
                  <a:sym typeface="Vollkorn"/>
                </a:rPr>
                <a:t>La capacità di agire, ovvero di provvedere ai propri interessi (v. concetto di capacità di intendere e volere).</a:t>
              </a:r>
            </a:p>
          </p:txBody>
        </p:sp>
      </p:grpSp>
      <p:grpSp>
        <p:nvGrpSpPr>
          <p:cNvPr id="13" name="Group 13"/>
          <p:cNvGrpSpPr/>
          <p:nvPr/>
        </p:nvGrpSpPr>
        <p:grpSpPr>
          <a:xfrm>
            <a:off x="11058218" y="3247242"/>
            <a:ext cx="5445115" cy="5416144"/>
            <a:chOff x="0" y="0"/>
            <a:chExt cx="7260153" cy="7221525"/>
          </a:xfrm>
        </p:grpSpPr>
        <p:sp>
          <p:nvSpPr>
            <p:cNvPr id="14" name="Freeform 14"/>
            <p:cNvSpPr/>
            <p:nvPr/>
          </p:nvSpPr>
          <p:spPr>
            <a:xfrm>
              <a:off x="0" y="0"/>
              <a:ext cx="7260153" cy="7221525"/>
            </a:xfrm>
            <a:custGeom>
              <a:avLst/>
              <a:gdLst/>
              <a:ahLst/>
              <a:cxnLst/>
              <a:rect l="l" t="t" r="r" b="b"/>
              <a:pathLst>
                <a:path w="7260153" h="7221525">
                  <a:moveTo>
                    <a:pt x="0" y="0"/>
                  </a:moveTo>
                  <a:lnTo>
                    <a:pt x="7260153" y="0"/>
                  </a:lnTo>
                  <a:lnTo>
                    <a:pt x="7260153" y="7221525"/>
                  </a:lnTo>
                  <a:lnTo>
                    <a:pt x="0" y="7221525"/>
                  </a:lnTo>
                  <a:close/>
                </a:path>
              </a:pathLst>
            </a:custGeom>
            <a:solidFill>
              <a:srgbClr val="000000">
                <a:alpha val="0"/>
              </a:srgbClr>
            </a:solidFill>
          </p:spPr>
          <p:txBody>
            <a:bodyPr/>
            <a:lstStyle/>
            <a:p>
              <a:endParaRPr lang="it-IT"/>
            </a:p>
          </p:txBody>
        </p:sp>
        <p:sp>
          <p:nvSpPr>
            <p:cNvPr id="15" name="TextBox 15"/>
            <p:cNvSpPr txBox="1"/>
            <p:nvPr/>
          </p:nvSpPr>
          <p:spPr>
            <a:xfrm>
              <a:off x="0" y="-85725"/>
              <a:ext cx="7260153" cy="7307250"/>
            </a:xfrm>
            <a:prstGeom prst="rect">
              <a:avLst/>
            </a:prstGeom>
          </p:spPr>
          <p:txBody>
            <a:bodyPr lIns="0" tIns="0" rIns="0" bIns="0" rtlCol="0" anchor="t"/>
            <a:lstStyle/>
            <a:p>
              <a:pPr algn="l">
                <a:lnSpc>
                  <a:spcPts val="5879"/>
                </a:lnSpc>
              </a:pPr>
              <a:r>
                <a:rPr lang="en-US" sz="4199" b="1">
                  <a:solidFill>
                    <a:srgbClr val="000000"/>
                  </a:solidFill>
                  <a:latin typeface="Vollkorn Bold"/>
                  <a:ea typeface="Vollkorn Bold"/>
                  <a:cs typeface="Vollkorn Bold"/>
                  <a:sym typeface="Vollkorn Bold"/>
                </a:rPr>
                <a:t>Capacità relativa, che riguarda singoli atti</a:t>
              </a:r>
            </a:p>
            <a:p>
              <a:pPr algn="l">
                <a:lnSpc>
                  <a:spcPts val="5879"/>
                </a:lnSpc>
              </a:pPr>
              <a:endParaRPr lang="en-US" sz="4199" b="1">
                <a:solidFill>
                  <a:srgbClr val="000000"/>
                </a:solidFill>
                <a:latin typeface="Vollkorn Bold"/>
                <a:ea typeface="Vollkorn Bold"/>
                <a:cs typeface="Vollkorn Bold"/>
                <a:sym typeface="Vollkorn Bold"/>
              </a:endParaRPr>
            </a:p>
            <a:p>
              <a:pPr algn="l">
                <a:lnSpc>
                  <a:spcPts val="5879"/>
                </a:lnSpc>
              </a:pPr>
              <a:r>
                <a:rPr lang="en-US" sz="4199">
                  <a:solidFill>
                    <a:srgbClr val="000000"/>
                  </a:solidFill>
                  <a:latin typeface="Vollkorn"/>
                  <a:ea typeface="Vollkorn"/>
                  <a:cs typeface="Vollkorn"/>
                  <a:sym typeface="Vollkorn"/>
                </a:rPr>
                <a:t>Le capacità di agire, considerate in relazione alla circostanza concreta</a:t>
              </a:r>
            </a:p>
          </p:txBody>
        </p:sp>
      </p:grpSp>
      <p:sp>
        <p:nvSpPr>
          <p:cNvPr id="16" name="TextBox 16"/>
          <p:cNvSpPr txBox="1"/>
          <p:nvPr/>
        </p:nvSpPr>
        <p:spPr>
          <a:xfrm>
            <a:off x="9829800" y="9258300"/>
            <a:ext cx="7429500" cy="371897"/>
          </a:xfrm>
          <a:prstGeom prst="rect">
            <a:avLst/>
          </a:prstGeom>
        </p:spPr>
        <p:txBody>
          <a:bodyPr wrap="square" lIns="0" tIns="0" rIns="0" bIns="0" rtlCol="0" anchor="t">
            <a:spAutoFit/>
          </a:bodyPr>
          <a:lstStyle/>
          <a:p>
            <a:pPr algn="ctr">
              <a:lnSpc>
                <a:spcPts val="2879"/>
              </a:lnSpc>
              <a:spcBef>
                <a:spcPct val="0"/>
              </a:spcBef>
            </a:pPr>
            <a:r>
              <a:rPr lang="en-US" sz="2400" spc="-57" dirty="0" err="1">
                <a:solidFill>
                  <a:srgbClr val="000000"/>
                </a:solidFill>
                <a:latin typeface="Vollkorn"/>
                <a:ea typeface="Vollkorn"/>
                <a:cs typeface="Vollkorn"/>
                <a:sym typeface="Vollkorn"/>
              </a:rPr>
              <a:t>Stracciari</a:t>
            </a:r>
            <a:r>
              <a:rPr lang="en-US" sz="2400" spc="-57" dirty="0">
                <a:solidFill>
                  <a:srgbClr val="000000"/>
                </a:solidFill>
                <a:latin typeface="Vollkorn"/>
                <a:ea typeface="Vollkorn"/>
                <a:cs typeface="Vollkorn"/>
                <a:sym typeface="Vollkorn"/>
              </a:rPr>
              <a:t>, Bianchi e Sartori, 2010; Bianchi e </a:t>
            </a:r>
            <a:r>
              <a:rPr lang="en-US" sz="2400" spc="-57" dirty="0" err="1">
                <a:solidFill>
                  <a:srgbClr val="000000"/>
                </a:solidFill>
                <a:latin typeface="Vollkorn"/>
                <a:ea typeface="Vollkorn"/>
                <a:cs typeface="Vollkorn"/>
                <a:sym typeface="Vollkorn"/>
              </a:rPr>
              <a:t>Macrì</a:t>
            </a:r>
            <a:r>
              <a:rPr lang="en-US" sz="2400" spc="-57" dirty="0">
                <a:solidFill>
                  <a:srgbClr val="000000"/>
                </a:solidFill>
                <a:latin typeface="Vollkorn"/>
                <a:ea typeface="Vollkorn"/>
                <a:cs typeface="Vollkorn"/>
                <a:sym typeface="Vollkorn"/>
              </a:rPr>
              <a:t>, 2011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52310" y="2872881"/>
            <a:ext cx="14506990" cy="5532802"/>
            <a:chOff x="0" y="0"/>
            <a:chExt cx="28032620" cy="10691323"/>
          </a:xfrm>
        </p:grpSpPr>
        <p:sp>
          <p:nvSpPr>
            <p:cNvPr id="3" name="Freeform 3"/>
            <p:cNvSpPr/>
            <p:nvPr/>
          </p:nvSpPr>
          <p:spPr>
            <a:xfrm>
              <a:off x="0" y="0"/>
              <a:ext cx="28032621" cy="10691323"/>
            </a:xfrm>
            <a:custGeom>
              <a:avLst/>
              <a:gdLst/>
              <a:ahLst/>
              <a:cxnLst/>
              <a:rect l="l" t="t" r="r" b="b"/>
              <a:pathLst>
                <a:path w="28032621" h="10691323">
                  <a:moveTo>
                    <a:pt x="0" y="10691323"/>
                  </a:moveTo>
                  <a:lnTo>
                    <a:pt x="28032621" y="10691323"/>
                  </a:lnTo>
                  <a:lnTo>
                    <a:pt x="28032621" y="0"/>
                  </a:lnTo>
                  <a:lnTo>
                    <a:pt x="0" y="0"/>
                  </a:lnTo>
                  <a:lnTo>
                    <a:pt x="0" y="10691323"/>
                  </a:lnTo>
                  <a:close/>
                </a:path>
              </a:pathLst>
            </a:custGeom>
            <a:solidFill>
              <a:srgbClr val="F1F1F1"/>
            </a:solidFill>
          </p:spPr>
          <p:txBody>
            <a:bodyPr/>
            <a:lstStyle/>
            <a:p>
              <a:endParaRPr lang="it-IT"/>
            </a:p>
          </p:txBody>
        </p:sp>
      </p:grpSp>
      <p:grpSp>
        <p:nvGrpSpPr>
          <p:cNvPr id="4" name="Group 4"/>
          <p:cNvGrpSpPr/>
          <p:nvPr/>
        </p:nvGrpSpPr>
        <p:grpSpPr>
          <a:xfrm>
            <a:off x="2752310" y="620893"/>
            <a:ext cx="14150285" cy="1277290"/>
            <a:chOff x="0" y="0"/>
            <a:chExt cx="18867046" cy="1703053"/>
          </a:xfrm>
        </p:grpSpPr>
        <p:sp>
          <p:nvSpPr>
            <p:cNvPr id="5" name="Freeform 5"/>
            <p:cNvSpPr/>
            <p:nvPr/>
          </p:nvSpPr>
          <p:spPr>
            <a:xfrm>
              <a:off x="0" y="0"/>
              <a:ext cx="18867047" cy="1703053"/>
            </a:xfrm>
            <a:custGeom>
              <a:avLst/>
              <a:gdLst/>
              <a:ahLst/>
              <a:cxnLst/>
              <a:rect l="l" t="t" r="r" b="b"/>
              <a:pathLst>
                <a:path w="18867047" h="1703053">
                  <a:moveTo>
                    <a:pt x="0" y="0"/>
                  </a:moveTo>
                  <a:lnTo>
                    <a:pt x="18867047" y="0"/>
                  </a:lnTo>
                  <a:lnTo>
                    <a:pt x="18867047" y="1703053"/>
                  </a:lnTo>
                  <a:lnTo>
                    <a:pt x="0" y="1703053"/>
                  </a:lnTo>
                  <a:close/>
                </a:path>
              </a:pathLst>
            </a:custGeom>
            <a:solidFill>
              <a:srgbClr val="000000">
                <a:alpha val="0"/>
              </a:srgbClr>
            </a:solidFill>
          </p:spPr>
          <p:txBody>
            <a:bodyPr/>
            <a:lstStyle/>
            <a:p>
              <a:endParaRPr lang="it-IT"/>
            </a:p>
          </p:txBody>
        </p:sp>
        <p:sp>
          <p:nvSpPr>
            <p:cNvPr id="6" name="TextBox 6"/>
            <p:cNvSpPr txBox="1"/>
            <p:nvPr/>
          </p:nvSpPr>
          <p:spPr>
            <a:xfrm>
              <a:off x="0" y="0"/>
              <a:ext cx="18867046" cy="1703053"/>
            </a:xfrm>
            <a:prstGeom prst="rect">
              <a:avLst/>
            </a:prstGeom>
          </p:spPr>
          <p:txBody>
            <a:bodyPr lIns="0" tIns="0" rIns="0" bIns="0" rtlCol="0" anchor="t"/>
            <a:lstStyle/>
            <a:p>
              <a:pPr algn="l">
                <a:lnSpc>
                  <a:spcPts val="6720"/>
                </a:lnSpc>
              </a:pPr>
              <a:r>
                <a:rPr lang="en-US" sz="5600" b="1" spc="-134">
                  <a:solidFill>
                    <a:srgbClr val="000000"/>
                  </a:solidFill>
                  <a:latin typeface="Vollkorn Bold"/>
                  <a:ea typeface="Vollkorn Bold"/>
                  <a:cs typeface="Vollkorn Bold"/>
                  <a:sym typeface="Vollkorn Bold"/>
                </a:rPr>
                <a:t>La Capacità di Agire</a:t>
              </a:r>
            </a:p>
          </p:txBody>
        </p:sp>
      </p:grpSp>
      <p:grpSp>
        <p:nvGrpSpPr>
          <p:cNvPr id="7" name="Group 7"/>
          <p:cNvGrpSpPr/>
          <p:nvPr/>
        </p:nvGrpSpPr>
        <p:grpSpPr>
          <a:xfrm>
            <a:off x="3107244" y="3302685"/>
            <a:ext cx="13797121" cy="4673194"/>
            <a:chOff x="0" y="0"/>
            <a:chExt cx="18396162" cy="6230925"/>
          </a:xfrm>
        </p:grpSpPr>
        <p:sp>
          <p:nvSpPr>
            <p:cNvPr id="8" name="Freeform 8"/>
            <p:cNvSpPr/>
            <p:nvPr/>
          </p:nvSpPr>
          <p:spPr>
            <a:xfrm>
              <a:off x="0" y="0"/>
              <a:ext cx="18396161" cy="6230925"/>
            </a:xfrm>
            <a:custGeom>
              <a:avLst/>
              <a:gdLst/>
              <a:ahLst/>
              <a:cxnLst/>
              <a:rect l="l" t="t" r="r" b="b"/>
              <a:pathLst>
                <a:path w="18396161" h="6230925">
                  <a:moveTo>
                    <a:pt x="0" y="0"/>
                  </a:moveTo>
                  <a:lnTo>
                    <a:pt x="18396161" y="0"/>
                  </a:lnTo>
                  <a:lnTo>
                    <a:pt x="18396161" y="6230925"/>
                  </a:lnTo>
                  <a:lnTo>
                    <a:pt x="0" y="6230925"/>
                  </a:lnTo>
                  <a:close/>
                </a:path>
              </a:pathLst>
            </a:custGeom>
            <a:solidFill>
              <a:srgbClr val="000000">
                <a:alpha val="0"/>
              </a:srgbClr>
            </a:solidFill>
          </p:spPr>
          <p:txBody>
            <a:bodyPr/>
            <a:lstStyle/>
            <a:p>
              <a:endParaRPr lang="it-IT"/>
            </a:p>
          </p:txBody>
        </p:sp>
        <p:sp>
          <p:nvSpPr>
            <p:cNvPr id="9" name="TextBox 9"/>
            <p:cNvSpPr txBox="1"/>
            <p:nvPr/>
          </p:nvSpPr>
          <p:spPr>
            <a:xfrm>
              <a:off x="0" y="-85725"/>
              <a:ext cx="18396162" cy="6316650"/>
            </a:xfrm>
            <a:prstGeom prst="rect">
              <a:avLst/>
            </a:prstGeom>
          </p:spPr>
          <p:txBody>
            <a:bodyPr lIns="0" tIns="0" rIns="0" bIns="0" rtlCol="0" anchor="t"/>
            <a:lstStyle/>
            <a:p>
              <a:pPr algn="just">
                <a:lnSpc>
                  <a:spcPts val="5879"/>
                </a:lnSpc>
              </a:pPr>
              <a:r>
                <a:rPr lang="en-US" sz="4199">
                  <a:solidFill>
                    <a:srgbClr val="000000"/>
                  </a:solidFill>
                  <a:latin typeface="Vollkorn"/>
                  <a:ea typeface="Vollkorn"/>
                  <a:cs typeface="Vollkorn"/>
                  <a:sym typeface="Vollkorn"/>
                </a:rPr>
                <a:t>«La capacità di agire presuppone l’integrità e l’esercizio efficace di una vasta famiglia di competenze di natura cognitiva, emozionale e sociale, a loro volta riassunte nelle locuzioni giuridiche di capacità di provvedere ai propri interessi (artt. 404, 414 e 415) o in quella – più generica – di capacità di intendere e di volere (art. 428)»</a:t>
              </a:r>
            </a:p>
          </p:txBody>
        </p:sp>
      </p:grpSp>
      <p:grpSp>
        <p:nvGrpSpPr>
          <p:cNvPr id="10" name="Group 10"/>
          <p:cNvGrpSpPr/>
          <p:nvPr/>
        </p:nvGrpSpPr>
        <p:grpSpPr>
          <a:xfrm>
            <a:off x="0" y="0"/>
            <a:ext cx="2181669" cy="10287000"/>
            <a:chOff x="0" y="0"/>
            <a:chExt cx="2908892" cy="13716000"/>
          </a:xfrm>
        </p:grpSpPr>
        <p:sp>
          <p:nvSpPr>
            <p:cNvPr id="11" name="Freeform 11"/>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12" name="Freeform 12"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52310" y="620893"/>
            <a:ext cx="14150285" cy="1277290"/>
            <a:chOff x="0" y="0"/>
            <a:chExt cx="18867046" cy="1703053"/>
          </a:xfrm>
        </p:grpSpPr>
        <p:sp>
          <p:nvSpPr>
            <p:cNvPr id="3" name="Freeform 3"/>
            <p:cNvSpPr/>
            <p:nvPr/>
          </p:nvSpPr>
          <p:spPr>
            <a:xfrm>
              <a:off x="0" y="0"/>
              <a:ext cx="18867047" cy="1703053"/>
            </a:xfrm>
            <a:custGeom>
              <a:avLst/>
              <a:gdLst/>
              <a:ahLst/>
              <a:cxnLst/>
              <a:rect l="l" t="t" r="r" b="b"/>
              <a:pathLst>
                <a:path w="18867047" h="1703053">
                  <a:moveTo>
                    <a:pt x="0" y="0"/>
                  </a:moveTo>
                  <a:lnTo>
                    <a:pt x="18867047" y="0"/>
                  </a:lnTo>
                  <a:lnTo>
                    <a:pt x="18867047" y="1703053"/>
                  </a:lnTo>
                  <a:lnTo>
                    <a:pt x="0" y="1703053"/>
                  </a:lnTo>
                  <a:close/>
                </a:path>
              </a:pathLst>
            </a:custGeom>
            <a:solidFill>
              <a:srgbClr val="000000">
                <a:alpha val="0"/>
              </a:srgbClr>
            </a:solidFill>
          </p:spPr>
          <p:txBody>
            <a:bodyPr/>
            <a:lstStyle/>
            <a:p>
              <a:endParaRPr lang="it-IT"/>
            </a:p>
          </p:txBody>
        </p:sp>
        <p:sp>
          <p:nvSpPr>
            <p:cNvPr id="4" name="TextBox 4"/>
            <p:cNvSpPr txBox="1"/>
            <p:nvPr/>
          </p:nvSpPr>
          <p:spPr>
            <a:xfrm>
              <a:off x="0" y="0"/>
              <a:ext cx="18867046" cy="1703053"/>
            </a:xfrm>
            <a:prstGeom prst="rect">
              <a:avLst/>
            </a:prstGeom>
          </p:spPr>
          <p:txBody>
            <a:bodyPr lIns="0" tIns="0" rIns="0" bIns="0" rtlCol="0" anchor="t"/>
            <a:lstStyle/>
            <a:p>
              <a:pPr algn="l">
                <a:lnSpc>
                  <a:spcPts val="6720"/>
                </a:lnSpc>
              </a:pPr>
              <a:r>
                <a:rPr lang="en-US" sz="5600" b="1" i="1" spc="-134">
                  <a:solidFill>
                    <a:srgbClr val="000000"/>
                  </a:solidFill>
                  <a:latin typeface="Vollkorn Bold Italics"/>
                  <a:ea typeface="Vollkorn Bold Italics"/>
                  <a:cs typeface="Vollkorn Bold Italics"/>
                  <a:sym typeface="Vollkorn Bold Italics"/>
                </a:rPr>
                <a:t>LE</a:t>
              </a:r>
              <a:r>
                <a:rPr lang="en-US" sz="5600" b="1" spc="-134">
                  <a:solidFill>
                    <a:srgbClr val="000000"/>
                  </a:solidFill>
                  <a:latin typeface="Vollkorn Bold"/>
                  <a:ea typeface="Vollkorn Bold"/>
                  <a:cs typeface="Vollkorn Bold"/>
                  <a:sym typeface="Vollkorn Bold"/>
                </a:rPr>
                <a:t> Capacità di Agire</a:t>
              </a:r>
            </a:p>
          </p:txBody>
        </p:sp>
      </p:grpSp>
      <p:grpSp>
        <p:nvGrpSpPr>
          <p:cNvPr id="5" name="Group 5"/>
          <p:cNvGrpSpPr/>
          <p:nvPr/>
        </p:nvGrpSpPr>
        <p:grpSpPr>
          <a:xfrm>
            <a:off x="3107244" y="2656265"/>
            <a:ext cx="13797121" cy="6159094"/>
            <a:chOff x="0" y="0"/>
            <a:chExt cx="18396162" cy="8212125"/>
          </a:xfrm>
        </p:grpSpPr>
        <p:sp>
          <p:nvSpPr>
            <p:cNvPr id="6" name="Freeform 6"/>
            <p:cNvSpPr/>
            <p:nvPr/>
          </p:nvSpPr>
          <p:spPr>
            <a:xfrm>
              <a:off x="0" y="0"/>
              <a:ext cx="18396161" cy="8212125"/>
            </a:xfrm>
            <a:custGeom>
              <a:avLst/>
              <a:gdLst/>
              <a:ahLst/>
              <a:cxnLst/>
              <a:rect l="l" t="t" r="r" b="b"/>
              <a:pathLst>
                <a:path w="18396161" h="8212125">
                  <a:moveTo>
                    <a:pt x="0" y="0"/>
                  </a:moveTo>
                  <a:lnTo>
                    <a:pt x="18396161" y="0"/>
                  </a:lnTo>
                  <a:lnTo>
                    <a:pt x="18396161" y="8212125"/>
                  </a:lnTo>
                  <a:lnTo>
                    <a:pt x="0" y="8212125"/>
                  </a:lnTo>
                  <a:close/>
                </a:path>
              </a:pathLst>
            </a:custGeom>
            <a:solidFill>
              <a:srgbClr val="000000">
                <a:alpha val="0"/>
              </a:srgbClr>
            </a:solidFill>
          </p:spPr>
          <p:txBody>
            <a:bodyPr/>
            <a:lstStyle/>
            <a:p>
              <a:endParaRPr lang="it-IT"/>
            </a:p>
          </p:txBody>
        </p:sp>
        <p:sp>
          <p:nvSpPr>
            <p:cNvPr id="7" name="TextBox 7"/>
            <p:cNvSpPr txBox="1"/>
            <p:nvPr/>
          </p:nvSpPr>
          <p:spPr>
            <a:xfrm>
              <a:off x="0" y="-85725"/>
              <a:ext cx="18396162" cy="8297850"/>
            </a:xfrm>
            <a:prstGeom prst="rect">
              <a:avLst/>
            </a:prstGeom>
          </p:spPr>
          <p:txBody>
            <a:bodyPr lIns="0" tIns="0" rIns="0" bIns="0" rtlCol="0" anchor="t"/>
            <a:lstStyle/>
            <a:p>
              <a:pPr algn="just">
                <a:lnSpc>
                  <a:spcPts val="5879"/>
                </a:lnSpc>
              </a:pPr>
              <a:r>
                <a:rPr lang="en-US" sz="4199" dirty="0">
                  <a:solidFill>
                    <a:srgbClr val="000000"/>
                  </a:solidFill>
                  <a:latin typeface="Vollkorn"/>
                  <a:ea typeface="Vollkorn"/>
                  <a:cs typeface="Vollkorn"/>
                  <a:sym typeface="Vollkorn"/>
                </a:rPr>
                <a:t>Vi </a:t>
              </a:r>
              <a:r>
                <a:rPr lang="en-US" sz="4199" dirty="0" err="1">
                  <a:solidFill>
                    <a:srgbClr val="000000"/>
                  </a:solidFill>
                  <a:latin typeface="Vollkorn"/>
                  <a:ea typeface="Vollkorn"/>
                  <a:cs typeface="Vollkorn"/>
                  <a:sym typeface="Vollkorn"/>
                </a:rPr>
                <a:t>sono</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contesti</a:t>
              </a:r>
              <a:r>
                <a:rPr lang="en-US" sz="4199" dirty="0">
                  <a:solidFill>
                    <a:srgbClr val="000000"/>
                  </a:solidFill>
                  <a:latin typeface="Vollkorn"/>
                  <a:ea typeface="Vollkorn"/>
                  <a:cs typeface="Vollkorn"/>
                  <a:sym typeface="Vollkorn"/>
                </a:rPr>
                <a:t> in cui la </a:t>
              </a:r>
              <a:r>
                <a:rPr lang="en-US" sz="4199" dirty="0" err="1">
                  <a:solidFill>
                    <a:srgbClr val="000000"/>
                  </a:solidFill>
                  <a:latin typeface="Vollkorn"/>
                  <a:ea typeface="Vollkorn"/>
                  <a:cs typeface="Vollkorn"/>
                  <a:sym typeface="Vollkorn"/>
                </a:rPr>
                <a:t>capacità</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agire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viene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considerata</a:t>
              </a:r>
              <a:r>
                <a:rPr lang="en-US" sz="4199" dirty="0">
                  <a:solidFill>
                    <a:srgbClr val="000000"/>
                  </a:solidFill>
                  <a:latin typeface="Vollkorn"/>
                  <a:ea typeface="Vollkorn"/>
                  <a:cs typeface="Vollkorn"/>
                  <a:sym typeface="Vollkorn"/>
                </a:rPr>
                <a:t> in </a:t>
              </a:r>
              <a:r>
                <a:rPr lang="en-US" sz="4199" dirty="0" err="1">
                  <a:solidFill>
                    <a:srgbClr val="000000"/>
                  </a:solidFill>
                  <a:latin typeface="Vollkorn"/>
                  <a:ea typeface="Vollkorn"/>
                  <a:cs typeface="Vollkorn"/>
                  <a:sym typeface="Vollkorn"/>
                </a:rPr>
                <a:t>relazione</a:t>
              </a:r>
              <a:r>
                <a:rPr lang="en-US" sz="4199" dirty="0">
                  <a:solidFill>
                    <a:srgbClr val="000000"/>
                  </a:solidFill>
                  <a:latin typeface="Vollkorn"/>
                  <a:ea typeface="Vollkorn"/>
                  <a:cs typeface="Vollkorn"/>
                  <a:sym typeface="Vollkorn"/>
                </a:rPr>
                <a:t> ad </a:t>
              </a:r>
              <a:r>
                <a:rPr lang="en-US" sz="4199" dirty="0" err="1">
                  <a:solidFill>
                    <a:srgbClr val="000000"/>
                  </a:solidFill>
                  <a:latin typeface="Vollkorn"/>
                  <a:ea typeface="Vollkorn"/>
                  <a:cs typeface="Vollkorn"/>
                  <a:sym typeface="Vollkorn"/>
                </a:rPr>
                <a:t>una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specifica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circostanza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concreta</a:t>
              </a:r>
              <a:r>
                <a:rPr lang="en-US" sz="4199" dirty="0">
                  <a:solidFill>
                    <a:srgbClr val="000000"/>
                  </a:solidFill>
                  <a:latin typeface="Vollkorn"/>
                  <a:ea typeface="Vollkorn"/>
                  <a:cs typeface="Vollkorn"/>
                  <a:sym typeface="Vollkorn"/>
                </a:rPr>
                <a:t>.</a:t>
              </a:r>
            </a:p>
            <a:p>
              <a:pPr marL="906778" lvl="1" indent="-453389" algn="just">
                <a:lnSpc>
                  <a:spcPts val="5879"/>
                </a:lnSpc>
                <a:buFont typeface="Arial"/>
                <a:buChar char="•"/>
              </a:pP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Capacità</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autodeterminarsi</a:t>
              </a:r>
              <a:r>
                <a:rPr lang="en-US" sz="4199" dirty="0">
                  <a:solidFill>
                    <a:srgbClr val="000000"/>
                  </a:solidFill>
                  <a:latin typeface="Vollkorn"/>
                  <a:ea typeface="Vollkorn"/>
                  <a:cs typeface="Vollkorn"/>
                  <a:sym typeface="Vollkorn"/>
                </a:rPr>
                <a:t> in </a:t>
              </a:r>
              <a:r>
                <a:rPr lang="en-US" sz="4199" dirty="0" err="1">
                  <a:solidFill>
                    <a:srgbClr val="000000"/>
                  </a:solidFill>
                  <a:latin typeface="Vollkorn"/>
                  <a:ea typeface="Vollkorn"/>
                  <a:cs typeface="Vollkorn"/>
                  <a:sym typeface="Vollkorn"/>
                </a:rPr>
                <a:t>ambito</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sanitario</a:t>
              </a:r>
              <a:r>
                <a:rPr lang="en-US" sz="4199" dirty="0">
                  <a:solidFill>
                    <a:srgbClr val="000000"/>
                  </a:solidFill>
                  <a:latin typeface="Vollkorn"/>
                  <a:ea typeface="Vollkorn"/>
                  <a:cs typeface="Vollkorn"/>
                  <a:sym typeface="Vollkorn"/>
                </a:rPr>
                <a:t> </a:t>
              </a:r>
            </a:p>
            <a:p>
              <a:pPr marL="906778" lvl="1" indent="-453389" algn="just">
                <a:lnSpc>
                  <a:spcPts val="5879"/>
                </a:lnSpc>
                <a:buFont typeface="Arial"/>
                <a:buChar char="•"/>
              </a:pPr>
              <a:r>
                <a:rPr lang="en-US" sz="4199" dirty="0" err="1">
                  <a:solidFill>
                    <a:srgbClr val="000000"/>
                  </a:solidFill>
                  <a:latin typeface="Vollkorn"/>
                  <a:ea typeface="Vollkorn"/>
                  <a:cs typeface="Vollkorn"/>
                  <a:sym typeface="Vollkorn"/>
                </a:rPr>
                <a:t>Prestare</a:t>
              </a:r>
              <a:r>
                <a:rPr lang="en-US" sz="4199" dirty="0">
                  <a:solidFill>
                    <a:srgbClr val="000000"/>
                  </a:solidFill>
                  <a:latin typeface="Vollkorn"/>
                  <a:ea typeface="Vollkorn"/>
                  <a:cs typeface="Vollkorn"/>
                  <a:sym typeface="Vollkorn"/>
                </a:rPr>
                <a:t> il </a:t>
              </a:r>
              <a:r>
                <a:rPr lang="en-US" sz="4199" dirty="0" err="1">
                  <a:solidFill>
                    <a:srgbClr val="000000"/>
                  </a:solidFill>
                  <a:latin typeface="Vollkorn"/>
                  <a:ea typeface="Vollkorn"/>
                  <a:cs typeface="Vollkorn"/>
                  <a:sym typeface="Vollkorn"/>
                </a:rPr>
                <a:t>consenso</a:t>
              </a:r>
              <a:r>
                <a:rPr lang="en-US" sz="4199" dirty="0">
                  <a:solidFill>
                    <a:srgbClr val="000000"/>
                  </a:solidFill>
                  <a:latin typeface="Vollkorn"/>
                  <a:ea typeface="Vollkorn"/>
                  <a:cs typeface="Vollkorn"/>
                  <a:sym typeface="Vollkorn"/>
                </a:rPr>
                <a:t> ai </a:t>
              </a:r>
              <a:r>
                <a:rPr lang="en-US" sz="4199" dirty="0" err="1">
                  <a:solidFill>
                    <a:srgbClr val="000000"/>
                  </a:solidFill>
                  <a:latin typeface="Vollkorn"/>
                  <a:ea typeface="Vollkorn"/>
                  <a:cs typeface="Vollkorn"/>
                  <a:sym typeface="Vollkorn"/>
                </a:rPr>
                <a:t>trattamenti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sanitari</a:t>
              </a:r>
              <a:r>
                <a:rPr lang="en-US" sz="4199" dirty="0">
                  <a:solidFill>
                    <a:srgbClr val="000000"/>
                  </a:solidFill>
                  <a:latin typeface="Vollkorn"/>
                  <a:ea typeface="Vollkorn"/>
                  <a:cs typeface="Vollkorn"/>
                  <a:sym typeface="Vollkorn"/>
                </a:rPr>
                <a:t> </a:t>
              </a:r>
            </a:p>
            <a:p>
              <a:pPr marL="906778" lvl="1" indent="-453389" algn="just">
                <a:lnSpc>
                  <a:spcPts val="5879"/>
                </a:lnSpc>
                <a:buFont typeface="Arial"/>
                <a:buChar char="•"/>
              </a:pPr>
              <a:r>
                <a:rPr lang="en-US" sz="4199" dirty="0" err="1">
                  <a:solidFill>
                    <a:srgbClr val="000000"/>
                  </a:solidFill>
                  <a:latin typeface="Vollkorn"/>
                  <a:ea typeface="Vollkorn"/>
                  <a:cs typeface="Vollkorn"/>
                  <a:sym typeface="Vollkorn"/>
                </a:rPr>
                <a:t>Capacità</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finanziaria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provvedere</a:t>
              </a:r>
              <a:r>
                <a:rPr lang="en-US" sz="4199" dirty="0">
                  <a:solidFill>
                    <a:srgbClr val="000000"/>
                  </a:solidFill>
                  <a:latin typeface="Vollkorn"/>
                  <a:ea typeface="Vollkorn"/>
                  <a:cs typeface="Vollkorn"/>
                  <a:sym typeface="Vollkorn"/>
                </a:rPr>
                <a:t> ai </a:t>
              </a:r>
              <a:r>
                <a:rPr lang="en-US" sz="4199" dirty="0" err="1">
                  <a:solidFill>
                    <a:srgbClr val="000000"/>
                  </a:solidFill>
                  <a:latin typeface="Vollkorn"/>
                  <a:ea typeface="Vollkorn"/>
                  <a:cs typeface="Vollkorn"/>
                  <a:sym typeface="Vollkorn"/>
                </a:rPr>
                <a:t>propri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interessi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patrimoniali</a:t>
              </a:r>
              <a:r>
                <a:rPr lang="en-US" sz="4199" dirty="0">
                  <a:solidFill>
                    <a:srgbClr val="000000"/>
                  </a:solidFill>
                  <a:latin typeface="Vollkorn"/>
                  <a:ea typeface="Vollkorn"/>
                  <a:cs typeface="Vollkorn"/>
                  <a:sym typeface="Vollkorn"/>
                </a:rPr>
                <a:t>). </a:t>
              </a:r>
            </a:p>
            <a:p>
              <a:pPr algn="just">
                <a:lnSpc>
                  <a:spcPts val="5879"/>
                </a:lnSpc>
              </a:pPr>
              <a:r>
                <a:rPr lang="en-US" sz="4199" dirty="0">
                  <a:solidFill>
                    <a:srgbClr val="000000"/>
                  </a:solidFill>
                  <a:latin typeface="Vollkorn"/>
                  <a:ea typeface="Vollkorn"/>
                  <a:cs typeface="Vollkorn"/>
                  <a:sym typeface="Vollkorn"/>
                </a:rPr>
                <a:t>Ecco </a:t>
              </a:r>
              <a:r>
                <a:rPr lang="en-US" sz="4199" dirty="0" err="1">
                  <a:solidFill>
                    <a:srgbClr val="000000"/>
                  </a:solidFill>
                  <a:latin typeface="Vollkorn"/>
                  <a:ea typeface="Vollkorn"/>
                  <a:cs typeface="Vollkorn"/>
                  <a:sym typeface="Vollkorn"/>
                </a:rPr>
                <a:t>perché</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si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parla</a:t>
              </a:r>
              <a:r>
                <a:rPr lang="en-US" sz="4199" dirty="0">
                  <a:solidFill>
                    <a:srgbClr val="000000"/>
                  </a:solidFill>
                  <a:latin typeface="Vollkorn"/>
                  <a:ea typeface="Vollkorn"/>
                  <a:cs typeface="Vollkorn"/>
                  <a:sym typeface="Vollkorn"/>
                </a:rPr>
                <a:t> </a:t>
              </a:r>
              <a:r>
                <a:rPr lang="en-US" sz="4199" b="1" i="1" dirty="0" err="1">
                  <a:solidFill>
                    <a:srgbClr val="000000"/>
                  </a:solidFill>
                  <a:latin typeface="Vollkorn Bold Italics"/>
                  <a:ea typeface="Vollkorn Bold Italics"/>
                  <a:cs typeface="Vollkorn Bold Italics"/>
                  <a:sym typeface="Vollkorn Bold Italics"/>
                </a:rPr>
                <a:t>delle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capacità</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agire</a:t>
              </a:r>
              <a:r>
                <a:rPr lang="en-US" sz="4199" dirty="0">
                  <a:solidFill>
                    <a:srgbClr val="000000"/>
                  </a:solidFill>
                  <a:latin typeface="Vollkorn"/>
                  <a:ea typeface="Vollkorn"/>
                  <a:cs typeface="Vollkorn"/>
                  <a:sym typeface="Vollkorn"/>
                </a:rPr>
                <a:t> e non </a:t>
              </a:r>
              <a:r>
                <a:rPr lang="en-US" sz="4199" b="1" i="1" dirty="0" err="1">
                  <a:solidFill>
                    <a:srgbClr val="000000"/>
                  </a:solidFill>
                  <a:latin typeface="Vollkorn Bold Italics"/>
                  <a:ea typeface="Vollkorn Bold Italics"/>
                  <a:cs typeface="Vollkorn Bold Italics"/>
                  <a:sym typeface="Vollkorn Bold Italics"/>
                </a:rPr>
                <a:t>della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capacità</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agire</a:t>
              </a:r>
              <a:r>
                <a:rPr lang="en-US" sz="4199" dirty="0">
                  <a:solidFill>
                    <a:srgbClr val="000000"/>
                  </a:solidFill>
                  <a:latin typeface="Vollkorn"/>
                  <a:ea typeface="Vollkorn"/>
                  <a:cs typeface="Vollkorn"/>
                  <a:sym typeface="Vollkorn"/>
                </a:rPr>
                <a:t>.</a:t>
              </a:r>
            </a:p>
          </p:txBody>
        </p:sp>
      </p:grpSp>
      <p:grpSp>
        <p:nvGrpSpPr>
          <p:cNvPr id="8" name="Group 8"/>
          <p:cNvGrpSpPr/>
          <p:nvPr/>
        </p:nvGrpSpPr>
        <p:grpSpPr>
          <a:xfrm>
            <a:off x="0" y="0"/>
            <a:ext cx="2181669" cy="10287000"/>
            <a:chOff x="0" y="0"/>
            <a:chExt cx="2908892" cy="13716000"/>
          </a:xfrm>
        </p:grpSpPr>
        <p:sp>
          <p:nvSpPr>
            <p:cNvPr id="9" name="Freeform 9"/>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10" name="Freeform 10"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83123" y="994643"/>
            <a:ext cx="14376177" cy="1162735"/>
            <a:chOff x="0" y="0"/>
            <a:chExt cx="19168236" cy="1550314"/>
          </a:xfrm>
        </p:grpSpPr>
        <p:sp>
          <p:nvSpPr>
            <p:cNvPr id="3" name="Freeform 3"/>
            <p:cNvSpPr/>
            <p:nvPr/>
          </p:nvSpPr>
          <p:spPr>
            <a:xfrm>
              <a:off x="0" y="0"/>
              <a:ext cx="19168236" cy="1550314"/>
            </a:xfrm>
            <a:custGeom>
              <a:avLst/>
              <a:gdLst/>
              <a:ahLst/>
              <a:cxnLst/>
              <a:rect l="l" t="t" r="r" b="b"/>
              <a:pathLst>
                <a:path w="19168236" h="1550314">
                  <a:moveTo>
                    <a:pt x="0" y="0"/>
                  </a:moveTo>
                  <a:lnTo>
                    <a:pt x="19168236" y="0"/>
                  </a:lnTo>
                  <a:lnTo>
                    <a:pt x="19168236" y="1550314"/>
                  </a:lnTo>
                  <a:lnTo>
                    <a:pt x="0" y="1550314"/>
                  </a:lnTo>
                  <a:close/>
                </a:path>
              </a:pathLst>
            </a:custGeom>
            <a:solidFill>
              <a:srgbClr val="000000">
                <a:alpha val="0"/>
              </a:srgbClr>
            </a:solidFill>
          </p:spPr>
          <p:txBody>
            <a:bodyPr/>
            <a:lstStyle/>
            <a:p>
              <a:endParaRPr lang="it-IT"/>
            </a:p>
          </p:txBody>
        </p:sp>
        <p:sp>
          <p:nvSpPr>
            <p:cNvPr id="4" name="TextBox 4"/>
            <p:cNvSpPr txBox="1"/>
            <p:nvPr/>
          </p:nvSpPr>
          <p:spPr>
            <a:xfrm>
              <a:off x="0" y="0"/>
              <a:ext cx="19168236" cy="1550314"/>
            </a:xfrm>
            <a:prstGeom prst="rect">
              <a:avLst/>
            </a:prstGeom>
          </p:spPr>
          <p:txBody>
            <a:bodyPr lIns="0" tIns="0" rIns="0" bIns="0" rtlCol="0" anchor="t"/>
            <a:lstStyle/>
            <a:p>
              <a:pPr algn="l">
                <a:lnSpc>
                  <a:spcPts val="6119"/>
                </a:lnSpc>
              </a:pPr>
              <a:r>
                <a:rPr lang="en-US" sz="5099" b="1" i="1" spc="-122">
                  <a:solidFill>
                    <a:srgbClr val="000000"/>
                  </a:solidFill>
                  <a:latin typeface="Vollkorn Bold Italics"/>
                  <a:ea typeface="Vollkorn Bold Italics"/>
                  <a:cs typeface="Vollkorn Bold Italics"/>
                  <a:sym typeface="Vollkorn Bold Italics"/>
                </a:rPr>
                <a:t>LE</a:t>
              </a:r>
              <a:r>
                <a:rPr lang="en-US" sz="5099" b="1" spc="-122">
                  <a:solidFill>
                    <a:srgbClr val="000000"/>
                  </a:solidFill>
                  <a:latin typeface="Vollkorn Bold"/>
                  <a:ea typeface="Vollkorn Bold"/>
                  <a:cs typeface="Vollkorn Bold"/>
                  <a:sym typeface="Vollkorn Bold"/>
                </a:rPr>
                <a:t> Capacità di Agire</a:t>
              </a:r>
            </a:p>
          </p:txBody>
        </p:sp>
      </p:grpSp>
      <p:grpSp>
        <p:nvGrpSpPr>
          <p:cNvPr id="5" name="Group 5"/>
          <p:cNvGrpSpPr/>
          <p:nvPr/>
        </p:nvGrpSpPr>
        <p:grpSpPr>
          <a:xfrm>
            <a:off x="0" y="0"/>
            <a:ext cx="2181669" cy="10287000"/>
            <a:chOff x="0" y="0"/>
            <a:chExt cx="2908892" cy="13716000"/>
          </a:xfrm>
        </p:grpSpPr>
        <p:sp>
          <p:nvSpPr>
            <p:cNvPr id="6" name="Freeform 6"/>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7" name="Freeform 7"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8" name="Freeform 8"/>
          <p:cNvSpPr/>
          <p:nvPr/>
        </p:nvSpPr>
        <p:spPr>
          <a:xfrm>
            <a:off x="2883123" y="3566195"/>
            <a:ext cx="14278546" cy="1278064"/>
          </a:xfrm>
          <a:custGeom>
            <a:avLst/>
            <a:gdLst/>
            <a:ahLst/>
            <a:cxnLst/>
            <a:rect l="l" t="t" r="r" b="b"/>
            <a:pathLst>
              <a:path w="14278546" h="1278064">
                <a:moveTo>
                  <a:pt x="0" y="0"/>
                </a:moveTo>
                <a:lnTo>
                  <a:pt x="14278547" y="0"/>
                </a:lnTo>
                <a:lnTo>
                  <a:pt x="14278547" y="1278065"/>
                </a:lnTo>
                <a:lnTo>
                  <a:pt x="0" y="12780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9" name="Freeform 9"/>
          <p:cNvSpPr/>
          <p:nvPr/>
        </p:nvSpPr>
        <p:spPr>
          <a:xfrm>
            <a:off x="2883123" y="4994944"/>
            <a:ext cx="14278546" cy="1278065"/>
          </a:xfrm>
          <a:custGeom>
            <a:avLst/>
            <a:gdLst/>
            <a:ahLst/>
            <a:cxnLst/>
            <a:rect l="l" t="t" r="r" b="b"/>
            <a:pathLst>
              <a:path w="14278546" h="1278065">
                <a:moveTo>
                  <a:pt x="0" y="0"/>
                </a:moveTo>
                <a:lnTo>
                  <a:pt x="14278547" y="0"/>
                </a:lnTo>
                <a:lnTo>
                  <a:pt x="14278547" y="1278064"/>
                </a:lnTo>
                <a:lnTo>
                  <a:pt x="0" y="1278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0" name="Freeform 10"/>
          <p:cNvSpPr/>
          <p:nvPr/>
        </p:nvSpPr>
        <p:spPr>
          <a:xfrm>
            <a:off x="2883123" y="6423694"/>
            <a:ext cx="14278546" cy="1278064"/>
          </a:xfrm>
          <a:custGeom>
            <a:avLst/>
            <a:gdLst/>
            <a:ahLst/>
            <a:cxnLst/>
            <a:rect l="l" t="t" r="r" b="b"/>
            <a:pathLst>
              <a:path w="14278546" h="1278064">
                <a:moveTo>
                  <a:pt x="0" y="0"/>
                </a:moveTo>
                <a:lnTo>
                  <a:pt x="14278547" y="0"/>
                </a:lnTo>
                <a:lnTo>
                  <a:pt x="14278547" y="1278064"/>
                </a:lnTo>
                <a:lnTo>
                  <a:pt x="0" y="12780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1" name="Freeform 11"/>
          <p:cNvSpPr/>
          <p:nvPr/>
        </p:nvSpPr>
        <p:spPr>
          <a:xfrm>
            <a:off x="2883123" y="7854158"/>
            <a:ext cx="14278546" cy="1278065"/>
          </a:xfrm>
          <a:custGeom>
            <a:avLst/>
            <a:gdLst/>
            <a:ahLst/>
            <a:cxnLst/>
            <a:rect l="l" t="t" r="r" b="b"/>
            <a:pathLst>
              <a:path w="14278546" h="1278065">
                <a:moveTo>
                  <a:pt x="0" y="0"/>
                </a:moveTo>
                <a:lnTo>
                  <a:pt x="14278547" y="0"/>
                </a:lnTo>
                <a:lnTo>
                  <a:pt x="14278547" y="1278065"/>
                </a:lnTo>
                <a:lnTo>
                  <a:pt x="0" y="12780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grpSp>
        <p:nvGrpSpPr>
          <p:cNvPr id="12" name="Group 12"/>
          <p:cNvGrpSpPr/>
          <p:nvPr/>
        </p:nvGrpSpPr>
        <p:grpSpPr>
          <a:xfrm>
            <a:off x="4102138" y="2724149"/>
            <a:ext cx="12683745" cy="7740921"/>
            <a:chOff x="-47812" y="0"/>
            <a:chExt cx="16911660" cy="10321228"/>
          </a:xfrm>
        </p:grpSpPr>
        <p:sp>
          <p:nvSpPr>
            <p:cNvPr id="13" name="Freeform 13"/>
            <p:cNvSpPr/>
            <p:nvPr/>
          </p:nvSpPr>
          <p:spPr>
            <a:xfrm>
              <a:off x="0" y="0"/>
              <a:ext cx="16863848" cy="9063391"/>
            </a:xfrm>
            <a:custGeom>
              <a:avLst/>
              <a:gdLst/>
              <a:ahLst/>
              <a:cxnLst/>
              <a:rect l="l" t="t" r="r" b="b"/>
              <a:pathLst>
                <a:path w="16863848" h="9063391">
                  <a:moveTo>
                    <a:pt x="0" y="0"/>
                  </a:moveTo>
                  <a:lnTo>
                    <a:pt x="16863848" y="0"/>
                  </a:lnTo>
                  <a:lnTo>
                    <a:pt x="16863848" y="9063391"/>
                  </a:lnTo>
                  <a:lnTo>
                    <a:pt x="0" y="9063391"/>
                  </a:lnTo>
                  <a:close/>
                </a:path>
              </a:pathLst>
            </a:custGeom>
            <a:solidFill>
              <a:srgbClr val="252525">
                <a:alpha val="0"/>
              </a:srgbClr>
            </a:solidFill>
          </p:spPr>
          <p:txBody>
            <a:bodyPr/>
            <a:lstStyle/>
            <a:p>
              <a:endParaRPr lang="it-IT"/>
            </a:p>
          </p:txBody>
        </p:sp>
        <p:sp>
          <p:nvSpPr>
            <p:cNvPr id="14" name="TextBox 14"/>
            <p:cNvSpPr txBox="1"/>
            <p:nvPr/>
          </p:nvSpPr>
          <p:spPr>
            <a:xfrm>
              <a:off x="-47812" y="1248311"/>
              <a:ext cx="16863848" cy="9072917"/>
            </a:xfrm>
            <a:prstGeom prst="rect">
              <a:avLst/>
            </a:prstGeom>
          </p:spPr>
          <p:txBody>
            <a:bodyPr lIns="0" tIns="0" rIns="0" bIns="0" rtlCol="0" anchor="t"/>
            <a:lstStyle/>
            <a:p>
              <a:pPr algn="l">
                <a:lnSpc>
                  <a:spcPts val="4080"/>
                </a:lnSpc>
              </a:pPr>
              <a:r>
                <a:rPr lang="en-US" sz="3400" spc="102" dirty="0" err="1">
                  <a:solidFill>
                    <a:srgbClr val="FFFFFF"/>
                  </a:solidFill>
                  <a:latin typeface="Cambria"/>
                  <a:ea typeface="Cambria"/>
                  <a:cs typeface="Cambria"/>
                  <a:sym typeface="Cambria"/>
                </a:rPr>
                <a:t>Capacità</a:t>
              </a:r>
              <a:r>
                <a:rPr lang="en-US" sz="3400" spc="102" dirty="0">
                  <a:solidFill>
                    <a:srgbClr val="FFFFFF"/>
                  </a:solidFill>
                  <a:latin typeface="Cambria"/>
                  <a:ea typeface="Cambria"/>
                  <a:cs typeface="Cambria"/>
                  <a:sym typeface="Cambria"/>
                </a:rPr>
                <a:t> </a:t>
              </a:r>
              <a:r>
                <a:rPr lang="en-US" sz="3400" spc="102" dirty="0" err="1">
                  <a:solidFill>
                    <a:srgbClr val="FFFFFF"/>
                  </a:solidFill>
                  <a:latin typeface="Cambria"/>
                  <a:ea typeface="Cambria"/>
                  <a:cs typeface="Cambria"/>
                  <a:sym typeface="Cambria"/>
                </a:rPr>
                <a:t>Finanziaria</a:t>
              </a:r>
              <a:endParaRPr lang="en-US" sz="3400" spc="102" dirty="0">
                <a:solidFill>
                  <a:srgbClr val="FFFFFF"/>
                </a:solidFill>
                <a:latin typeface="Cambria"/>
                <a:ea typeface="Cambria"/>
                <a:cs typeface="Cambria"/>
                <a:sym typeface="Cambria"/>
              </a:endParaRPr>
            </a:p>
            <a:p>
              <a:pPr algn="l">
                <a:lnSpc>
                  <a:spcPts val="7559"/>
                </a:lnSpc>
              </a:pPr>
              <a:endParaRPr lang="en-US" sz="3400" spc="102" dirty="0">
                <a:solidFill>
                  <a:srgbClr val="FFFFFF"/>
                </a:solidFill>
                <a:latin typeface="Cambria"/>
                <a:ea typeface="Cambria"/>
                <a:cs typeface="Cambria"/>
                <a:sym typeface="Cambria"/>
              </a:endParaRPr>
            </a:p>
            <a:p>
              <a:pPr algn="l">
                <a:lnSpc>
                  <a:spcPts val="4080"/>
                </a:lnSpc>
              </a:pPr>
              <a:r>
                <a:rPr lang="en-US" sz="3400" spc="102" dirty="0" err="1">
                  <a:solidFill>
                    <a:srgbClr val="FFFFFF"/>
                  </a:solidFill>
                  <a:latin typeface="Cambria"/>
                  <a:ea typeface="Cambria"/>
                  <a:cs typeface="Cambria"/>
                  <a:sym typeface="Cambria"/>
                </a:rPr>
                <a:t>Capacità</a:t>
              </a:r>
              <a:r>
                <a:rPr lang="en-US" sz="3400" spc="102" dirty="0">
                  <a:solidFill>
                    <a:srgbClr val="FFFFFF"/>
                  </a:solidFill>
                  <a:latin typeface="Cambria"/>
                  <a:ea typeface="Cambria"/>
                  <a:cs typeface="Cambria"/>
                  <a:sym typeface="Cambria"/>
                </a:rPr>
                <a:t> di </a:t>
              </a:r>
              <a:r>
                <a:rPr lang="en-US" sz="3400" spc="102" dirty="0" err="1">
                  <a:solidFill>
                    <a:srgbClr val="FFFFFF"/>
                  </a:solidFill>
                  <a:latin typeface="Cambria"/>
                  <a:ea typeface="Cambria"/>
                  <a:cs typeface="Cambria"/>
                  <a:sym typeface="Cambria"/>
                </a:rPr>
                <a:t>stipulare</a:t>
              </a:r>
              <a:r>
                <a:rPr lang="en-US" sz="3400" spc="102" dirty="0">
                  <a:solidFill>
                    <a:srgbClr val="FFFFFF"/>
                  </a:solidFill>
                  <a:latin typeface="Cambria"/>
                  <a:ea typeface="Cambria"/>
                  <a:cs typeface="Cambria"/>
                  <a:sym typeface="Cambria"/>
                </a:rPr>
                <a:t> </a:t>
              </a:r>
              <a:r>
                <a:rPr lang="en-US" sz="3400" spc="102" dirty="0" err="1">
                  <a:solidFill>
                    <a:srgbClr val="FFFFFF"/>
                  </a:solidFill>
                  <a:latin typeface="Cambria"/>
                  <a:ea typeface="Cambria"/>
                  <a:cs typeface="Cambria"/>
                  <a:sym typeface="Cambria"/>
                </a:rPr>
                <a:t>atti</a:t>
              </a:r>
              <a:r>
                <a:rPr lang="en-US" sz="3400" spc="102" dirty="0">
                  <a:solidFill>
                    <a:srgbClr val="FFFFFF"/>
                  </a:solidFill>
                  <a:latin typeface="Cambria"/>
                  <a:ea typeface="Cambria"/>
                  <a:cs typeface="Cambria"/>
                  <a:sym typeface="Cambria"/>
                </a:rPr>
                <a:t> e </a:t>
              </a:r>
              <a:r>
                <a:rPr lang="en-US" sz="3400" spc="102" dirty="0" err="1">
                  <a:solidFill>
                    <a:srgbClr val="FFFFFF"/>
                  </a:solidFill>
                  <a:latin typeface="Cambria"/>
                  <a:ea typeface="Cambria"/>
                  <a:cs typeface="Cambria"/>
                  <a:sym typeface="Cambria"/>
                </a:rPr>
                <a:t>disporre</a:t>
              </a:r>
              <a:r>
                <a:rPr lang="en-US" sz="3400" spc="102" dirty="0">
                  <a:solidFill>
                    <a:srgbClr val="FFFFFF"/>
                  </a:solidFill>
                  <a:latin typeface="Cambria"/>
                  <a:ea typeface="Cambria"/>
                  <a:cs typeface="Cambria"/>
                  <a:sym typeface="Cambria"/>
                </a:rPr>
                <a:t> per </a:t>
              </a:r>
              <a:r>
                <a:rPr lang="en-US" sz="3400" spc="102" dirty="0" err="1">
                  <a:solidFill>
                    <a:srgbClr val="FFFFFF"/>
                  </a:solidFill>
                  <a:latin typeface="Cambria"/>
                  <a:ea typeface="Cambria"/>
                  <a:cs typeface="Cambria"/>
                  <a:sym typeface="Cambria"/>
                </a:rPr>
                <a:t>donazione</a:t>
              </a:r>
              <a:endParaRPr lang="en-US" sz="3400" spc="102" dirty="0">
                <a:solidFill>
                  <a:srgbClr val="FFFFFF"/>
                </a:solidFill>
                <a:latin typeface="Cambria"/>
                <a:ea typeface="Cambria"/>
                <a:cs typeface="Cambria"/>
                <a:sym typeface="Cambria"/>
              </a:endParaRPr>
            </a:p>
            <a:p>
              <a:pPr algn="l">
                <a:lnSpc>
                  <a:spcPts val="7199"/>
                </a:lnSpc>
              </a:pPr>
              <a:endParaRPr lang="en-US" sz="3400" spc="102" dirty="0">
                <a:solidFill>
                  <a:srgbClr val="FFFFFF"/>
                </a:solidFill>
                <a:latin typeface="Cambria"/>
                <a:ea typeface="Cambria"/>
                <a:cs typeface="Cambria"/>
                <a:sym typeface="Cambria"/>
              </a:endParaRPr>
            </a:p>
            <a:p>
              <a:pPr algn="l">
                <a:lnSpc>
                  <a:spcPts val="4080"/>
                </a:lnSpc>
              </a:pPr>
              <a:r>
                <a:rPr lang="en-US" sz="3400" spc="95" dirty="0" err="1">
                  <a:solidFill>
                    <a:srgbClr val="FFFFFF"/>
                  </a:solidFill>
                  <a:latin typeface="Cambria"/>
                  <a:ea typeface="Cambria"/>
                  <a:cs typeface="Cambria"/>
                  <a:sym typeface="Cambria"/>
                </a:rPr>
                <a:t>Capacità</a:t>
              </a:r>
              <a:r>
                <a:rPr lang="en-US" sz="3400" spc="95" dirty="0">
                  <a:solidFill>
                    <a:srgbClr val="FFFFFF"/>
                  </a:solidFill>
                  <a:latin typeface="Cambria"/>
                  <a:ea typeface="Cambria"/>
                  <a:cs typeface="Cambria"/>
                  <a:sym typeface="Cambria"/>
                </a:rPr>
                <a:t> di </a:t>
              </a:r>
              <a:r>
                <a:rPr lang="en-US" sz="3400" spc="95" dirty="0" err="1">
                  <a:solidFill>
                    <a:srgbClr val="FFFFFF"/>
                  </a:solidFill>
                  <a:latin typeface="Cambria"/>
                  <a:ea typeface="Cambria"/>
                  <a:cs typeface="Cambria"/>
                  <a:sym typeface="Cambria"/>
                </a:rPr>
                <a:t>disporre</a:t>
              </a:r>
              <a:r>
                <a:rPr lang="en-US" sz="3400" spc="95" dirty="0">
                  <a:solidFill>
                    <a:srgbClr val="FFFFFF"/>
                  </a:solidFill>
                  <a:latin typeface="Cambria"/>
                  <a:ea typeface="Cambria"/>
                  <a:cs typeface="Cambria"/>
                  <a:sym typeface="Cambria"/>
                </a:rPr>
                <a:t> </a:t>
              </a:r>
              <a:r>
                <a:rPr lang="en-US" sz="3400" spc="95" dirty="0" err="1">
                  <a:solidFill>
                    <a:srgbClr val="FFFFFF"/>
                  </a:solidFill>
                  <a:latin typeface="Cambria"/>
                  <a:ea typeface="Cambria"/>
                  <a:cs typeface="Cambria"/>
                  <a:sym typeface="Cambria"/>
                </a:rPr>
                <a:t>testamento</a:t>
              </a:r>
              <a:endParaRPr lang="en-US" sz="3400" spc="95" dirty="0">
                <a:solidFill>
                  <a:srgbClr val="FFFFFF"/>
                </a:solidFill>
                <a:latin typeface="Cambria"/>
                <a:ea typeface="Cambria"/>
                <a:cs typeface="Cambria"/>
                <a:sym typeface="Cambria"/>
              </a:endParaRPr>
            </a:p>
            <a:p>
              <a:pPr algn="l">
                <a:lnSpc>
                  <a:spcPts val="7199"/>
                </a:lnSpc>
              </a:pPr>
              <a:endParaRPr lang="en-US" sz="3400" spc="95" dirty="0">
                <a:solidFill>
                  <a:srgbClr val="FFFFFF"/>
                </a:solidFill>
                <a:latin typeface="Cambria"/>
                <a:ea typeface="Cambria"/>
                <a:cs typeface="Cambria"/>
                <a:sym typeface="Cambria"/>
              </a:endParaRPr>
            </a:p>
            <a:p>
              <a:pPr algn="l">
                <a:lnSpc>
                  <a:spcPts val="4079"/>
                </a:lnSpc>
              </a:pPr>
              <a:r>
                <a:rPr lang="en-US" sz="3399" spc="97" dirty="0" err="1">
                  <a:solidFill>
                    <a:srgbClr val="FFFFFF"/>
                  </a:solidFill>
                  <a:latin typeface="Cambria"/>
                  <a:ea typeface="Cambria"/>
                  <a:cs typeface="Cambria"/>
                  <a:sym typeface="Cambria"/>
                </a:rPr>
                <a:t>Capacità</a:t>
              </a:r>
              <a:r>
                <a:rPr lang="en-US" sz="3399" spc="97" dirty="0">
                  <a:solidFill>
                    <a:srgbClr val="FFFFFF"/>
                  </a:solidFill>
                  <a:latin typeface="Cambria"/>
                  <a:ea typeface="Cambria"/>
                  <a:cs typeface="Cambria"/>
                  <a:sym typeface="Cambria"/>
                </a:rPr>
                <a:t> di </a:t>
              </a:r>
              <a:r>
                <a:rPr lang="en-US" sz="3399" spc="97" dirty="0" err="1">
                  <a:solidFill>
                    <a:srgbClr val="FFFFFF"/>
                  </a:solidFill>
                  <a:latin typeface="Cambria"/>
                  <a:ea typeface="Cambria"/>
                  <a:cs typeface="Cambria"/>
                  <a:sym typeface="Cambria"/>
                </a:rPr>
                <a:t>prestare</a:t>
              </a:r>
              <a:r>
                <a:rPr lang="en-US" sz="3399" spc="97" dirty="0">
                  <a:solidFill>
                    <a:srgbClr val="FFFFFF"/>
                  </a:solidFill>
                  <a:latin typeface="Cambria"/>
                  <a:ea typeface="Cambria"/>
                  <a:cs typeface="Cambria"/>
                  <a:sym typeface="Cambria"/>
                </a:rPr>
                <a:t> il </a:t>
              </a:r>
              <a:r>
                <a:rPr lang="en-US" sz="3399" spc="97" dirty="0" err="1">
                  <a:solidFill>
                    <a:srgbClr val="FFFFFF"/>
                  </a:solidFill>
                  <a:latin typeface="Cambria"/>
                  <a:ea typeface="Cambria"/>
                  <a:cs typeface="Cambria"/>
                  <a:sym typeface="Cambria"/>
                </a:rPr>
                <a:t>consenso</a:t>
              </a:r>
              <a:r>
                <a:rPr lang="en-US" sz="3399" spc="97" dirty="0">
                  <a:solidFill>
                    <a:srgbClr val="FFFFFF"/>
                  </a:solidFill>
                  <a:latin typeface="Cambria"/>
                  <a:ea typeface="Cambria"/>
                  <a:cs typeface="Cambria"/>
                  <a:sym typeface="Cambria"/>
                </a:rPr>
                <a:t> ai </a:t>
              </a:r>
              <a:r>
                <a:rPr lang="en-US" sz="3399" spc="97" dirty="0" err="1">
                  <a:solidFill>
                    <a:srgbClr val="FFFFFF"/>
                  </a:solidFill>
                  <a:latin typeface="Cambria"/>
                  <a:ea typeface="Cambria"/>
                  <a:cs typeface="Cambria"/>
                  <a:sym typeface="Cambria"/>
                </a:rPr>
                <a:t>trattamenti</a:t>
              </a:r>
              <a:r>
                <a:rPr lang="en-US" sz="3399" spc="97" dirty="0">
                  <a:solidFill>
                    <a:srgbClr val="FFFFFF"/>
                  </a:solidFill>
                  <a:latin typeface="Cambria"/>
                  <a:ea typeface="Cambria"/>
                  <a:cs typeface="Cambria"/>
                  <a:sym typeface="Cambria"/>
                </a:rPr>
                <a:t> </a:t>
              </a:r>
              <a:r>
                <a:rPr lang="en-US" sz="3399" spc="97" dirty="0" err="1">
                  <a:solidFill>
                    <a:srgbClr val="FFFFFF"/>
                  </a:solidFill>
                  <a:latin typeface="Cambria"/>
                  <a:ea typeface="Cambria"/>
                  <a:cs typeface="Cambria"/>
                  <a:sym typeface="Cambria"/>
                </a:rPr>
                <a:t>sanitari</a:t>
              </a:r>
              <a:endParaRPr lang="en-US" sz="3399" spc="97" dirty="0">
                <a:solidFill>
                  <a:srgbClr val="FFFFFF"/>
                </a:solidFill>
                <a:latin typeface="Cambria"/>
                <a:ea typeface="Cambria"/>
                <a:cs typeface="Cambria"/>
                <a:sym typeface="Cambria"/>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3885" y="620893"/>
            <a:ext cx="14150285" cy="1277290"/>
            <a:chOff x="0" y="0"/>
            <a:chExt cx="18867046" cy="1703053"/>
          </a:xfrm>
        </p:grpSpPr>
        <p:sp>
          <p:nvSpPr>
            <p:cNvPr id="3" name="Freeform 3"/>
            <p:cNvSpPr/>
            <p:nvPr/>
          </p:nvSpPr>
          <p:spPr>
            <a:xfrm>
              <a:off x="0" y="0"/>
              <a:ext cx="18867047" cy="1703053"/>
            </a:xfrm>
            <a:custGeom>
              <a:avLst/>
              <a:gdLst/>
              <a:ahLst/>
              <a:cxnLst/>
              <a:rect l="l" t="t" r="r" b="b"/>
              <a:pathLst>
                <a:path w="18867047" h="1703053">
                  <a:moveTo>
                    <a:pt x="0" y="0"/>
                  </a:moveTo>
                  <a:lnTo>
                    <a:pt x="18867047" y="0"/>
                  </a:lnTo>
                  <a:lnTo>
                    <a:pt x="18867047" y="1703053"/>
                  </a:lnTo>
                  <a:lnTo>
                    <a:pt x="0" y="1703053"/>
                  </a:lnTo>
                  <a:close/>
                </a:path>
              </a:pathLst>
            </a:custGeom>
            <a:solidFill>
              <a:srgbClr val="000000">
                <a:alpha val="0"/>
              </a:srgbClr>
            </a:solidFill>
          </p:spPr>
          <p:txBody>
            <a:bodyPr/>
            <a:lstStyle/>
            <a:p>
              <a:endParaRPr lang="it-IT"/>
            </a:p>
          </p:txBody>
        </p:sp>
        <p:sp>
          <p:nvSpPr>
            <p:cNvPr id="4" name="TextBox 4"/>
            <p:cNvSpPr txBox="1"/>
            <p:nvPr/>
          </p:nvSpPr>
          <p:spPr>
            <a:xfrm>
              <a:off x="0" y="0"/>
              <a:ext cx="18867046" cy="1703053"/>
            </a:xfrm>
            <a:prstGeom prst="rect">
              <a:avLst/>
            </a:prstGeom>
          </p:spPr>
          <p:txBody>
            <a:bodyPr lIns="0" tIns="0" rIns="0" bIns="0" rtlCol="0" anchor="t"/>
            <a:lstStyle/>
            <a:p>
              <a:pPr algn="l">
                <a:lnSpc>
                  <a:spcPts val="6720"/>
                </a:lnSpc>
              </a:pPr>
              <a:r>
                <a:rPr lang="en-US" sz="5600" b="1" spc="-134">
                  <a:solidFill>
                    <a:srgbClr val="000000"/>
                  </a:solidFill>
                  <a:latin typeface="Vollkorn Bold"/>
                  <a:ea typeface="Vollkorn Bold"/>
                  <a:cs typeface="Vollkorn Bold"/>
                  <a:sym typeface="Vollkorn Bold"/>
                </a:rPr>
                <a:t>Compromissioni della Capacità di Agire</a:t>
              </a:r>
            </a:p>
          </p:txBody>
        </p:sp>
      </p:grpSp>
      <p:grpSp>
        <p:nvGrpSpPr>
          <p:cNvPr id="5" name="Group 5"/>
          <p:cNvGrpSpPr/>
          <p:nvPr/>
        </p:nvGrpSpPr>
        <p:grpSpPr>
          <a:xfrm>
            <a:off x="0" y="0"/>
            <a:ext cx="2181669" cy="10287000"/>
            <a:chOff x="0" y="0"/>
            <a:chExt cx="2908892" cy="13716000"/>
          </a:xfrm>
        </p:grpSpPr>
        <p:sp>
          <p:nvSpPr>
            <p:cNvPr id="6" name="Freeform 6"/>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7" name="Freeform 7"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8" name="Freeform 8"/>
          <p:cNvSpPr/>
          <p:nvPr/>
        </p:nvSpPr>
        <p:spPr>
          <a:xfrm>
            <a:off x="4313699" y="2443741"/>
            <a:ext cx="6205736" cy="3665429"/>
          </a:xfrm>
          <a:custGeom>
            <a:avLst/>
            <a:gdLst/>
            <a:ahLst/>
            <a:cxnLst/>
            <a:rect l="l" t="t" r="r" b="b"/>
            <a:pathLst>
              <a:path w="6205736" h="3665429">
                <a:moveTo>
                  <a:pt x="0" y="0"/>
                </a:moveTo>
                <a:lnTo>
                  <a:pt x="6205736" y="0"/>
                </a:lnTo>
                <a:lnTo>
                  <a:pt x="6205736" y="3665429"/>
                </a:lnTo>
                <a:lnTo>
                  <a:pt x="0" y="3665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9" name="Freeform 9"/>
          <p:cNvSpPr/>
          <p:nvPr/>
        </p:nvSpPr>
        <p:spPr>
          <a:xfrm>
            <a:off x="7269470" y="4797101"/>
            <a:ext cx="6205736" cy="3665429"/>
          </a:xfrm>
          <a:custGeom>
            <a:avLst/>
            <a:gdLst/>
            <a:ahLst/>
            <a:cxnLst/>
            <a:rect l="l" t="t" r="r" b="b"/>
            <a:pathLst>
              <a:path w="6205736" h="3665429">
                <a:moveTo>
                  <a:pt x="0" y="0"/>
                </a:moveTo>
                <a:lnTo>
                  <a:pt x="6205736" y="0"/>
                </a:lnTo>
                <a:lnTo>
                  <a:pt x="6205736" y="3665430"/>
                </a:lnTo>
                <a:lnTo>
                  <a:pt x="0" y="3665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0" name="Freeform 10"/>
          <p:cNvSpPr/>
          <p:nvPr/>
        </p:nvSpPr>
        <p:spPr>
          <a:xfrm>
            <a:off x="10185401" y="7089069"/>
            <a:ext cx="6205736" cy="3665429"/>
          </a:xfrm>
          <a:custGeom>
            <a:avLst/>
            <a:gdLst/>
            <a:ahLst/>
            <a:cxnLst/>
            <a:rect l="l" t="t" r="r" b="b"/>
            <a:pathLst>
              <a:path w="6205736" h="3665429">
                <a:moveTo>
                  <a:pt x="0" y="0"/>
                </a:moveTo>
                <a:lnTo>
                  <a:pt x="6205735" y="0"/>
                </a:lnTo>
                <a:lnTo>
                  <a:pt x="6205735" y="3665429"/>
                </a:lnTo>
                <a:lnTo>
                  <a:pt x="0" y="36654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11" name="TextBox 11"/>
          <p:cNvSpPr txBox="1"/>
          <p:nvPr/>
        </p:nvSpPr>
        <p:spPr>
          <a:xfrm>
            <a:off x="4489242" y="2676129"/>
            <a:ext cx="5883096" cy="1466850"/>
          </a:xfrm>
          <a:prstGeom prst="rect">
            <a:avLst/>
          </a:prstGeom>
        </p:spPr>
        <p:txBody>
          <a:bodyPr lIns="0" tIns="0" rIns="0" bIns="0" rtlCol="0" anchor="t">
            <a:spAutoFit/>
          </a:bodyPr>
          <a:lstStyle/>
          <a:p>
            <a:pPr algn="just">
              <a:lnSpc>
                <a:spcPts val="3840"/>
              </a:lnSpc>
              <a:spcBef>
                <a:spcPct val="0"/>
              </a:spcBef>
            </a:pPr>
            <a:r>
              <a:rPr lang="en-US" sz="3200" spc="195">
                <a:solidFill>
                  <a:srgbClr val="000000"/>
                </a:solidFill>
                <a:latin typeface="Cambria"/>
                <a:ea typeface="Cambria"/>
                <a:cs typeface="Cambria"/>
                <a:sym typeface="Cambria"/>
              </a:rPr>
              <a:t>Quando viene meno la capacità di agire siamo di fronte ad una persona fragile.</a:t>
            </a:r>
          </a:p>
        </p:txBody>
      </p:sp>
      <p:sp>
        <p:nvSpPr>
          <p:cNvPr id="12" name="TextBox 12"/>
          <p:cNvSpPr txBox="1"/>
          <p:nvPr/>
        </p:nvSpPr>
        <p:spPr>
          <a:xfrm>
            <a:off x="7430790" y="5613870"/>
            <a:ext cx="5883096" cy="495300"/>
          </a:xfrm>
          <a:prstGeom prst="rect">
            <a:avLst/>
          </a:prstGeom>
        </p:spPr>
        <p:txBody>
          <a:bodyPr lIns="0" tIns="0" rIns="0" bIns="0" rtlCol="0" anchor="t">
            <a:spAutoFit/>
          </a:bodyPr>
          <a:lstStyle/>
          <a:p>
            <a:pPr algn="just">
              <a:lnSpc>
                <a:spcPts val="3840"/>
              </a:lnSpc>
              <a:spcBef>
                <a:spcPct val="0"/>
              </a:spcBef>
            </a:pPr>
            <a:r>
              <a:rPr lang="en-US" sz="3200" spc="195">
                <a:solidFill>
                  <a:srgbClr val="000000"/>
                </a:solidFill>
                <a:latin typeface="Cambria"/>
                <a:ea typeface="Cambria"/>
                <a:cs typeface="Cambria"/>
                <a:sym typeface="Cambria"/>
              </a:rPr>
              <a:t>Provvedimento di tutela</a:t>
            </a:r>
          </a:p>
        </p:txBody>
      </p:sp>
      <p:sp>
        <p:nvSpPr>
          <p:cNvPr id="13" name="TextBox 13"/>
          <p:cNvSpPr txBox="1"/>
          <p:nvPr/>
        </p:nvSpPr>
        <p:spPr>
          <a:xfrm>
            <a:off x="10372338" y="7322227"/>
            <a:ext cx="5883096" cy="1466850"/>
          </a:xfrm>
          <a:prstGeom prst="rect">
            <a:avLst/>
          </a:prstGeom>
        </p:spPr>
        <p:txBody>
          <a:bodyPr lIns="0" tIns="0" rIns="0" bIns="0" rtlCol="0" anchor="t">
            <a:spAutoFit/>
          </a:bodyPr>
          <a:lstStyle/>
          <a:p>
            <a:pPr algn="just">
              <a:lnSpc>
                <a:spcPts val="3840"/>
              </a:lnSpc>
              <a:spcBef>
                <a:spcPct val="0"/>
              </a:spcBef>
            </a:pPr>
            <a:r>
              <a:rPr lang="en-US" sz="3200" spc="195">
                <a:solidFill>
                  <a:srgbClr val="000000"/>
                </a:solidFill>
                <a:latin typeface="Cambria"/>
                <a:ea typeface="Cambria"/>
                <a:cs typeface="Cambria"/>
                <a:sym typeface="Cambria"/>
              </a:rPr>
              <a:t>Interdizione</a:t>
            </a:r>
          </a:p>
          <a:p>
            <a:pPr algn="just">
              <a:lnSpc>
                <a:spcPts val="3840"/>
              </a:lnSpc>
              <a:spcBef>
                <a:spcPct val="0"/>
              </a:spcBef>
            </a:pPr>
            <a:r>
              <a:rPr lang="en-US" sz="3200" spc="195">
                <a:solidFill>
                  <a:srgbClr val="000000"/>
                </a:solidFill>
                <a:latin typeface="Cambria"/>
                <a:ea typeface="Cambria"/>
                <a:cs typeface="Cambria"/>
                <a:sym typeface="Cambria"/>
              </a:rPr>
              <a:t>Inabilitazione</a:t>
            </a:r>
          </a:p>
          <a:p>
            <a:pPr algn="just">
              <a:lnSpc>
                <a:spcPts val="3840"/>
              </a:lnSpc>
              <a:spcBef>
                <a:spcPct val="0"/>
              </a:spcBef>
            </a:pPr>
            <a:r>
              <a:rPr lang="en-US" sz="3200" spc="195">
                <a:solidFill>
                  <a:srgbClr val="000000"/>
                </a:solidFill>
                <a:latin typeface="Cambria"/>
                <a:ea typeface="Cambria"/>
                <a:cs typeface="Cambria"/>
                <a:sym typeface="Cambria"/>
              </a:rPr>
              <a:t>Amministrazione di sostegno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895350"/>
            <a:ext cx="13755038" cy="1222058"/>
          </a:xfrm>
          <a:prstGeom prst="rect">
            <a:avLst/>
          </a:prstGeom>
        </p:spPr>
        <p:txBody>
          <a:bodyPr lIns="0" tIns="0" rIns="0" bIns="0" rtlCol="0" anchor="t">
            <a:spAutoFit/>
          </a:bodyPr>
          <a:lstStyle/>
          <a:p>
            <a:pPr algn="l">
              <a:lnSpc>
                <a:spcPts val="10080"/>
              </a:lnSpc>
            </a:pPr>
            <a:r>
              <a:rPr lang="en-US" sz="7200" b="1" spc="36">
                <a:solidFill>
                  <a:srgbClr val="000000"/>
                </a:solidFill>
                <a:latin typeface="Vollkorn Bold"/>
                <a:ea typeface="Vollkorn Bold"/>
                <a:cs typeface="Vollkorn Bold"/>
                <a:sym typeface="Vollkorn Bold"/>
              </a:rPr>
              <a:t>L’Interdizione</a:t>
            </a:r>
          </a:p>
        </p:txBody>
      </p:sp>
      <p:sp>
        <p:nvSpPr>
          <p:cNvPr id="3" name="TextBox 3"/>
          <p:cNvSpPr txBox="1"/>
          <p:nvPr/>
        </p:nvSpPr>
        <p:spPr>
          <a:xfrm>
            <a:off x="2752372" y="4305300"/>
            <a:ext cx="13715886" cy="4539704"/>
          </a:xfrm>
          <a:prstGeom prst="rect">
            <a:avLst/>
          </a:prstGeom>
        </p:spPr>
        <p:txBody>
          <a:bodyPr lIns="0" tIns="0" rIns="0" bIns="0" rtlCol="0" anchor="t">
            <a:spAutoFit/>
          </a:bodyPr>
          <a:lstStyle/>
          <a:p>
            <a:pPr algn="just">
              <a:lnSpc>
                <a:spcPts val="5879"/>
              </a:lnSpc>
            </a:pPr>
            <a:r>
              <a:rPr lang="en-US" sz="4199" b="1" spc="20" dirty="0">
                <a:solidFill>
                  <a:srgbClr val="000000"/>
                </a:solidFill>
                <a:latin typeface="Vollkorn Bold"/>
                <a:ea typeface="Vollkorn Bold"/>
                <a:cs typeface="Vollkorn Bold"/>
                <a:sym typeface="Vollkorn Bold"/>
              </a:rPr>
              <a:t>Art. 414 C.C. </a:t>
            </a:r>
            <a:r>
              <a:rPr lang="en-US" sz="4199" b="1" spc="20" dirty="0" err="1">
                <a:solidFill>
                  <a:srgbClr val="000000"/>
                </a:solidFill>
                <a:latin typeface="Vollkorn Bold"/>
                <a:ea typeface="Vollkorn Bold"/>
                <a:cs typeface="Vollkorn Bold"/>
                <a:sym typeface="Vollkorn Bold"/>
              </a:rPr>
              <a:t>Persone</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che</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possono</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essere</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interdette</a:t>
            </a:r>
            <a:endParaRPr lang="en-US" sz="4199" b="1" spc="20" dirty="0">
              <a:solidFill>
                <a:srgbClr val="000000"/>
              </a:solidFill>
              <a:latin typeface="Vollkorn Bold"/>
              <a:ea typeface="Vollkorn Bold"/>
              <a:cs typeface="Vollkorn Bold"/>
              <a:sym typeface="Vollkorn Bold"/>
            </a:endParaRPr>
          </a:p>
          <a:p>
            <a:pPr algn="just">
              <a:lnSpc>
                <a:spcPts val="5879"/>
              </a:lnSpc>
            </a:pPr>
            <a:r>
              <a:rPr lang="en-US" sz="4199" spc="20" dirty="0">
                <a:solidFill>
                  <a:srgbClr val="000000"/>
                </a:solidFill>
                <a:latin typeface="Vollkorn"/>
                <a:ea typeface="Vollkorn"/>
                <a:cs typeface="Vollkorn"/>
                <a:sym typeface="Vollkorn"/>
              </a:rPr>
              <a:t>Il </a:t>
            </a:r>
            <a:r>
              <a:rPr lang="en-US" sz="4199" spc="20" dirty="0" err="1">
                <a:solidFill>
                  <a:srgbClr val="000000"/>
                </a:solidFill>
                <a:latin typeface="Vollkorn"/>
                <a:ea typeface="Vollkorn"/>
                <a:cs typeface="Vollkorn"/>
                <a:sym typeface="Vollkorn"/>
              </a:rPr>
              <a:t>maggiore</a:t>
            </a:r>
            <a:r>
              <a:rPr lang="en-US" sz="4199" spc="20" dirty="0">
                <a:solidFill>
                  <a:srgbClr val="000000"/>
                </a:solidFill>
                <a:latin typeface="Vollkorn"/>
                <a:ea typeface="Vollkorn"/>
                <a:cs typeface="Vollkorn"/>
                <a:sym typeface="Vollkorn"/>
              </a:rPr>
              <a:t> di </a:t>
            </a:r>
            <a:r>
              <a:rPr lang="en-US" sz="4199" spc="20" dirty="0" err="1">
                <a:solidFill>
                  <a:srgbClr val="000000"/>
                </a:solidFill>
                <a:latin typeface="Vollkorn"/>
                <a:ea typeface="Vollkorn"/>
                <a:cs typeface="Vollkorn"/>
                <a:sym typeface="Vollkorn"/>
              </a:rPr>
              <a:t>età</a:t>
            </a:r>
            <a:r>
              <a:rPr lang="en-US" sz="4199" spc="20" dirty="0">
                <a:solidFill>
                  <a:srgbClr val="000000"/>
                </a:solidFill>
                <a:latin typeface="Vollkorn"/>
                <a:ea typeface="Vollkorn"/>
                <a:cs typeface="Vollkorn"/>
                <a:sym typeface="Vollkorn"/>
              </a:rPr>
              <a:t> e il </a:t>
            </a:r>
            <a:r>
              <a:rPr lang="en-US" sz="4199" spc="20" dirty="0" err="1">
                <a:solidFill>
                  <a:srgbClr val="000000"/>
                </a:solidFill>
                <a:latin typeface="Vollkorn"/>
                <a:ea typeface="Vollkorn"/>
                <a:cs typeface="Vollkorn"/>
                <a:sym typeface="Vollkorn"/>
              </a:rPr>
              <a:t>minore</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emancipato</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i</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quali</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si</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trovano</a:t>
            </a:r>
            <a:r>
              <a:rPr lang="en-US" sz="4199" spc="20" dirty="0">
                <a:solidFill>
                  <a:srgbClr val="000000"/>
                </a:solidFill>
                <a:latin typeface="Vollkorn"/>
                <a:ea typeface="Vollkorn"/>
                <a:cs typeface="Vollkorn"/>
                <a:sym typeface="Vollkorn"/>
              </a:rPr>
              <a:t> in </a:t>
            </a:r>
            <a:r>
              <a:rPr lang="en-US" sz="4199" spc="20" dirty="0" err="1">
                <a:solidFill>
                  <a:srgbClr val="000000"/>
                </a:solidFill>
                <a:latin typeface="Vollkorn"/>
                <a:ea typeface="Vollkorn"/>
                <a:cs typeface="Vollkorn"/>
                <a:sym typeface="Vollkorn"/>
              </a:rPr>
              <a:t>condizione</a:t>
            </a:r>
            <a:r>
              <a:rPr lang="en-US" sz="4199" spc="20" dirty="0">
                <a:solidFill>
                  <a:srgbClr val="000000"/>
                </a:solidFill>
                <a:latin typeface="Vollkorn"/>
                <a:ea typeface="Vollkorn"/>
                <a:cs typeface="Vollkorn"/>
                <a:sym typeface="Vollkorn"/>
              </a:rPr>
              <a:t> di </a:t>
            </a:r>
            <a:r>
              <a:rPr lang="en-US" sz="4199" u="sng" spc="20" dirty="0" err="1">
                <a:solidFill>
                  <a:srgbClr val="000000"/>
                </a:solidFill>
                <a:latin typeface="Vollkorn"/>
                <a:ea typeface="Vollkorn"/>
                <a:cs typeface="Vollkorn"/>
                <a:sym typeface="Vollkorn"/>
              </a:rPr>
              <a:t>abituale</a:t>
            </a:r>
            <a:r>
              <a:rPr lang="en-US" sz="4199" u="sng" spc="20" dirty="0">
                <a:solidFill>
                  <a:srgbClr val="000000"/>
                </a:solidFill>
                <a:latin typeface="Vollkorn"/>
                <a:ea typeface="Vollkorn"/>
                <a:cs typeface="Vollkorn"/>
                <a:sym typeface="Vollkorn"/>
              </a:rPr>
              <a:t> </a:t>
            </a:r>
            <a:r>
              <a:rPr lang="en-US" sz="4199" u="sng" spc="20" dirty="0" err="1">
                <a:solidFill>
                  <a:srgbClr val="000000"/>
                </a:solidFill>
                <a:latin typeface="Vollkorn"/>
                <a:ea typeface="Vollkorn"/>
                <a:cs typeface="Vollkorn"/>
                <a:sym typeface="Vollkorn"/>
              </a:rPr>
              <a:t>infermità</a:t>
            </a:r>
            <a:r>
              <a:rPr lang="en-US" sz="4199" u="sng" spc="20" dirty="0">
                <a:solidFill>
                  <a:srgbClr val="000000"/>
                </a:solidFill>
                <a:latin typeface="Vollkorn"/>
                <a:ea typeface="Vollkorn"/>
                <a:cs typeface="Vollkorn"/>
                <a:sym typeface="Vollkorn"/>
              </a:rPr>
              <a:t> di </a:t>
            </a:r>
            <a:r>
              <a:rPr lang="en-US" sz="4199" u="sng" spc="20" dirty="0" err="1">
                <a:solidFill>
                  <a:srgbClr val="000000"/>
                </a:solidFill>
                <a:latin typeface="Vollkorn"/>
                <a:ea typeface="Vollkorn"/>
                <a:cs typeface="Vollkorn"/>
                <a:sym typeface="Vollkorn"/>
              </a:rPr>
              <a:t>mente</a:t>
            </a:r>
            <a:r>
              <a:rPr lang="en-US" sz="4199" u="sng"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che</a:t>
            </a:r>
            <a:r>
              <a:rPr lang="en-US" sz="4199" spc="20" dirty="0">
                <a:solidFill>
                  <a:srgbClr val="000000"/>
                </a:solidFill>
                <a:latin typeface="Vollkorn"/>
                <a:ea typeface="Vollkorn"/>
                <a:cs typeface="Vollkorn"/>
                <a:sym typeface="Vollkorn"/>
              </a:rPr>
              <a:t> li </a:t>
            </a:r>
            <a:r>
              <a:rPr lang="en-US" sz="4199" spc="20" dirty="0" err="1">
                <a:solidFill>
                  <a:srgbClr val="000000"/>
                </a:solidFill>
                <a:latin typeface="Vollkorn"/>
                <a:ea typeface="Vollkorn"/>
                <a:cs typeface="Vollkorn"/>
                <a:sym typeface="Vollkorn"/>
              </a:rPr>
              <a:t>rende</a:t>
            </a:r>
            <a:r>
              <a:rPr lang="en-US" sz="4199" spc="20" dirty="0">
                <a:solidFill>
                  <a:srgbClr val="000000"/>
                </a:solidFill>
                <a:latin typeface="Vollkorn"/>
                <a:ea typeface="Vollkorn"/>
                <a:cs typeface="Vollkorn"/>
                <a:sym typeface="Vollkorn"/>
              </a:rPr>
              <a:t> </a:t>
            </a:r>
            <a:r>
              <a:rPr lang="en-US" sz="4199" u="sng" spc="20" dirty="0" err="1">
                <a:solidFill>
                  <a:srgbClr val="000000"/>
                </a:solidFill>
                <a:latin typeface="Vollkorn"/>
                <a:ea typeface="Vollkorn"/>
                <a:cs typeface="Vollkorn"/>
                <a:sym typeface="Vollkorn"/>
              </a:rPr>
              <a:t>incapaci</a:t>
            </a:r>
            <a:r>
              <a:rPr lang="en-US" sz="4199" u="sng" spc="20" dirty="0">
                <a:solidFill>
                  <a:srgbClr val="000000"/>
                </a:solidFill>
                <a:latin typeface="Vollkorn"/>
                <a:ea typeface="Vollkorn"/>
                <a:cs typeface="Vollkorn"/>
                <a:sym typeface="Vollkorn"/>
              </a:rPr>
              <a:t> di </a:t>
            </a:r>
            <a:r>
              <a:rPr lang="en-US" sz="4199" u="sng" spc="20" dirty="0" err="1">
                <a:solidFill>
                  <a:srgbClr val="000000"/>
                </a:solidFill>
                <a:latin typeface="Vollkorn"/>
                <a:ea typeface="Vollkorn"/>
                <a:cs typeface="Vollkorn"/>
                <a:sym typeface="Vollkorn"/>
              </a:rPr>
              <a:t>provvedere</a:t>
            </a:r>
            <a:r>
              <a:rPr lang="en-US" sz="4199" u="sng" spc="20" dirty="0">
                <a:solidFill>
                  <a:srgbClr val="000000"/>
                </a:solidFill>
                <a:latin typeface="Vollkorn"/>
                <a:ea typeface="Vollkorn"/>
                <a:cs typeface="Vollkorn"/>
                <a:sym typeface="Vollkorn"/>
              </a:rPr>
              <a:t> ai </a:t>
            </a:r>
            <a:r>
              <a:rPr lang="en-US" sz="4199" u="sng" spc="20" dirty="0" err="1">
                <a:solidFill>
                  <a:srgbClr val="000000"/>
                </a:solidFill>
                <a:latin typeface="Vollkorn"/>
                <a:ea typeface="Vollkorn"/>
                <a:cs typeface="Vollkorn"/>
                <a:sym typeface="Vollkorn"/>
              </a:rPr>
              <a:t>propri</a:t>
            </a:r>
            <a:r>
              <a:rPr lang="en-US" sz="4199" u="sng" spc="20" dirty="0">
                <a:solidFill>
                  <a:srgbClr val="000000"/>
                </a:solidFill>
                <a:latin typeface="Vollkorn"/>
                <a:ea typeface="Vollkorn"/>
                <a:cs typeface="Vollkorn"/>
                <a:sym typeface="Vollkorn"/>
              </a:rPr>
              <a:t> </a:t>
            </a:r>
            <a:r>
              <a:rPr lang="en-US" sz="4199" u="sng" spc="20" dirty="0" err="1">
                <a:solidFill>
                  <a:srgbClr val="000000"/>
                </a:solidFill>
                <a:latin typeface="Vollkorn"/>
                <a:ea typeface="Vollkorn"/>
                <a:cs typeface="Vollkorn"/>
                <a:sym typeface="Vollkorn"/>
              </a:rPr>
              <a:t>interessi</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sono</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interdetti</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quando</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ciò</a:t>
            </a:r>
            <a:r>
              <a:rPr lang="en-US" sz="4199" spc="20" dirty="0">
                <a:solidFill>
                  <a:srgbClr val="000000"/>
                </a:solidFill>
                <a:latin typeface="Vollkorn"/>
                <a:ea typeface="Vollkorn"/>
                <a:cs typeface="Vollkorn"/>
                <a:sym typeface="Vollkorn"/>
              </a:rPr>
              <a:t> è </a:t>
            </a:r>
            <a:r>
              <a:rPr lang="en-US" sz="4199" spc="20" dirty="0" err="1">
                <a:solidFill>
                  <a:srgbClr val="000000"/>
                </a:solidFill>
                <a:latin typeface="Vollkorn"/>
                <a:ea typeface="Vollkorn"/>
                <a:cs typeface="Vollkorn"/>
                <a:sym typeface="Vollkorn"/>
              </a:rPr>
              <a:t>necessario</a:t>
            </a:r>
            <a:r>
              <a:rPr lang="en-US" sz="4199" spc="20" dirty="0">
                <a:solidFill>
                  <a:srgbClr val="000000"/>
                </a:solidFill>
                <a:latin typeface="Vollkorn"/>
                <a:ea typeface="Vollkorn"/>
                <a:cs typeface="Vollkorn"/>
                <a:sym typeface="Vollkorn"/>
              </a:rPr>
              <a:t> per </a:t>
            </a:r>
            <a:r>
              <a:rPr lang="en-US" sz="4199" b="1" spc="20" dirty="0" err="1">
                <a:solidFill>
                  <a:srgbClr val="000000"/>
                </a:solidFill>
                <a:latin typeface="Vollkorn"/>
                <a:ea typeface="Vollkorn"/>
                <a:cs typeface="Vollkorn"/>
                <a:sym typeface="Vollkorn"/>
              </a:rPr>
              <a:t>assicurare</a:t>
            </a:r>
            <a:r>
              <a:rPr lang="en-US" sz="4199" b="1" spc="20" dirty="0">
                <a:solidFill>
                  <a:srgbClr val="000000"/>
                </a:solidFill>
                <a:latin typeface="Vollkorn"/>
                <a:ea typeface="Vollkorn"/>
                <a:cs typeface="Vollkorn"/>
                <a:sym typeface="Vollkorn"/>
              </a:rPr>
              <a:t> la loro </a:t>
            </a:r>
            <a:r>
              <a:rPr lang="en-US" sz="4199" b="1" spc="20" dirty="0" err="1">
                <a:solidFill>
                  <a:srgbClr val="000000"/>
                </a:solidFill>
                <a:latin typeface="Vollkorn"/>
                <a:ea typeface="Vollkorn"/>
                <a:cs typeface="Vollkorn"/>
                <a:sym typeface="Vollkorn"/>
              </a:rPr>
              <a:t>adeguata</a:t>
            </a:r>
            <a:r>
              <a:rPr lang="en-US" sz="4199" b="1" spc="20" dirty="0">
                <a:solidFill>
                  <a:srgbClr val="000000"/>
                </a:solidFill>
                <a:latin typeface="Vollkorn"/>
                <a:ea typeface="Vollkorn"/>
                <a:cs typeface="Vollkorn"/>
                <a:sym typeface="Vollkorn"/>
              </a:rPr>
              <a:t> </a:t>
            </a:r>
            <a:r>
              <a:rPr lang="en-US" sz="4199" b="1" spc="20" dirty="0" err="1">
                <a:solidFill>
                  <a:srgbClr val="000000"/>
                </a:solidFill>
                <a:latin typeface="Vollkorn"/>
                <a:ea typeface="Vollkorn"/>
                <a:cs typeface="Vollkorn"/>
                <a:sym typeface="Vollkorn"/>
              </a:rPr>
              <a:t>protezione</a:t>
            </a:r>
            <a:r>
              <a:rPr lang="en-US" sz="4199" spc="20" dirty="0">
                <a:solidFill>
                  <a:srgbClr val="000000"/>
                </a:solidFill>
                <a:latin typeface="Vollkorn"/>
                <a:ea typeface="Vollkorn"/>
                <a:cs typeface="Vollkorn"/>
                <a:sym typeface="Vollkorn"/>
              </a:rPr>
              <a:t>.</a:t>
            </a:r>
          </a:p>
        </p:txBody>
      </p:sp>
      <p:grpSp>
        <p:nvGrpSpPr>
          <p:cNvPr id="4" name="Group 4"/>
          <p:cNvGrpSpPr/>
          <p:nvPr/>
        </p:nvGrpSpPr>
        <p:grpSpPr>
          <a:xfrm>
            <a:off x="0" y="0"/>
            <a:ext cx="2181669" cy="10287000"/>
            <a:chOff x="0" y="0"/>
            <a:chExt cx="2908892" cy="13716000"/>
          </a:xfrm>
        </p:grpSpPr>
        <p:sp>
          <p:nvSpPr>
            <p:cNvPr id="5" name="Freeform 5"/>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8" name="TextBox 3">
            <a:extLst>
              <a:ext uri="{FF2B5EF4-FFF2-40B4-BE49-F238E27FC236}">
                <a16:creationId xmlns:a16="http://schemas.microsoft.com/office/drawing/2014/main" id="{76411F67-B2FA-D91F-2C7F-97733B6E56ED}"/>
              </a:ext>
            </a:extLst>
          </p:cNvPr>
          <p:cNvSpPr txBox="1"/>
          <p:nvPr/>
        </p:nvSpPr>
        <p:spPr>
          <a:xfrm>
            <a:off x="3276600" y="2833045"/>
            <a:ext cx="13715886" cy="756617"/>
          </a:xfrm>
          <a:prstGeom prst="rect">
            <a:avLst/>
          </a:prstGeom>
        </p:spPr>
        <p:txBody>
          <a:bodyPr lIns="0" tIns="0" rIns="0" bIns="0" rtlCol="0" anchor="t">
            <a:spAutoFit/>
          </a:bodyPr>
          <a:lstStyle/>
          <a:p>
            <a:pPr algn="just">
              <a:lnSpc>
                <a:spcPts val="5879"/>
              </a:lnSpc>
            </a:pPr>
            <a:r>
              <a:rPr lang="en-US" sz="4199" b="1" spc="20" dirty="0">
                <a:solidFill>
                  <a:schemeClr val="accent2">
                    <a:lumMod val="75000"/>
                  </a:schemeClr>
                </a:solidFill>
                <a:latin typeface="Vollkorn Bold"/>
                <a:ea typeface="Vollkorn Bold"/>
                <a:cs typeface="Vollkorn Bold"/>
                <a:sym typeface="Vollkorn Bold"/>
              </a:rPr>
              <a:t>PERDITA COMPLETA DELLA </a:t>
            </a:r>
            <a:r>
              <a:rPr lang="en-US" sz="4199" b="1" spc="20" dirty="0" err="1">
                <a:solidFill>
                  <a:schemeClr val="accent2">
                    <a:lumMod val="75000"/>
                  </a:schemeClr>
                </a:solidFill>
                <a:latin typeface="Vollkorn Bold"/>
                <a:ea typeface="Vollkorn Bold"/>
                <a:cs typeface="Vollkorn Bold"/>
                <a:sym typeface="Vollkorn Bold"/>
              </a:rPr>
              <a:t>CAPACITà</a:t>
            </a:r>
            <a:r>
              <a:rPr lang="en-US" sz="4199" b="1" spc="20" dirty="0">
                <a:solidFill>
                  <a:schemeClr val="accent2">
                    <a:lumMod val="75000"/>
                  </a:schemeClr>
                </a:solidFill>
                <a:latin typeface="Vollkorn Bold"/>
                <a:ea typeface="Vollkorn Bold"/>
                <a:cs typeface="Vollkorn Bold"/>
                <a:sym typeface="Vollkorn Bold"/>
              </a:rPr>
              <a:t> DI AGIRE</a:t>
            </a:r>
            <a:endParaRPr lang="en-US" sz="4199" spc="20" dirty="0">
              <a:solidFill>
                <a:schemeClr val="accent2">
                  <a:lumMod val="75000"/>
                </a:schemeClr>
              </a:solidFill>
              <a:latin typeface="Vollkorn"/>
              <a:ea typeface="Vollkorn"/>
              <a:cs typeface="Vollkorn"/>
              <a:sym typeface="Vollkor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895350"/>
            <a:ext cx="13755038" cy="1222058"/>
          </a:xfrm>
          <a:prstGeom prst="rect">
            <a:avLst/>
          </a:prstGeom>
        </p:spPr>
        <p:txBody>
          <a:bodyPr lIns="0" tIns="0" rIns="0" bIns="0" rtlCol="0" anchor="t">
            <a:spAutoFit/>
          </a:bodyPr>
          <a:lstStyle/>
          <a:p>
            <a:pPr algn="l">
              <a:lnSpc>
                <a:spcPts val="10080"/>
              </a:lnSpc>
            </a:pPr>
            <a:r>
              <a:rPr lang="en-US" sz="7200" b="1" spc="36">
                <a:solidFill>
                  <a:srgbClr val="000000"/>
                </a:solidFill>
                <a:latin typeface="Vollkorn Bold"/>
                <a:ea typeface="Vollkorn Bold"/>
                <a:cs typeface="Vollkorn Bold"/>
                <a:sym typeface="Vollkorn Bold"/>
              </a:rPr>
              <a:t>L’Interdizione</a:t>
            </a:r>
          </a:p>
        </p:txBody>
      </p:sp>
      <p:sp>
        <p:nvSpPr>
          <p:cNvPr id="3" name="TextBox 3"/>
          <p:cNvSpPr txBox="1"/>
          <p:nvPr/>
        </p:nvSpPr>
        <p:spPr>
          <a:xfrm>
            <a:off x="2752372" y="2690013"/>
            <a:ext cx="13715886" cy="6052939"/>
          </a:xfrm>
          <a:prstGeom prst="rect">
            <a:avLst/>
          </a:prstGeom>
        </p:spPr>
        <p:txBody>
          <a:bodyPr lIns="0" tIns="0" rIns="0" bIns="0" rtlCol="0" anchor="t">
            <a:spAutoFit/>
          </a:bodyPr>
          <a:lstStyle/>
          <a:p>
            <a:pPr algn="just">
              <a:lnSpc>
                <a:spcPts val="5879"/>
              </a:lnSpc>
            </a:pPr>
            <a:r>
              <a:rPr lang="en-US" sz="4199" b="1" spc="20" dirty="0">
                <a:solidFill>
                  <a:srgbClr val="000000"/>
                </a:solidFill>
                <a:latin typeface="Vollkorn Bold"/>
                <a:ea typeface="Vollkorn Bold"/>
                <a:cs typeface="Vollkorn Bold"/>
                <a:sym typeface="Vollkorn Bold"/>
              </a:rPr>
              <a:t>Nel </a:t>
            </a:r>
            <a:r>
              <a:rPr lang="en-US" sz="4199" b="1" spc="20" dirty="0" err="1">
                <a:solidFill>
                  <a:srgbClr val="000000"/>
                </a:solidFill>
                <a:latin typeface="Vollkorn Bold"/>
                <a:ea typeface="Vollkorn Bold"/>
                <a:cs typeface="Vollkorn Bold"/>
                <a:sym typeface="Vollkorn Bold"/>
              </a:rPr>
              <a:t>caso</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dell’interdizione</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viene</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nominato</a:t>
            </a:r>
            <a:r>
              <a:rPr lang="en-US" sz="4199" b="1" spc="20" dirty="0">
                <a:solidFill>
                  <a:srgbClr val="000000"/>
                </a:solidFill>
                <a:latin typeface="Vollkorn Bold"/>
                <a:ea typeface="Vollkorn Bold"/>
                <a:cs typeface="Vollkorn Bold"/>
                <a:sym typeface="Vollkorn Bold"/>
              </a:rPr>
              <a:t> un </a:t>
            </a:r>
            <a:r>
              <a:rPr lang="en-US" sz="4199" b="1" spc="20" dirty="0" err="1">
                <a:solidFill>
                  <a:srgbClr val="000000"/>
                </a:solidFill>
                <a:latin typeface="Vollkorn Bold"/>
                <a:ea typeface="Vollkorn Bold"/>
                <a:cs typeface="Vollkorn Bold"/>
                <a:sym typeface="Vollkorn Bold"/>
              </a:rPr>
              <a:t>tutore</a:t>
            </a:r>
            <a:r>
              <a:rPr lang="en-US" sz="4199" b="1" spc="20" dirty="0">
                <a:solidFill>
                  <a:srgbClr val="000000"/>
                </a:solidFill>
                <a:latin typeface="Vollkorn Bold"/>
                <a:ea typeface="Vollkorn Bold"/>
                <a:cs typeface="Vollkorn Bold"/>
                <a:sym typeface="Vollkorn Bold"/>
              </a:rPr>
              <a:t>.</a:t>
            </a:r>
          </a:p>
          <a:p>
            <a:pPr algn="just">
              <a:lnSpc>
                <a:spcPts val="5879"/>
              </a:lnSpc>
            </a:pPr>
            <a:r>
              <a:rPr lang="en-US" sz="4199" spc="20" dirty="0" err="1">
                <a:solidFill>
                  <a:srgbClr val="000000"/>
                </a:solidFill>
                <a:latin typeface="Vollkorn"/>
                <a:ea typeface="Vollkorn"/>
                <a:cs typeface="Vollkorn"/>
                <a:sym typeface="Vollkorn"/>
              </a:rPr>
              <a:t>L’interdizione</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comporta</a:t>
            </a:r>
            <a:r>
              <a:rPr lang="en-US" sz="4199" spc="20" dirty="0">
                <a:solidFill>
                  <a:srgbClr val="000000"/>
                </a:solidFill>
                <a:latin typeface="Vollkorn"/>
                <a:ea typeface="Vollkorn"/>
                <a:cs typeface="Vollkorn"/>
                <a:sym typeface="Vollkorn"/>
              </a:rPr>
              <a:t> la </a:t>
            </a:r>
            <a:r>
              <a:rPr lang="en-US" sz="4199" u="sng" spc="20" dirty="0" err="1">
                <a:solidFill>
                  <a:srgbClr val="000000"/>
                </a:solidFill>
                <a:latin typeface="Vollkorn"/>
                <a:ea typeface="Vollkorn"/>
                <a:cs typeface="Vollkorn"/>
                <a:sym typeface="Vollkorn"/>
              </a:rPr>
              <a:t>perdita</a:t>
            </a:r>
            <a:r>
              <a:rPr lang="en-US" sz="4199" u="sng" spc="20" dirty="0">
                <a:solidFill>
                  <a:srgbClr val="000000"/>
                </a:solidFill>
                <a:latin typeface="Vollkorn"/>
                <a:ea typeface="Vollkorn"/>
                <a:cs typeface="Vollkorn"/>
                <a:sym typeface="Vollkorn"/>
              </a:rPr>
              <a:t> di quasi tutte le </a:t>
            </a:r>
            <a:r>
              <a:rPr lang="en-US" sz="4199" u="sng" spc="20" dirty="0" err="1">
                <a:solidFill>
                  <a:srgbClr val="000000"/>
                </a:solidFill>
                <a:latin typeface="Vollkorn"/>
                <a:ea typeface="Vollkorn"/>
                <a:cs typeface="Vollkorn"/>
                <a:sym typeface="Vollkorn"/>
              </a:rPr>
              <a:t>capacità</a:t>
            </a:r>
            <a:r>
              <a:rPr lang="en-US" sz="4199" u="sng" spc="20" dirty="0">
                <a:solidFill>
                  <a:srgbClr val="000000"/>
                </a:solidFill>
                <a:latin typeface="Vollkorn"/>
                <a:ea typeface="Vollkorn"/>
                <a:cs typeface="Vollkorn"/>
                <a:sym typeface="Vollkorn"/>
              </a:rPr>
              <a:t> di </a:t>
            </a:r>
            <a:r>
              <a:rPr lang="en-US" sz="4199" u="sng" spc="20" dirty="0" err="1">
                <a:solidFill>
                  <a:srgbClr val="000000"/>
                </a:solidFill>
                <a:latin typeface="Vollkorn"/>
                <a:ea typeface="Vollkorn"/>
                <a:cs typeface="Vollkorn"/>
                <a:sym typeface="Vollkorn"/>
              </a:rPr>
              <a:t>agire</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ovvero</a:t>
            </a:r>
            <a:r>
              <a:rPr lang="en-US" sz="4199" spc="20" dirty="0">
                <a:solidFill>
                  <a:srgbClr val="000000"/>
                </a:solidFill>
                <a:latin typeface="Vollkorn"/>
                <a:ea typeface="Vollkorn"/>
                <a:cs typeface="Vollkorn"/>
                <a:sym typeface="Vollkorn"/>
              </a:rPr>
              <a:t> la persona </a:t>
            </a:r>
            <a:r>
              <a:rPr lang="en-US" sz="4199" spc="20" dirty="0" err="1">
                <a:solidFill>
                  <a:srgbClr val="000000"/>
                </a:solidFill>
                <a:latin typeface="Vollkorn"/>
                <a:ea typeface="Vollkorn"/>
                <a:cs typeface="Vollkorn"/>
                <a:sym typeface="Vollkorn"/>
              </a:rPr>
              <a:t>interdetta</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sarà</a:t>
            </a:r>
            <a:r>
              <a:rPr lang="en-US" sz="4199" spc="20" dirty="0">
                <a:solidFill>
                  <a:srgbClr val="000000"/>
                </a:solidFill>
                <a:latin typeface="Vollkorn"/>
                <a:ea typeface="Vollkorn"/>
                <a:cs typeface="Vollkorn"/>
                <a:sym typeface="Vollkorn"/>
              </a:rPr>
              <a:t> </a:t>
            </a:r>
            <a:r>
              <a:rPr lang="en-US" sz="4199" b="1" spc="20" dirty="0" err="1">
                <a:solidFill>
                  <a:srgbClr val="FF0000"/>
                </a:solidFill>
                <a:latin typeface="Vollkorn"/>
                <a:ea typeface="Vollkorn"/>
                <a:cs typeface="Vollkorn"/>
                <a:sym typeface="Vollkorn"/>
              </a:rPr>
              <a:t>sostituita</a:t>
            </a:r>
            <a:r>
              <a:rPr lang="en-US" sz="4199" spc="20" dirty="0">
                <a:solidFill>
                  <a:srgbClr val="000000"/>
                </a:solidFill>
                <a:latin typeface="Vollkorn"/>
                <a:ea typeface="Vollkorn"/>
                <a:cs typeface="Vollkorn"/>
                <a:sym typeface="Vollkorn"/>
              </a:rPr>
              <a:t> dal </a:t>
            </a:r>
            <a:r>
              <a:rPr lang="en-US" sz="4199" spc="20" dirty="0" err="1">
                <a:solidFill>
                  <a:srgbClr val="000000"/>
                </a:solidFill>
                <a:latin typeface="Vollkorn"/>
                <a:ea typeface="Vollkorn"/>
                <a:cs typeface="Vollkorn"/>
                <a:sym typeface="Vollkorn"/>
              </a:rPr>
              <a:t>tutore</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sia</a:t>
            </a:r>
            <a:r>
              <a:rPr lang="en-US" sz="4199" spc="20" dirty="0">
                <a:solidFill>
                  <a:srgbClr val="000000"/>
                </a:solidFill>
                <a:latin typeface="Vollkorn"/>
                <a:ea typeface="Vollkorn"/>
                <a:cs typeface="Vollkorn"/>
                <a:sym typeface="Vollkorn"/>
              </a:rPr>
              <a:t> per </a:t>
            </a:r>
            <a:r>
              <a:rPr lang="en-US" sz="4199" spc="20" dirty="0" err="1">
                <a:solidFill>
                  <a:srgbClr val="000000"/>
                </a:solidFill>
                <a:latin typeface="Vollkorn"/>
                <a:ea typeface="Vollkorn"/>
                <a:cs typeface="Vollkorn"/>
                <a:sym typeface="Vollkorn"/>
              </a:rPr>
              <a:t>agli</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atti</a:t>
            </a:r>
            <a:r>
              <a:rPr lang="en-US" sz="4199" spc="20" dirty="0">
                <a:solidFill>
                  <a:srgbClr val="000000"/>
                </a:solidFill>
                <a:latin typeface="Vollkorn"/>
                <a:ea typeface="Vollkorn"/>
                <a:cs typeface="Vollkorn"/>
                <a:sym typeface="Vollkorn"/>
              </a:rPr>
              <a:t> di </a:t>
            </a:r>
            <a:r>
              <a:rPr lang="en-US" sz="4199" spc="20" dirty="0" err="1">
                <a:solidFill>
                  <a:srgbClr val="000000"/>
                </a:solidFill>
                <a:latin typeface="Vollkorn"/>
                <a:ea typeface="Vollkorn"/>
                <a:cs typeface="Vollkorn"/>
                <a:sym typeface="Vollkorn"/>
              </a:rPr>
              <a:t>straordinaria</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amministrazione</a:t>
            </a:r>
            <a:r>
              <a:rPr lang="en-US" sz="4199" spc="20" dirty="0">
                <a:solidFill>
                  <a:srgbClr val="000000"/>
                </a:solidFill>
                <a:latin typeface="Vollkorn"/>
                <a:ea typeface="Vollkorn"/>
                <a:cs typeface="Vollkorn"/>
                <a:sym typeface="Vollkorn"/>
              </a:rPr>
              <a:t> (es. </a:t>
            </a:r>
            <a:r>
              <a:rPr lang="en-US" sz="4199" spc="20" dirty="0" err="1">
                <a:solidFill>
                  <a:srgbClr val="000000"/>
                </a:solidFill>
                <a:latin typeface="Vollkorn"/>
                <a:ea typeface="Vollkorn"/>
                <a:cs typeface="Vollkorn"/>
                <a:sym typeface="Vollkorn"/>
              </a:rPr>
              <a:t>compravendita</a:t>
            </a:r>
            <a:r>
              <a:rPr lang="en-US" sz="4199" spc="20" dirty="0">
                <a:solidFill>
                  <a:srgbClr val="000000"/>
                </a:solidFill>
                <a:latin typeface="Vollkorn"/>
                <a:ea typeface="Vollkorn"/>
                <a:cs typeface="Vollkorn"/>
                <a:sym typeface="Vollkorn"/>
              </a:rPr>
              <a:t> di un bene, </a:t>
            </a:r>
            <a:r>
              <a:rPr lang="en-US" sz="4199" spc="20" dirty="0" err="1">
                <a:solidFill>
                  <a:srgbClr val="000000"/>
                </a:solidFill>
                <a:latin typeface="Vollkorn"/>
                <a:ea typeface="Vollkorn"/>
                <a:cs typeface="Vollkorn"/>
                <a:sym typeface="Vollkorn"/>
              </a:rPr>
              <a:t>investimento</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finanziario</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ecc</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che</a:t>
            </a:r>
            <a:r>
              <a:rPr lang="en-US" sz="4199" spc="20" dirty="0">
                <a:solidFill>
                  <a:srgbClr val="000000"/>
                </a:solidFill>
                <a:latin typeface="Vollkorn"/>
                <a:ea typeface="Vollkorn"/>
                <a:cs typeface="Vollkorn"/>
                <a:sym typeface="Vollkorn"/>
              </a:rPr>
              <a:t> di </a:t>
            </a:r>
            <a:r>
              <a:rPr lang="en-US" sz="4199" spc="20" dirty="0" err="1">
                <a:solidFill>
                  <a:srgbClr val="000000"/>
                </a:solidFill>
                <a:latin typeface="Vollkorn"/>
                <a:ea typeface="Vollkorn"/>
                <a:cs typeface="Vollkorn"/>
                <a:sym typeface="Vollkorn"/>
              </a:rPr>
              <a:t>ordinaria</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amministrazione</a:t>
            </a:r>
            <a:r>
              <a:rPr lang="en-US" sz="4199" spc="20" dirty="0">
                <a:solidFill>
                  <a:srgbClr val="000000"/>
                </a:solidFill>
                <a:latin typeface="Vollkorn"/>
                <a:ea typeface="Vollkorn"/>
                <a:cs typeface="Vollkorn"/>
                <a:sym typeface="Vollkorn"/>
              </a:rPr>
              <a:t> (es. </a:t>
            </a:r>
            <a:r>
              <a:rPr lang="en-US" sz="4199" spc="20" dirty="0" err="1">
                <a:solidFill>
                  <a:srgbClr val="000000"/>
                </a:solidFill>
                <a:latin typeface="Vollkorn"/>
                <a:ea typeface="Vollkorn"/>
                <a:cs typeface="Vollkorn"/>
                <a:sym typeface="Vollkorn"/>
              </a:rPr>
              <a:t>riscuotere</a:t>
            </a:r>
            <a:r>
              <a:rPr lang="en-US" sz="4199" spc="20" dirty="0">
                <a:solidFill>
                  <a:srgbClr val="000000"/>
                </a:solidFill>
                <a:latin typeface="Vollkorn"/>
                <a:ea typeface="Vollkorn"/>
                <a:cs typeface="Vollkorn"/>
                <a:sym typeface="Vollkorn"/>
              </a:rPr>
              <a:t> la pensione, </a:t>
            </a:r>
            <a:r>
              <a:rPr lang="en-US" sz="4199" spc="20" dirty="0" err="1">
                <a:solidFill>
                  <a:srgbClr val="000000"/>
                </a:solidFill>
                <a:latin typeface="Vollkorn"/>
                <a:ea typeface="Vollkorn"/>
                <a:cs typeface="Vollkorn"/>
                <a:sym typeface="Vollkorn"/>
              </a:rPr>
              <a:t>sposarsi</a:t>
            </a:r>
            <a:r>
              <a:rPr lang="en-US" sz="4199" spc="20" dirty="0">
                <a:solidFill>
                  <a:srgbClr val="000000"/>
                </a:solidFill>
                <a:latin typeface="Vollkorn"/>
                <a:ea typeface="Vollkorn"/>
                <a:cs typeface="Vollkorn"/>
                <a:sym typeface="Vollkorn"/>
              </a:rPr>
              <a:t>, fare </a:t>
            </a:r>
            <a:r>
              <a:rPr lang="en-US" sz="4199" spc="20" dirty="0" err="1">
                <a:solidFill>
                  <a:srgbClr val="000000"/>
                </a:solidFill>
                <a:latin typeface="Vollkorn"/>
                <a:ea typeface="Vollkorn"/>
                <a:cs typeface="Vollkorn"/>
                <a:sym typeface="Vollkorn"/>
              </a:rPr>
              <a:t>testamento</a:t>
            </a:r>
            <a:r>
              <a:rPr lang="en-US" sz="4199" spc="20" dirty="0">
                <a:solidFill>
                  <a:srgbClr val="000000"/>
                </a:solidFill>
                <a:latin typeface="Vollkorn"/>
                <a:ea typeface="Vollkorn"/>
                <a:cs typeface="Vollkorn"/>
                <a:sym typeface="Vollkorn"/>
              </a:rPr>
              <a:t>, fare </a:t>
            </a:r>
            <a:r>
              <a:rPr lang="en-US" sz="4199" spc="20" dirty="0" err="1">
                <a:solidFill>
                  <a:srgbClr val="000000"/>
                </a:solidFill>
                <a:latin typeface="Vollkorn"/>
                <a:ea typeface="Vollkorn"/>
                <a:cs typeface="Vollkorn"/>
                <a:sym typeface="Vollkorn"/>
              </a:rPr>
              <a:t>donazioni,ecc</a:t>
            </a:r>
            <a:r>
              <a:rPr lang="en-US" sz="4199" spc="20" dirty="0">
                <a:solidFill>
                  <a:srgbClr val="000000"/>
                </a:solidFill>
                <a:latin typeface="Vollkorn"/>
                <a:ea typeface="Vollkorn"/>
                <a:cs typeface="Vollkorn"/>
                <a:sym typeface="Vollkorn"/>
              </a:rPr>
              <a:t>.).</a:t>
            </a:r>
          </a:p>
        </p:txBody>
      </p:sp>
      <p:grpSp>
        <p:nvGrpSpPr>
          <p:cNvPr id="4" name="Group 4"/>
          <p:cNvGrpSpPr/>
          <p:nvPr/>
        </p:nvGrpSpPr>
        <p:grpSpPr>
          <a:xfrm>
            <a:off x="0" y="0"/>
            <a:ext cx="2181669" cy="10287000"/>
            <a:chOff x="0" y="0"/>
            <a:chExt cx="2908892" cy="13716000"/>
          </a:xfrm>
        </p:grpSpPr>
        <p:sp>
          <p:nvSpPr>
            <p:cNvPr id="5" name="Freeform 5"/>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7" name="TextBox 7"/>
          <p:cNvSpPr txBox="1"/>
          <p:nvPr/>
        </p:nvSpPr>
        <p:spPr>
          <a:xfrm>
            <a:off x="15164587" y="8836147"/>
            <a:ext cx="2094713" cy="460210"/>
          </a:xfrm>
          <a:prstGeom prst="rect">
            <a:avLst/>
          </a:prstGeom>
        </p:spPr>
        <p:txBody>
          <a:bodyPr lIns="0" tIns="0" rIns="0" bIns="0" rtlCol="0" anchor="t">
            <a:spAutoFit/>
          </a:bodyPr>
          <a:lstStyle/>
          <a:p>
            <a:pPr algn="l">
              <a:lnSpc>
                <a:spcPts val="3771"/>
              </a:lnSpc>
            </a:pPr>
            <a:r>
              <a:rPr lang="en-US" sz="2693" spc="16">
                <a:solidFill>
                  <a:srgbClr val="000000"/>
                </a:solidFill>
                <a:latin typeface="Vollkorn"/>
                <a:ea typeface="Vollkorn"/>
                <a:cs typeface="Vollkorn"/>
                <a:sym typeface="Vollkorn"/>
              </a:rPr>
              <a:t>Fornari, 2013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895350"/>
            <a:ext cx="13755038" cy="1222058"/>
          </a:xfrm>
          <a:prstGeom prst="rect">
            <a:avLst/>
          </a:prstGeom>
        </p:spPr>
        <p:txBody>
          <a:bodyPr lIns="0" tIns="0" rIns="0" bIns="0" rtlCol="0" anchor="t">
            <a:spAutoFit/>
          </a:bodyPr>
          <a:lstStyle/>
          <a:p>
            <a:pPr algn="l">
              <a:lnSpc>
                <a:spcPts val="10080"/>
              </a:lnSpc>
            </a:pPr>
            <a:r>
              <a:rPr lang="en-US" sz="7200" b="1" spc="36">
                <a:solidFill>
                  <a:srgbClr val="000000"/>
                </a:solidFill>
                <a:latin typeface="Vollkorn Bold"/>
                <a:ea typeface="Vollkorn Bold"/>
                <a:cs typeface="Vollkorn Bold"/>
                <a:sym typeface="Vollkorn Bold"/>
              </a:rPr>
              <a:t>L’Inabilitazione</a:t>
            </a:r>
          </a:p>
        </p:txBody>
      </p:sp>
      <p:sp>
        <p:nvSpPr>
          <p:cNvPr id="3" name="TextBox 3"/>
          <p:cNvSpPr txBox="1"/>
          <p:nvPr/>
        </p:nvSpPr>
        <p:spPr>
          <a:xfrm>
            <a:off x="3317488" y="3390900"/>
            <a:ext cx="13715886" cy="6412012"/>
          </a:xfrm>
          <a:prstGeom prst="rect">
            <a:avLst/>
          </a:prstGeom>
        </p:spPr>
        <p:txBody>
          <a:bodyPr lIns="0" tIns="0" rIns="0" bIns="0" rtlCol="0" anchor="t">
            <a:spAutoFit/>
          </a:bodyPr>
          <a:lstStyle/>
          <a:p>
            <a:pPr algn="just">
              <a:lnSpc>
                <a:spcPts val="5039"/>
              </a:lnSpc>
            </a:pPr>
            <a:r>
              <a:rPr lang="en-US" sz="3599" b="1" spc="17" dirty="0">
                <a:solidFill>
                  <a:srgbClr val="000000"/>
                </a:solidFill>
                <a:latin typeface="Vollkorn Bold"/>
                <a:ea typeface="Vollkorn Bold"/>
                <a:cs typeface="Vollkorn Bold"/>
                <a:sym typeface="Vollkorn Bold"/>
              </a:rPr>
              <a:t>Art. 415 C.C. </a:t>
            </a:r>
            <a:r>
              <a:rPr lang="en-US" sz="3599" b="1" spc="17" dirty="0" err="1">
                <a:solidFill>
                  <a:srgbClr val="000000"/>
                </a:solidFill>
                <a:latin typeface="Vollkorn Bold"/>
                <a:ea typeface="Vollkorn Bold"/>
                <a:cs typeface="Vollkorn Bold"/>
                <a:sym typeface="Vollkorn Bold"/>
              </a:rPr>
              <a:t>Persone</a:t>
            </a:r>
            <a:r>
              <a:rPr lang="en-US" sz="3599" b="1" spc="17" dirty="0">
                <a:solidFill>
                  <a:srgbClr val="000000"/>
                </a:solidFill>
                <a:latin typeface="Vollkorn Bold"/>
                <a:ea typeface="Vollkorn Bold"/>
                <a:cs typeface="Vollkorn Bold"/>
                <a:sym typeface="Vollkorn Bold"/>
              </a:rPr>
              <a:t> </a:t>
            </a:r>
            <a:r>
              <a:rPr lang="en-US" sz="3599" b="1" spc="17" dirty="0" err="1">
                <a:solidFill>
                  <a:srgbClr val="000000"/>
                </a:solidFill>
                <a:latin typeface="Vollkorn Bold"/>
                <a:ea typeface="Vollkorn Bold"/>
                <a:cs typeface="Vollkorn Bold"/>
                <a:sym typeface="Vollkorn Bold"/>
              </a:rPr>
              <a:t>che</a:t>
            </a:r>
            <a:r>
              <a:rPr lang="en-US" sz="3599" b="1" spc="17" dirty="0">
                <a:solidFill>
                  <a:srgbClr val="000000"/>
                </a:solidFill>
                <a:latin typeface="Vollkorn Bold"/>
                <a:ea typeface="Vollkorn Bold"/>
                <a:cs typeface="Vollkorn Bold"/>
                <a:sym typeface="Vollkorn Bold"/>
              </a:rPr>
              <a:t> </a:t>
            </a:r>
            <a:r>
              <a:rPr lang="en-US" sz="3599" b="1" spc="17" dirty="0" err="1">
                <a:solidFill>
                  <a:srgbClr val="000000"/>
                </a:solidFill>
                <a:latin typeface="Vollkorn Bold"/>
                <a:ea typeface="Vollkorn Bold"/>
                <a:cs typeface="Vollkorn Bold"/>
                <a:sym typeface="Vollkorn Bold"/>
              </a:rPr>
              <a:t>possono</a:t>
            </a:r>
            <a:r>
              <a:rPr lang="en-US" sz="3599" b="1" spc="17" dirty="0">
                <a:solidFill>
                  <a:srgbClr val="000000"/>
                </a:solidFill>
                <a:latin typeface="Vollkorn Bold"/>
                <a:ea typeface="Vollkorn Bold"/>
                <a:cs typeface="Vollkorn Bold"/>
                <a:sym typeface="Vollkorn Bold"/>
              </a:rPr>
              <a:t> </a:t>
            </a:r>
            <a:r>
              <a:rPr lang="en-US" sz="3599" b="1" spc="17" dirty="0" err="1">
                <a:solidFill>
                  <a:srgbClr val="000000"/>
                </a:solidFill>
                <a:latin typeface="Vollkorn Bold"/>
                <a:ea typeface="Vollkorn Bold"/>
                <a:cs typeface="Vollkorn Bold"/>
                <a:sym typeface="Vollkorn Bold"/>
              </a:rPr>
              <a:t>essere</a:t>
            </a:r>
            <a:r>
              <a:rPr lang="en-US" sz="3599" b="1" spc="17" dirty="0">
                <a:solidFill>
                  <a:srgbClr val="000000"/>
                </a:solidFill>
                <a:latin typeface="Vollkorn Bold"/>
                <a:ea typeface="Vollkorn Bold"/>
                <a:cs typeface="Vollkorn Bold"/>
                <a:sym typeface="Vollkorn Bold"/>
              </a:rPr>
              <a:t> </a:t>
            </a:r>
            <a:r>
              <a:rPr lang="en-US" sz="3599" b="1" spc="17" dirty="0" err="1">
                <a:solidFill>
                  <a:srgbClr val="000000"/>
                </a:solidFill>
                <a:latin typeface="Vollkorn Bold"/>
                <a:ea typeface="Vollkorn Bold"/>
                <a:cs typeface="Vollkorn Bold"/>
                <a:sym typeface="Vollkorn Bold"/>
              </a:rPr>
              <a:t>inabilitate</a:t>
            </a:r>
            <a:r>
              <a:rPr lang="en-US" sz="3599" b="1" spc="17" dirty="0">
                <a:solidFill>
                  <a:srgbClr val="000000"/>
                </a:solidFill>
                <a:latin typeface="Vollkorn Bold"/>
                <a:ea typeface="Vollkorn Bold"/>
                <a:cs typeface="Vollkorn Bold"/>
                <a:sym typeface="Vollkorn Bold"/>
              </a:rPr>
              <a:t> </a:t>
            </a:r>
          </a:p>
          <a:p>
            <a:pPr algn="just">
              <a:lnSpc>
                <a:spcPts val="5039"/>
              </a:lnSpc>
            </a:pPr>
            <a:r>
              <a:rPr lang="en-US" sz="3599" spc="17" dirty="0">
                <a:solidFill>
                  <a:srgbClr val="000000"/>
                </a:solidFill>
                <a:latin typeface="Vollkorn"/>
                <a:ea typeface="Vollkorn"/>
                <a:cs typeface="Vollkorn"/>
                <a:sym typeface="Vollkorn"/>
              </a:rPr>
              <a:t>Il </a:t>
            </a:r>
            <a:r>
              <a:rPr lang="en-US" sz="3599" spc="17" dirty="0" err="1">
                <a:solidFill>
                  <a:srgbClr val="000000"/>
                </a:solidFill>
                <a:latin typeface="Vollkorn"/>
                <a:ea typeface="Vollkorn"/>
                <a:cs typeface="Vollkorn"/>
                <a:sym typeface="Vollkorn"/>
              </a:rPr>
              <a:t>maggiore</a:t>
            </a:r>
            <a:r>
              <a:rPr lang="en-US" sz="3599" spc="17" dirty="0">
                <a:solidFill>
                  <a:srgbClr val="000000"/>
                </a:solidFill>
                <a:latin typeface="Vollkorn"/>
                <a:ea typeface="Vollkorn"/>
                <a:cs typeface="Vollkorn"/>
                <a:sym typeface="Vollkorn"/>
              </a:rPr>
              <a:t> di </a:t>
            </a:r>
            <a:r>
              <a:rPr lang="en-US" sz="3599" spc="17" dirty="0" err="1">
                <a:solidFill>
                  <a:srgbClr val="000000"/>
                </a:solidFill>
                <a:latin typeface="Vollkorn"/>
                <a:ea typeface="Vollkorn"/>
                <a:cs typeface="Vollkorn"/>
                <a:sym typeface="Vollkorn"/>
              </a:rPr>
              <a:t>età</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infermo</a:t>
            </a:r>
            <a:r>
              <a:rPr lang="en-US" sz="3599" spc="17" dirty="0">
                <a:solidFill>
                  <a:srgbClr val="000000"/>
                </a:solidFill>
                <a:latin typeface="Vollkorn"/>
                <a:ea typeface="Vollkorn"/>
                <a:cs typeface="Vollkorn"/>
                <a:sym typeface="Vollkorn"/>
              </a:rPr>
              <a:t> di </a:t>
            </a:r>
            <a:r>
              <a:rPr lang="en-US" sz="3599" spc="17" dirty="0" err="1">
                <a:solidFill>
                  <a:srgbClr val="000000"/>
                </a:solidFill>
                <a:latin typeface="Vollkorn"/>
                <a:ea typeface="Vollkorn"/>
                <a:cs typeface="Vollkorn"/>
                <a:sym typeface="Vollkorn"/>
              </a:rPr>
              <a:t>mente</a:t>
            </a:r>
            <a:r>
              <a:rPr lang="en-US" sz="3599" spc="17" dirty="0">
                <a:solidFill>
                  <a:srgbClr val="000000"/>
                </a:solidFill>
                <a:latin typeface="Vollkorn"/>
                <a:ea typeface="Vollkorn"/>
                <a:cs typeface="Vollkorn"/>
                <a:sym typeface="Vollkorn"/>
              </a:rPr>
              <a:t>, lo </a:t>
            </a:r>
            <a:r>
              <a:rPr lang="en-US" sz="3599" spc="17" dirty="0" err="1">
                <a:solidFill>
                  <a:srgbClr val="000000"/>
                </a:solidFill>
                <a:latin typeface="Vollkorn"/>
                <a:ea typeface="Vollkorn"/>
                <a:cs typeface="Vollkorn"/>
                <a:sym typeface="Vollkorn"/>
              </a:rPr>
              <a:t>stato</a:t>
            </a:r>
            <a:r>
              <a:rPr lang="en-US" sz="3599" spc="17" dirty="0">
                <a:solidFill>
                  <a:srgbClr val="000000"/>
                </a:solidFill>
                <a:latin typeface="Vollkorn"/>
                <a:ea typeface="Vollkorn"/>
                <a:cs typeface="Vollkorn"/>
                <a:sym typeface="Vollkorn"/>
              </a:rPr>
              <a:t> del quale non è </a:t>
            </a:r>
            <a:r>
              <a:rPr lang="en-US" sz="3599" spc="17" dirty="0" err="1">
                <a:solidFill>
                  <a:srgbClr val="000000"/>
                </a:solidFill>
                <a:latin typeface="Vollkorn"/>
                <a:ea typeface="Vollkorn"/>
                <a:cs typeface="Vollkorn"/>
                <a:sym typeface="Vollkorn"/>
              </a:rPr>
              <a:t>talmente</a:t>
            </a:r>
            <a:r>
              <a:rPr lang="en-US" sz="3599" spc="17" dirty="0">
                <a:solidFill>
                  <a:srgbClr val="000000"/>
                </a:solidFill>
                <a:latin typeface="Vollkorn"/>
                <a:ea typeface="Vollkorn"/>
                <a:cs typeface="Vollkorn"/>
                <a:sym typeface="Vollkorn"/>
              </a:rPr>
              <a:t> grave da far </a:t>
            </a:r>
            <a:r>
              <a:rPr lang="en-US" sz="3599" spc="17" dirty="0" err="1">
                <a:solidFill>
                  <a:srgbClr val="000000"/>
                </a:solidFill>
                <a:latin typeface="Vollkorn"/>
                <a:ea typeface="Vollkorn"/>
                <a:cs typeface="Vollkorn"/>
                <a:sym typeface="Vollkorn"/>
              </a:rPr>
              <a:t>luogo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all’interdizione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può</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essere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inabilitato</a:t>
            </a:r>
            <a:r>
              <a:rPr lang="en-US" sz="3599" spc="17" dirty="0">
                <a:solidFill>
                  <a:srgbClr val="000000"/>
                </a:solidFill>
                <a:latin typeface="Vollkorn"/>
                <a:ea typeface="Vollkorn"/>
                <a:cs typeface="Vollkorn"/>
                <a:sym typeface="Vollkorn"/>
              </a:rPr>
              <a:t>.</a:t>
            </a:r>
          </a:p>
          <a:p>
            <a:pPr algn="just">
              <a:lnSpc>
                <a:spcPts val="5039"/>
              </a:lnSpc>
            </a:pPr>
            <a:r>
              <a:rPr lang="en-US" sz="3599" spc="17" dirty="0" err="1">
                <a:solidFill>
                  <a:srgbClr val="000000"/>
                </a:solidFill>
                <a:latin typeface="Vollkorn"/>
                <a:ea typeface="Vollkorn"/>
                <a:cs typeface="Vollkorn"/>
                <a:sym typeface="Vollkorn"/>
              </a:rPr>
              <a:t>Possono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anche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essere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inabilitati</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coloro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che</a:t>
            </a:r>
            <a:r>
              <a:rPr lang="en-US" sz="3599" spc="17" dirty="0">
                <a:solidFill>
                  <a:srgbClr val="000000"/>
                </a:solidFill>
                <a:latin typeface="Vollkorn"/>
                <a:ea typeface="Vollkorn"/>
                <a:cs typeface="Vollkorn"/>
                <a:sym typeface="Vollkorn"/>
              </a:rPr>
              <a:t>, per </a:t>
            </a:r>
            <a:r>
              <a:rPr lang="en-US" sz="3599" spc="17" dirty="0" err="1">
                <a:solidFill>
                  <a:srgbClr val="000000"/>
                </a:solidFill>
                <a:latin typeface="Vollkorn"/>
                <a:ea typeface="Vollkorn"/>
                <a:cs typeface="Vollkorn"/>
                <a:sym typeface="Vollkorn"/>
              </a:rPr>
              <a:t>prodigalità</a:t>
            </a:r>
            <a:r>
              <a:rPr lang="en-US" sz="3599" spc="17" dirty="0">
                <a:solidFill>
                  <a:srgbClr val="000000"/>
                </a:solidFill>
                <a:latin typeface="Vollkorn"/>
                <a:ea typeface="Vollkorn"/>
                <a:cs typeface="Vollkorn"/>
                <a:sym typeface="Vollkorn"/>
              </a:rPr>
              <a:t> o per </a:t>
            </a:r>
            <a:r>
              <a:rPr lang="en-US" sz="3599" spc="17" dirty="0" err="1">
                <a:solidFill>
                  <a:srgbClr val="000000"/>
                </a:solidFill>
                <a:latin typeface="Vollkorn"/>
                <a:ea typeface="Vollkorn"/>
                <a:cs typeface="Vollkorn"/>
                <a:sym typeface="Vollkorn"/>
              </a:rPr>
              <a:t>abuso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abituale</a:t>
            </a:r>
            <a:r>
              <a:rPr lang="en-US" sz="3599" spc="17" dirty="0">
                <a:solidFill>
                  <a:srgbClr val="000000"/>
                </a:solidFill>
                <a:latin typeface="Vollkorn"/>
                <a:ea typeface="Vollkorn"/>
                <a:cs typeface="Vollkorn"/>
                <a:sym typeface="Vollkorn"/>
              </a:rPr>
              <a:t> di </a:t>
            </a:r>
            <a:r>
              <a:rPr lang="en-US" sz="3599" spc="17" dirty="0" err="1">
                <a:solidFill>
                  <a:srgbClr val="000000"/>
                </a:solidFill>
                <a:latin typeface="Vollkorn"/>
                <a:ea typeface="Vollkorn"/>
                <a:cs typeface="Vollkorn"/>
                <a:sym typeface="Vollkorn"/>
              </a:rPr>
              <a:t>bevande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alcoliche</a:t>
            </a:r>
            <a:r>
              <a:rPr lang="en-US" sz="3599" spc="17" dirty="0">
                <a:solidFill>
                  <a:srgbClr val="000000"/>
                </a:solidFill>
                <a:latin typeface="Vollkorn"/>
                <a:ea typeface="Vollkorn"/>
                <a:cs typeface="Vollkorn"/>
                <a:sym typeface="Vollkorn"/>
              </a:rPr>
              <a:t> o di </a:t>
            </a:r>
            <a:r>
              <a:rPr lang="en-US" sz="3599" spc="17" dirty="0" err="1">
                <a:solidFill>
                  <a:srgbClr val="000000"/>
                </a:solidFill>
                <a:latin typeface="Vollkorn"/>
                <a:ea typeface="Vollkorn"/>
                <a:cs typeface="Vollkorn"/>
                <a:sym typeface="Vollkorn"/>
              </a:rPr>
              <a:t>stupefacenti</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espongono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sé</a:t>
            </a:r>
            <a:r>
              <a:rPr lang="en-US" sz="3599" spc="17" dirty="0">
                <a:solidFill>
                  <a:srgbClr val="000000"/>
                </a:solidFill>
                <a:latin typeface="Vollkorn"/>
                <a:ea typeface="Vollkorn"/>
                <a:cs typeface="Vollkorn"/>
                <a:sym typeface="Vollkorn"/>
              </a:rPr>
              <a:t> o la loro </a:t>
            </a:r>
            <a:r>
              <a:rPr lang="en-US" sz="3599" spc="17" dirty="0" err="1">
                <a:solidFill>
                  <a:srgbClr val="000000"/>
                </a:solidFill>
                <a:latin typeface="Vollkorn"/>
                <a:ea typeface="Vollkorn"/>
                <a:cs typeface="Vollkorn"/>
                <a:sym typeface="Vollkorn"/>
              </a:rPr>
              <a:t>famiglia</a:t>
            </a:r>
            <a:r>
              <a:rPr lang="en-US" sz="3599" spc="17" dirty="0">
                <a:solidFill>
                  <a:srgbClr val="000000"/>
                </a:solidFill>
                <a:latin typeface="Vollkorn"/>
                <a:ea typeface="Vollkorn"/>
                <a:cs typeface="Vollkorn"/>
                <a:sym typeface="Vollkorn"/>
              </a:rPr>
              <a:t> a </a:t>
            </a:r>
            <a:r>
              <a:rPr lang="en-US" sz="3599" spc="17" dirty="0" err="1">
                <a:solidFill>
                  <a:srgbClr val="000000"/>
                </a:solidFill>
                <a:latin typeface="Vollkorn"/>
                <a:ea typeface="Vollkorn"/>
                <a:cs typeface="Vollkorn"/>
                <a:sym typeface="Vollkorn"/>
              </a:rPr>
              <a:t>gravi</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pregiudizi</a:t>
            </a:r>
            <a:r>
              <a:rPr lang="en-US" sz="3599" spc="17" dirty="0">
                <a:solidFill>
                  <a:srgbClr val="000000"/>
                </a:solidFill>
                <a:latin typeface="Vollkorn"/>
                <a:ea typeface="Vollkorn"/>
                <a:cs typeface="Vollkorn"/>
                <a:sym typeface="Vollkorn"/>
              </a:rPr>
              <a:t> economici. </a:t>
            </a:r>
            <a:r>
              <a:rPr lang="en-US" sz="3599" spc="17" dirty="0" err="1">
                <a:solidFill>
                  <a:srgbClr val="000000"/>
                </a:solidFill>
                <a:latin typeface="Vollkorn"/>
                <a:ea typeface="Vollkorn"/>
                <a:cs typeface="Vollkorn"/>
                <a:sym typeface="Vollkorn"/>
              </a:rPr>
              <a:t>Possono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infine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essere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inabilitati</a:t>
            </a:r>
            <a:r>
              <a:rPr lang="en-US" sz="3599" spc="17" dirty="0">
                <a:solidFill>
                  <a:srgbClr val="000000"/>
                </a:solidFill>
                <a:latin typeface="Vollkorn"/>
                <a:ea typeface="Vollkorn"/>
                <a:cs typeface="Vollkorn"/>
                <a:sym typeface="Vollkorn"/>
              </a:rPr>
              <a:t> il </a:t>
            </a:r>
            <a:r>
              <a:rPr lang="en-US" sz="3599" spc="17" dirty="0" err="1">
                <a:solidFill>
                  <a:srgbClr val="000000"/>
                </a:solidFill>
                <a:latin typeface="Vollkorn"/>
                <a:ea typeface="Vollkorn"/>
                <a:cs typeface="Vollkorn"/>
                <a:sym typeface="Vollkorn"/>
              </a:rPr>
              <a:t>sordomuto</a:t>
            </a:r>
            <a:r>
              <a:rPr lang="en-US" sz="3599" spc="17" dirty="0">
                <a:solidFill>
                  <a:srgbClr val="000000"/>
                </a:solidFill>
                <a:latin typeface="Vollkorn"/>
                <a:ea typeface="Vollkorn"/>
                <a:cs typeface="Vollkorn"/>
                <a:sym typeface="Vollkorn"/>
              </a:rPr>
              <a:t> e il </a:t>
            </a:r>
            <a:r>
              <a:rPr lang="en-US" sz="3599" spc="17" dirty="0" err="1">
                <a:solidFill>
                  <a:srgbClr val="000000"/>
                </a:solidFill>
                <a:latin typeface="Vollkorn"/>
                <a:ea typeface="Vollkorn"/>
                <a:cs typeface="Vollkorn"/>
                <a:sym typeface="Vollkorn"/>
              </a:rPr>
              <a:t>cieco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dalla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nascita</a:t>
            </a:r>
            <a:r>
              <a:rPr lang="en-US" sz="3599" spc="17" dirty="0">
                <a:solidFill>
                  <a:srgbClr val="000000"/>
                </a:solidFill>
                <a:latin typeface="Vollkorn"/>
                <a:ea typeface="Vollkorn"/>
                <a:cs typeface="Vollkorn"/>
                <a:sym typeface="Vollkorn"/>
              </a:rPr>
              <a:t> o </a:t>
            </a:r>
            <a:r>
              <a:rPr lang="en-US" sz="3599" spc="17" dirty="0" err="1">
                <a:solidFill>
                  <a:srgbClr val="000000"/>
                </a:solidFill>
                <a:latin typeface="Vollkorn"/>
                <a:ea typeface="Vollkorn"/>
                <a:cs typeface="Vollkorn"/>
                <a:sym typeface="Vollkorn"/>
              </a:rPr>
              <a:t>dalla</a:t>
            </a:r>
            <a:r>
              <a:rPr lang="en-US" sz="3599" spc="17" dirty="0">
                <a:solidFill>
                  <a:srgbClr val="000000"/>
                </a:solidFill>
                <a:latin typeface="Vollkorn"/>
                <a:ea typeface="Vollkorn"/>
                <a:cs typeface="Vollkorn"/>
                <a:sym typeface="Vollkorn"/>
              </a:rPr>
              <a:t> prima </a:t>
            </a:r>
            <a:r>
              <a:rPr lang="en-US" sz="3599" spc="17" dirty="0" err="1">
                <a:solidFill>
                  <a:srgbClr val="000000"/>
                </a:solidFill>
                <a:latin typeface="Vollkorn"/>
                <a:ea typeface="Vollkorn"/>
                <a:cs typeface="Vollkorn"/>
                <a:sym typeface="Vollkorn"/>
              </a:rPr>
              <a:t>infanzia</a:t>
            </a:r>
            <a:r>
              <a:rPr lang="en-US" sz="3599" spc="17" dirty="0">
                <a:solidFill>
                  <a:srgbClr val="000000"/>
                </a:solidFill>
                <a:latin typeface="Vollkorn"/>
                <a:ea typeface="Vollkorn"/>
                <a:cs typeface="Vollkorn"/>
                <a:sym typeface="Vollkorn"/>
              </a:rPr>
              <a:t>, se non </a:t>
            </a:r>
            <a:r>
              <a:rPr lang="en-US" sz="3599" spc="17" dirty="0" err="1">
                <a:solidFill>
                  <a:srgbClr val="000000"/>
                </a:solidFill>
                <a:latin typeface="Vollkorn"/>
                <a:ea typeface="Vollkorn"/>
                <a:cs typeface="Vollkorn"/>
                <a:sym typeface="Vollkorn"/>
              </a:rPr>
              <a:t>hanno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ricevuto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un’educazione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sufficiente</a:t>
            </a:r>
            <a:r>
              <a:rPr lang="en-US" sz="3599" spc="17" dirty="0">
                <a:solidFill>
                  <a:srgbClr val="000000"/>
                </a:solidFill>
                <a:latin typeface="Vollkorn"/>
                <a:ea typeface="Vollkorn"/>
                <a:cs typeface="Vollkorn"/>
                <a:sym typeface="Vollkorn"/>
              </a:rPr>
              <a:t>, salvo </a:t>
            </a:r>
            <a:r>
              <a:rPr lang="en-US" sz="3599" spc="17" dirty="0" err="1">
                <a:solidFill>
                  <a:srgbClr val="000000"/>
                </a:solidFill>
                <a:latin typeface="Vollkorn"/>
                <a:ea typeface="Vollkorn"/>
                <a:cs typeface="Vollkorn"/>
                <a:sym typeface="Vollkorn"/>
              </a:rPr>
              <a:t>l’applicazione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dell’art</a:t>
            </a:r>
            <a:r>
              <a:rPr lang="en-US" sz="3599" spc="17" dirty="0">
                <a:solidFill>
                  <a:srgbClr val="000000"/>
                </a:solidFill>
                <a:latin typeface="Vollkorn"/>
                <a:ea typeface="Vollkorn"/>
                <a:cs typeface="Vollkorn"/>
                <a:sym typeface="Vollkorn"/>
              </a:rPr>
              <a:t>. 414 </a:t>
            </a:r>
            <a:r>
              <a:rPr lang="en-US" sz="3599" spc="17" dirty="0" err="1">
                <a:solidFill>
                  <a:srgbClr val="000000"/>
                </a:solidFill>
                <a:latin typeface="Vollkorn"/>
                <a:ea typeface="Vollkorn"/>
                <a:cs typeface="Vollkorn"/>
                <a:sym typeface="Vollkorn"/>
              </a:rPr>
              <a:t>quando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risulta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che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essi</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sono</a:t>
            </a:r>
            <a:r>
              <a:rPr lang="en-US" sz="3599" spc="17" dirty="0">
                <a:solidFill>
                  <a:srgbClr val="000000"/>
                </a:solidFill>
                <a:latin typeface="Vollkorn"/>
                <a:ea typeface="Vollkorn"/>
                <a:cs typeface="Vollkorn"/>
                <a:sym typeface="Vollkorn"/>
              </a:rPr>
              <a:t> del </a:t>
            </a:r>
            <a:r>
              <a:rPr lang="en-US" sz="3599" spc="17" dirty="0" err="1">
                <a:solidFill>
                  <a:srgbClr val="000000"/>
                </a:solidFill>
                <a:latin typeface="Vollkorn"/>
                <a:ea typeface="Vollkorn"/>
                <a:cs typeface="Vollkorn"/>
                <a:sym typeface="Vollkorn"/>
              </a:rPr>
              <a:t>tutto</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incapaci</a:t>
            </a:r>
            <a:r>
              <a:rPr lang="en-US" sz="3599" spc="17" dirty="0">
                <a:solidFill>
                  <a:srgbClr val="000000"/>
                </a:solidFill>
                <a:latin typeface="Vollkorn"/>
                <a:ea typeface="Vollkorn"/>
                <a:cs typeface="Vollkorn"/>
                <a:sym typeface="Vollkorn"/>
              </a:rPr>
              <a:t> di </a:t>
            </a:r>
            <a:r>
              <a:rPr lang="en-US" sz="3599" spc="17" dirty="0" err="1">
                <a:solidFill>
                  <a:srgbClr val="000000"/>
                </a:solidFill>
                <a:latin typeface="Vollkorn"/>
                <a:ea typeface="Vollkorn"/>
                <a:cs typeface="Vollkorn"/>
                <a:sym typeface="Vollkorn"/>
              </a:rPr>
              <a:t>provvedere</a:t>
            </a:r>
            <a:r>
              <a:rPr lang="en-US" sz="3599" spc="17" dirty="0">
                <a:solidFill>
                  <a:srgbClr val="000000"/>
                </a:solidFill>
                <a:latin typeface="Vollkorn"/>
                <a:ea typeface="Vollkorn"/>
                <a:cs typeface="Vollkorn"/>
                <a:sym typeface="Vollkorn"/>
              </a:rPr>
              <a:t> ai </a:t>
            </a:r>
            <a:r>
              <a:rPr lang="en-US" sz="3599" spc="17" dirty="0" err="1">
                <a:solidFill>
                  <a:srgbClr val="000000"/>
                </a:solidFill>
                <a:latin typeface="Vollkorn"/>
                <a:ea typeface="Vollkorn"/>
                <a:cs typeface="Vollkorn"/>
                <a:sym typeface="Vollkorn"/>
              </a:rPr>
              <a:t>propri</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interessi</a:t>
            </a:r>
            <a:r>
              <a:rPr lang="en-US" sz="3599" spc="17" dirty="0">
                <a:solidFill>
                  <a:srgbClr val="000000"/>
                </a:solidFill>
                <a:latin typeface="Vollkorn"/>
                <a:ea typeface="Vollkorn"/>
                <a:cs typeface="Vollkorn"/>
                <a:sym typeface="Vollkorn"/>
              </a:rPr>
              <a:t>.</a:t>
            </a:r>
          </a:p>
        </p:txBody>
      </p:sp>
      <p:grpSp>
        <p:nvGrpSpPr>
          <p:cNvPr id="4" name="Group 4"/>
          <p:cNvGrpSpPr/>
          <p:nvPr/>
        </p:nvGrpSpPr>
        <p:grpSpPr>
          <a:xfrm>
            <a:off x="0" y="0"/>
            <a:ext cx="2181669" cy="10287000"/>
            <a:chOff x="0" y="0"/>
            <a:chExt cx="2908892" cy="13716000"/>
          </a:xfrm>
        </p:grpSpPr>
        <p:sp>
          <p:nvSpPr>
            <p:cNvPr id="5" name="Freeform 5"/>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7" name="TextBox 3">
            <a:extLst>
              <a:ext uri="{FF2B5EF4-FFF2-40B4-BE49-F238E27FC236}">
                <a16:creationId xmlns:a16="http://schemas.microsoft.com/office/drawing/2014/main" id="{EF46BC76-7AD0-BB02-9C4A-DA791C7BCB5B}"/>
              </a:ext>
            </a:extLst>
          </p:cNvPr>
          <p:cNvSpPr txBox="1"/>
          <p:nvPr/>
        </p:nvSpPr>
        <p:spPr>
          <a:xfrm>
            <a:off x="3505200" y="2258374"/>
            <a:ext cx="13715886" cy="756617"/>
          </a:xfrm>
          <a:prstGeom prst="rect">
            <a:avLst/>
          </a:prstGeom>
        </p:spPr>
        <p:txBody>
          <a:bodyPr lIns="0" tIns="0" rIns="0" bIns="0" rtlCol="0" anchor="t">
            <a:spAutoFit/>
          </a:bodyPr>
          <a:lstStyle/>
          <a:p>
            <a:pPr algn="just">
              <a:lnSpc>
                <a:spcPts val="5879"/>
              </a:lnSpc>
            </a:pPr>
            <a:r>
              <a:rPr lang="en-US" sz="4199" b="1" spc="20" dirty="0">
                <a:solidFill>
                  <a:schemeClr val="accent2">
                    <a:lumMod val="75000"/>
                  </a:schemeClr>
                </a:solidFill>
                <a:latin typeface="Vollkorn Bold"/>
                <a:ea typeface="Vollkorn Bold"/>
                <a:cs typeface="Vollkorn Bold"/>
                <a:sym typeface="Vollkorn Bold"/>
              </a:rPr>
              <a:t>LIMITAZIONE DELLA </a:t>
            </a:r>
            <a:r>
              <a:rPr lang="en-US" sz="4199" b="1" spc="20" dirty="0" err="1">
                <a:solidFill>
                  <a:schemeClr val="accent2">
                    <a:lumMod val="75000"/>
                  </a:schemeClr>
                </a:solidFill>
                <a:latin typeface="Vollkorn Bold"/>
                <a:ea typeface="Vollkorn Bold"/>
                <a:cs typeface="Vollkorn Bold"/>
                <a:sym typeface="Vollkorn Bold"/>
              </a:rPr>
              <a:t>CAPACITà</a:t>
            </a:r>
            <a:r>
              <a:rPr lang="en-US" sz="4199" b="1" spc="20" dirty="0">
                <a:solidFill>
                  <a:schemeClr val="accent2">
                    <a:lumMod val="75000"/>
                  </a:schemeClr>
                </a:solidFill>
                <a:latin typeface="Vollkorn Bold"/>
                <a:ea typeface="Vollkorn Bold"/>
                <a:cs typeface="Vollkorn Bold"/>
                <a:sym typeface="Vollkorn Bold"/>
              </a:rPr>
              <a:t> DI AGIRE</a:t>
            </a:r>
            <a:endParaRPr lang="en-US" sz="4199" spc="20" dirty="0">
              <a:solidFill>
                <a:schemeClr val="accent2">
                  <a:lumMod val="75000"/>
                </a:schemeClr>
              </a:solidFill>
              <a:latin typeface="Vollkorn"/>
              <a:ea typeface="Vollkorn"/>
              <a:cs typeface="Vollkorn"/>
              <a:sym typeface="Vollkor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895350"/>
            <a:ext cx="13755038" cy="1222058"/>
          </a:xfrm>
          <a:prstGeom prst="rect">
            <a:avLst/>
          </a:prstGeom>
        </p:spPr>
        <p:txBody>
          <a:bodyPr lIns="0" tIns="0" rIns="0" bIns="0" rtlCol="0" anchor="t">
            <a:spAutoFit/>
          </a:bodyPr>
          <a:lstStyle/>
          <a:p>
            <a:pPr algn="l">
              <a:lnSpc>
                <a:spcPts val="10080"/>
              </a:lnSpc>
            </a:pPr>
            <a:r>
              <a:rPr lang="en-US" sz="7200" b="1" spc="36">
                <a:solidFill>
                  <a:srgbClr val="000000"/>
                </a:solidFill>
                <a:latin typeface="Vollkorn Bold"/>
                <a:ea typeface="Vollkorn Bold"/>
                <a:cs typeface="Vollkorn Bold"/>
                <a:sym typeface="Vollkorn Bold"/>
              </a:rPr>
              <a:t>L’Inabilitazione</a:t>
            </a:r>
          </a:p>
        </p:txBody>
      </p:sp>
      <p:sp>
        <p:nvSpPr>
          <p:cNvPr id="3" name="TextBox 3"/>
          <p:cNvSpPr txBox="1"/>
          <p:nvPr/>
        </p:nvSpPr>
        <p:spPr>
          <a:xfrm>
            <a:off x="2752372" y="3432963"/>
            <a:ext cx="13715886" cy="4539704"/>
          </a:xfrm>
          <a:prstGeom prst="rect">
            <a:avLst/>
          </a:prstGeom>
        </p:spPr>
        <p:txBody>
          <a:bodyPr lIns="0" tIns="0" rIns="0" bIns="0" rtlCol="0" anchor="t">
            <a:spAutoFit/>
          </a:bodyPr>
          <a:lstStyle/>
          <a:p>
            <a:pPr algn="just">
              <a:lnSpc>
                <a:spcPts val="5879"/>
              </a:lnSpc>
            </a:pPr>
            <a:r>
              <a:rPr lang="en-US" sz="4199" b="1" spc="20" dirty="0">
                <a:solidFill>
                  <a:srgbClr val="000000"/>
                </a:solidFill>
                <a:latin typeface="Vollkorn Bold"/>
                <a:ea typeface="Vollkorn Bold"/>
                <a:cs typeface="Vollkorn Bold"/>
                <a:sym typeface="Vollkorn Bold"/>
              </a:rPr>
              <a:t>Nel </a:t>
            </a:r>
            <a:r>
              <a:rPr lang="en-US" sz="4199" b="1" spc="20" dirty="0" err="1">
                <a:solidFill>
                  <a:srgbClr val="000000"/>
                </a:solidFill>
                <a:latin typeface="Vollkorn Bold"/>
                <a:ea typeface="Vollkorn Bold"/>
                <a:cs typeface="Vollkorn Bold"/>
                <a:sym typeface="Vollkorn Bold"/>
              </a:rPr>
              <a:t>caso</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dell’abilitazione</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viene</a:t>
            </a:r>
            <a:r>
              <a:rPr lang="en-US" sz="4199" b="1" spc="20" dirty="0">
                <a:solidFill>
                  <a:srgbClr val="000000"/>
                </a:solidFill>
                <a:latin typeface="Vollkorn Bold"/>
                <a:ea typeface="Vollkorn Bold"/>
                <a:cs typeface="Vollkorn Bold"/>
                <a:sym typeface="Vollkorn Bold"/>
              </a:rPr>
              <a:t> </a:t>
            </a:r>
            <a:r>
              <a:rPr lang="en-US" sz="4199" b="1" spc="20" dirty="0" err="1">
                <a:solidFill>
                  <a:srgbClr val="000000"/>
                </a:solidFill>
                <a:latin typeface="Vollkorn Bold"/>
                <a:ea typeface="Vollkorn Bold"/>
                <a:cs typeface="Vollkorn Bold"/>
                <a:sym typeface="Vollkorn Bold"/>
              </a:rPr>
              <a:t>nominato</a:t>
            </a:r>
            <a:r>
              <a:rPr lang="en-US" sz="4199" b="1" spc="20" dirty="0">
                <a:solidFill>
                  <a:srgbClr val="000000"/>
                </a:solidFill>
                <a:latin typeface="Vollkorn Bold"/>
                <a:ea typeface="Vollkorn Bold"/>
                <a:cs typeface="Vollkorn Bold"/>
                <a:sym typeface="Vollkorn Bold"/>
              </a:rPr>
              <a:t> un </a:t>
            </a:r>
            <a:r>
              <a:rPr lang="en-US" sz="4199" b="1" spc="20" dirty="0" err="1">
                <a:solidFill>
                  <a:schemeClr val="accent2">
                    <a:lumMod val="75000"/>
                  </a:schemeClr>
                </a:solidFill>
                <a:latin typeface="Vollkorn Bold"/>
                <a:ea typeface="Vollkorn Bold"/>
                <a:cs typeface="Vollkorn Bold"/>
                <a:sym typeface="Vollkorn Bold"/>
              </a:rPr>
              <a:t>curatore</a:t>
            </a:r>
            <a:r>
              <a:rPr lang="en-US" sz="4199" b="1" spc="20" dirty="0">
                <a:solidFill>
                  <a:srgbClr val="000000"/>
                </a:solidFill>
                <a:latin typeface="Vollkorn Bold"/>
                <a:ea typeface="Vollkorn Bold"/>
                <a:cs typeface="Vollkorn Bold"/>
                <a:sym typeface="Vollkorn Bold"/>
              </a:rPr>
              <a:t>.</a:t>
            </a:r>
          </a:p>
          <a:p>
            <a:pPr algn="just">
              <a:lnSpc>
                <a:spcPts val="5879"/>
              </a:lnSpc>
            </a:pPr>
            <a:r>
              <a:rPr lang="en-US" sz="4199" spc="20" dirty="0" err="1">
                <a:solidFill>
                  <a:srgbClr val="000000"/>
                </a:solidFill>
                <a:latin typeface="Vollkorn"/>
                <a:ea typeface="Vollkorn"/>
                <a:cs typeface="Vollkorn"/>
                <a:sym typeface="Vollkorn"/>
              </a:rPr>
              <a:t>L’inabilitazione</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comporta</a:t>
            </a:r>
            <a:r>
              <a:rPr lang="en-US" sz="4199" spc="20" dirty="0">
                <a:solidFill>
                  <a:srgbClr val="000000"/>
                </a:solidFill>
                <a:latin typeface="Vollkorn"/>
                <a:ea typeface="Vollkorn"/>
                <a:cs typeface="Vollkorn"/>
                <a:sym typeface="Vollkorn"/>
              </a:rPr>
              <a:t> la </a:t>
            </a:r>
            <a:r>
              <a:rPr lang="en-US" sz="4199" spc="20" dirty="0" err="1">
                <a:solidFill>
                  <a:srgbClr val="000000"/>
                </a:solidFill>
                <a:latin typeface="Vollkorn"/>
                <a:ea typeface="Vollkorn"/>
                <a:cs typeface="Vollkorn"/>
                <a:sym typeface="Vollkorn"/>
              </a:rPr>
              <a:t>perdita</a:t>
            </a:r>
            <a:r>
              <a:rPr lang="en-US" sz="4199" spc="20" dirty="0">
                <a:solidFill>
                  <a:srgbClr val="000000"/>
                </a:solidFill>
                <a:latin typeface="Vollkorn"/>
                <a:ea typeface="Vollkorn"/>
                <a:cs typeface="Vollkorn"/>
                <a:sym typeface="Vollkorn"/>
              </a:rPr>
              <a:t> di </a:t>
            </a:r>
            <a:r>
              <a:rPr lang="en-US" sz="4199" spc="20" dirty="0" err="1">
                <a:solidFill>
                  <a:srgbClr val="000000"/>
                </a:solidFill>
                <a:latin typeface="Vollkorn"/>
                <a:ea typeface="Vollkorn"/>
                <a:cs typeface="Vollkorn"/>
                <a:sym typeface="Vollkorn"/>
              </a:rPr>
              <a:t>alcune</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capacità</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che</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attengono</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agli</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atti</a:t>
            </a:r>
            <a:r>
              <a:rPr lang="en-US" sz="4199" spc="20" dirty="0">
                <a:solidFill>
                  <a:srgbClr val="000000"/>
                </a:solidFill>
                <a:latin typeface="Vollkorn"/>
                <a:ea typeface="Vollkorn"/>
                <a:cs typeface="Vollkorn"/>
                <a:sym typeface="Vollkorn"/>
              </a:rPr>
              <a:t> di </a:t>
            </a:r>
            <a:r>
              <a:rPr lang="en-US" sz="4199" spc="20" dirty="0" err="1">
                <a:solidFill>
                  <a:srgbClr val="000000"/>
                </a:solidFill>
                <a:latin typeface="Vollkorn"/>
                <a:ea typeface="Vollkorn"/>
                <a:cs typeface="Vollkorn"/>
                <a:sym typeface="Vollkorn"/>
              </a:rPr>
              <a:t>straordinaria</a:t>
            </a:r>
            <a:r>
              <a:rPr lang="en-US" sz="4199" spc="20" dirty="0">
                <a:solidFill>
                  <a:srgbClr val="000000"/>
                </a:solidFill>
                <a:latin typeface="Vollkorn"/>
                <a:ea typeface="Vollkorn"/>
                <a:cs typeface="Vollkorn"/>
                <a:sym typeface="Vollkorn"/>
              </a:rPr>
              <a:t> </a:t>
            </a:r>
            <a:r>
              <a:rPr lang="en-US" sz="4199" spc="20" dirty="0" err="1">
                <a:solidFill>
                  <a:srgbClr val="000000"/>
                </a:solidFill>
                <a:latin typeface="Vollkorn"/>
                <a:ea typeface="Vollkorn"/>
                <a:cs typeface="Vollkorn"/>
                <a:sym typeface="Vollkorn"/>
              </a:rPr>
              <a:t>amministrazione</a:t>
            </a:r>
            <a:r>
              <a:rPr lang="en-US" sz="4199" spc="20" dirty="0">
                <a:solidFill>
                  <a:srgbClr val="000000"/>
                </a:solidFill>
                <a:latin typeface="Vollkorn"/>
                <a:ea typeface="Vollkorn"/>
                <a:cs typeface="Vollkorn"/>
                <a:sym typeface="Vollkorn"/>
              </a:rPr>
              <a:t>, e «</a:t>
            </a:r>
            <a:r>
              <a:rPr lang="en-US" sz="4199" i="1" spc="20" dirty="0" err="1">
                <a:solidFill>
                  <a:srgbClr val="000000"/>
                </a:solidFill>
                <a:latin typeface="Vollkorn Italics"/>
                <a:ea typeface="Vollkorn Italics"/>
                <a:cs typeface="Vollkorn Italics"/>
                <a:sym typeface="Vollkorn Italics"/>
              </a:rPr>
              <a:t>rappresenta</a:t>
            </a:r>
            <a:r>
              <a:rPr lang="en-US" sz="4199" i="1" spc="20" dirty="0">
                <a:solidFill>
                  <a:srgbClr val="000000"/>
                </a:solidFill>
                <a:latin typeface="Vollkorn Italics"/>
                <a:ea typeface="Vollkorn Italics"/>
                <a:cs typeface="Vollkorn Italics"/>
                <a:sym typeface="Vollkorn Italics"/>
              </a:rPr>
              <a:t> </a:t>
            </a:r>
            <a:r>
              <a:rPr lang="en-US" sz="4199" i="1" spc="20" dirty="0" err="1">
                <a:solidFill>
                  <a:srgbClr val="000000"/>
                </a:solidFill>
                <a:latin typeface="Vollkorn Italics"/>
                <a:ea typeface="Vollkorn Italics"/>
                <a:cs typeface="Vollkorn Italics"/>
                <a:sym typeface="Vollkorn Italics"/>
              </a:rPr>
              <a:t>quindi</a:t>
            </a:r>
            <a:r>
              <a:rPr lang="en-US" sz="4199" i="1" spc="20" dirty="0">
                <a:solidFill>
                  <a:srgbClr val="000000"/>
                </a:solidFill>
                <a:latin typeface="Vollkorn Italics"/>
                <a:ea typeface="Vollkorn Italics"/>
                <a:cs typeface="Vollkorn Italics"/>
                <a:sym typeface="Vollkorn Italics"/>
              </a:rPr>
              <a:t> uno </a:t>
            </a:r>
            <a:r>
              <a:rPr lang="en-US" sz="4199" i="1" spc="20" dirty="0" err="1">
                <a:solidFill>
                  <a:srgbClr val="000000"/>
                </a:solidFill>
                <a:latin typeface="Vollkorn Italics"/>
                <a:ea typeface="Vollkorn Italics"/>
                <a:cs typeface="Vollkorn Italics"/>
                <a:sym typeface="Vollkorn Italics"/>
              </a:rPr>
              <a:t>strumento</a:t>
            </a:r>
            <a:r>
              <a:rPr lang="en-US" sz="4199" i="1" spc="20" dirty="0">
                <a:solidFill>
                  <a:srgbClr val="000000"/>
                </a:solidFill>
                <a:latin typeface="Vollkorn Italics"/>
                <a:ea typeface="Vollkorn Italics"/>
                <a:cs typeface="Vollkorn Italics"/>
                <a:sym typeface="Vollkorn Italics"/>
              </a:rPr>
              <a:t> "</a:t>
            </a:r>
            <a:r>
              <a:rPr lang="en-US" sz="4199" i="1" spc="20" dirty="0" err="1">
                <a:solidFill>
                  <a:srgbClr val="000000"/>
                </a:solidFill>
                <a:latin typeface="Vollkorn Italics"/>
                <a:ea typeface="Vollkorn Italics"/>
                <a:cs typeface="Vollkorn Italics"/>
                <a:sym typeface="Vollkorn Italics"/>
              </a:rPr>
              <a:t>residuale</a:t>
            </a:r>
            <a:r>
              <a:rPr lang="en-US" sz="4199" i="1" spc="20" dirty="0">
                <a:solidFill>
                  <a:srgbClr val="000000"/>
                </a:solidFill>
                <a:latin typeface="Vollkorn Italics"/>
                <a:ea typeface="Vollkorn Italics"/>
                <a:cs typeface="Vollkorn Italics"/>
                <a:sym typeface="Vollkorn Italics"/>
              </a:rPr>
              <a:t>" di natura </a:t>
            </a:r>
            <a:r>
              <a:rPr lang="en-US" sz="4199" i="1" spc="20" dirty="0" err="1">
                <a:solidFill>
                  <a:srgbClr val="000000"/>
                </a:solidFill>
                <a:latin typeface="Vollkorn Italics"/>
                <a:ea typeface="Vollkorn Italics"/>
                <a:cs typeface="Vollkorn Italics"/>
                <a:sym typeface="Vollkorn Italics"/>
              </a:rPr>
              <a:t>esclusivamente</a:t>
            </a:r>
            <a:r>
              <a:rPr lang="en-US" sz="4199" i="1" spc="20" dirty="0">
                <a:solidFill>
                  <a:srgbClr val="000000"/>
                </a:solidFill>
                <a:latin typeface="Vollkorn Italics"/>
                <a:ea typeface="Vollkorn Italics"/>
                <a:cs typeface="Vollkorn Italics"/>
                <a:sym typeface="Vollkorn Italics"/>
              </a:rPr>
              <a:t> </a:t>
            </a:r>
            <a:r>
              <a:rPr lang="en-US" sz="4199" i="1" spc="20" dirty="0" err="1">
                <a:solidFill>
                  <a:srgbClr val="000000"/>
                </a:solidFill>
                <a:latin typeface="Vollkorn Italics"/>
                <a:ea typeface="Vollkorn Italics"/>
                <a:cs typeface="Vollkorn Italics"/>
                <a:sym typeface="Vollkorn Italics"/>
              </a:rPr>
              <a:t>patrimoniale</a:t>
            </a:r>
            <a:r>
              <a:rPr lang="en-US" sz="4199" spc="20" dirty="0">
                <a:solidFill>
                  <a:srgbClr val="000000"/>
                </a:solidFill>
                <a:latin typeface="Vollkorn"/>
                <a:ea typeface="Vollkorn"/>
                <a:cs typeface="Vollkorn"/>
                <a:sym typeface="Vollkorn"/>
              </a:rPr>
              <a:t>».</a:t>
            </a:r>
          </a:p>
        </p:txBody>
      </p:sp>
      <p:grpSp>
        <p:nvGrpSpPr>
          <p:cNvPr id="4" name="Group 4"/>
          <p:cNvGrpSpPr/>
          <p:nvPr/>
        </p:nvGrpSpPr>
        <p:grpSpPr>
          <a:xfrm>
            <a:off x="0" y="0"/>
            <a:ext cx="2181669" cy="10287000"/>
            <a:chOff x="0" y="0"/>
            <a:chExt cx="2908892" cy="13716000"/>
          </a:xfrm>
        </p:grpSpPr>
        <p:sp>
          <p:nvSpPr>
            <p:cNvPr id="5" name="Freeform 5"/>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TextBox 7"/>
          <p:cNvSpPr txBox="1"/>
          <p:nvPr/>
        </p:nvSpPr>
        <p:spPr>
          <a:xfrm>
            <a:off x="15164587" y="8836147"/>
            <a:ext cx="2094713" cy="460210"/>
          </a:xfrm>
          <a:prstGeom prst="rect">
            <a:avLst/>
          </a:prstGeom>
        </p:spPr>
        <p:txBody>
          <a:bodyPr lIns="0" tIns="0" rIns="0" bIns="0" rtlCol="0" anchor="t">
            <a:spAutoFit/>
          </a:bodyPr>
          <a:lstStyle/>
          <a:p>
            <a:pPr algn="l">
              <a:lnSpc>
                <a:spcPts val="3771"/>
              </a:lnSpc>
            </a:pPr>
            <a:r>
              <a:rPr lang="en-US" sz="2693" spc="16">
                <a:solidFill>
                  <a:srgbClr val="000000"/>
                </a:solidFill>
                <a:latin typeface="Vollkorn"/>
                <a:ea typeface="Vollkorn"/>
                <a:cs typeface="Vollkorn"/>
                <a:sym typeface="Vollkorn"/>
              </a:rPr>
              <a:t>Fornari, 2013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904875"/>
            <a:ext cx="13755038" cy="1187767"/>
          </a:xfrm>
          <a:prstGeom prst="rect">
            <a:avLst/>
          </a:prstGeom>
        </p:spPr>
        <p:txBody>
          <a:bodyPr lIns="0" tIns="0" rIns="0" bIns="0" rtlCol="0" anchor="t">
            <a:spAutoFit/>
          </a:bodyPr>
          <a:lstStyle/>
          <a:p>
            <a:pPr algn="l">
              <a:lnSpc>
                <a:spcPts val="9870"/>
              </a:lnSpc>
            </a:pPr>
            <a:r>
              <a:rPr lang="en-US" sz="7050" b="1" spc="35">
                <a:solidFill>
                  <a:srgbClr val="000000"/>
                </a:solidFill>
                <a:latin typeface="Vollkorn Bold"/>
                <a:ea typeface="Vollkorn Bold"/>
                <a:cs typeface="Vollkorn Bold"/>
                <a:sym typeface="Vollkorn Bold"/>
              </a:rPr>
              <a:t>L’Amministrazione di Sostegno</a:t>
            </a:r>
          </a:p>
        </p:txBody>
      </p:sp>
      <p:sp>
        <p:nvSpPr>
          <p:cNvPr id="3" name="TextBox 3"/>
          <p:cNvSpPr txBox="1"/>
          <p:nvPr/>
        </p:nvSpPr>
        <p:spPr>
          <a:xfrm>
            <a:off x="3048000" y="4533900"/>
            <a:ext cx="13715886" cy="5296322"/>
          </a:xfrm>
          <a:prstGeom prst="rect">
            <a:avLst/>
          </a:prstGeom>
        </p:spPr>
        <p:txBody>
          <a:bodyPr lIns="0" tIns="0" rIns="0" bIns="0" rtlCol="0" anchor="t">
            <a:spAutoFit/>
          </a:bodyPr>
          <a:lstStyle/>
          <a:p>
            <a:pPr algn="just">
              <a:lnSpc>
                <a:spcPts val="5879"/>
              </a:lnSpc>
            </a:pPr>
            <a:r>
              <a:rPr lang="en-US" sz="4199" b="1" dirty="0">
                <a:solidFill>
                  <a:srgbClr val="000000"/>
                </a:solidFill>
                <a:latin typeface="Vollkorn Bold"/>
                <a:ea typeface="Vollkorn Bold"/>
                <a:cs typeface="Vollkorn Bold"/>
                <a:sym typeface="Vollkorn Bold"/>
              </a:rPr>
              <a:t>Art. 404 C.C. </a:t>
            </a:r>
            <a:r>
              <a:rPr lang="en-US" sz="4199" b="1" dirty="0" err="1">
                <a:solidFill>
                  <a:srgbClr val="000000"/>
                </a:solidFill>
                <a:latin typeface="Vollkorn Bold"/>
                <a:ea typeface="Vollkorn Bold"/>
                <a:cs typeface="Vollkorn Bold"/>
                <a:sym typeface="Vollkorn Bold"/>
              </a:rPr>
              <a:t>Amministrazione</a:t>
            </a:r>
            <a:r>
              <a:rPr lang="en-US" sz="4199" b="1" dirty="0">
                <a:solidFill>
                  <a:srgbClr val="000000"/>
                </a:solidFill>
                <a:latin typeface="Vollkorn Bold"/>
                <a:ea typeface="Vollkorn Bold"/>
                <a:cs typeface="Vollkorn Bold"/>
                <a:sym typeface="Vollkorn Bold"/>
              </a:rPr>
              <a:t> di </a:t>
            </a:r>
            <a:r>
              <a:rPr lang="en-US" sz="4199" b="1" dirty="0" err="1">
                <a:solidFill>
                  <a:srgbClr val="000000"/>
                </a:solidFill>
                <a:latin typeface="Vollkorn Bold"/>
                <a:ea typeface="Vollkorn Bold"/>
                <a:cs typeface="Vollkorn Bold"/>
                <a:sym typeface="Vollkorn Bold"/>
              </a:rPr>
              <a:t>sostegno</a:t>
            </a:r>
            <a:r>
              <a:rPr lang="en-US" sz="4199" b="1" dirty="0">
                <a:solidFill>
                  <a:srgbClr val="000000"/>
                </a:solidFill>
                <a:latin typeface="Vollkorn Bold"/>
                <a:ea typeface="Vollkorn Bold"/>
                <a:cs typeface="Vollkorn Bold"/>
                <a:sym typeface="Vollkorn Bold"/>
              </a:rPr>
              <a:t> </a:t>
            </a:r>
            <a:r>
              <a:rPr lang="en-US" sz="4199" dirty="0">
                <a:solidFill>
                  <a:srgbClr val="000000"/>
                </a:solidFill>
                <a:latin typeface="Vollkorn"/>
                <a:ea typeface="Vollkorn"/>
                <a:cs typeface="Vollkorn"/>
                <a:sym typeface="Vollkorn"/>
              </a:rPr>
              <a:t>La persona </a:t>
            </a:r>
            <a:r>
              <a:rPr lang="en-US" sz="4199" dirty="0" err="1">
                <a:solidFill>
                  <a:srgbClr val="000000"/>
                </a:solidFill>
                <a:latin typeface="Vollkorn"/>
                <a:ea typeface="Vollkorn"/>
                <a:cs typeface="Vollkorn"/>
                <a:sym typeface="Vollkorn"/>
              </a:rPr>
              <a:t>che</a:t>
            </a:r>
            <a:r>
              <a:rPr lang="en-US" sz="4199" dirty="0">
                <a:solidFill>
                  <a:srgbClr val="000000"/>
                </a:solidFill>
                <a:latin typeface="Vollkorn"/>
                <a:ea typeface="Vollkorn"/>
                <a:cs typeface="Vollkorn"/>
                <a:sym typeface="Vollkorn"/>
              </a:rPr>
              <a:t>, per </a:t>
            </a:r>
            <a:r>
              <a:rPr lang="en-US" sz="4199" dirty="0" err="1">
                <a:solidFill>
                  <a:srgbClr val="000000"/>
                </a:solidFill>
                <a:latin typeface="Vollkorn"/>
                <a:ea typeface="Vollkorn"/>
                <a:cs typeface="Vollkorn"/>
                <a:sym typeface="Vollkorn"/>
              </a:rPr>
              <a:t>effetto</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una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infermità</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ovvero</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una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menomazione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fisica</a:t>
            </a:r>
            <a:r>
              <a:rPr lang="en-US" sz="4199" dirty="0">
                <a:solidFill>
                  <a:srgbClr val="000000"/>
                </a:solidFill>
                <a:latin typeface="Vollkorn"/>
                <a:ea typeface="Vollkorn"/>
                <a:cs typeface="Vollkorn"/>
                <a:sym typeface="Vollkorn"/>
              </a:rPr>
              <a:t> o </a:t>
            </a:r>
            <a:r>
              <a:rPr lang="en-US" sz="4199" dirty="0" err="1">
                <a:solidFill>
                  <a:srgbClr val="000000"/>
                </a:solidFill>
                <a:latin typeface="Vollkorn"/>
                <a:ea typeface="Vollkorn"/>
                <a:cs typeface="Vollkorn"/>
                <a:sym typeface="Vollkorn"/>
              </a:rPr>
              <a:t>psichica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si</a:t>
            </a:r>
            <a:r>
              <a:rPr lang="en-US" sz="4199" dirty="0">
                <a:solidFill>
                  <a:srgbClr val="000000"/>
                </a:solidFill>
                <a:latin typeface="Vollkorn"/>
                <a:ea typeface="Vollkorn"/>
                <a:cs typeface="Vollkorn"/>
                <a:sym typeface="Vollkorn"/>
              </a:rPr>
              <a:t> trova </a:t>
            </a:r>
            <a:r>
              <a:rPr lang="en-US" sz="4199" dirty="0" err="1">
                <a:solidFill>
                  <a:srgbClr val="000000"/>
                </a:solidFill>
                <a:latin typeface="Vollkorn"/>
                <a:ea typeface="Vollkorn"/>
                <a:cs typeface="Vollkorn"/>
                <a:sym typeface="Vollkorn"/>
              </a:rPr>
              <a:t>nella</a:t>
            </a:r>
            <a:r>
              <a:rPr lang="en-US" sz="4199" dirty="0">
                <a:solidFill>
                  <a:srgbClr val="000000"/>
                </a:solidFill>
                <a:latin typeface="Vollkorn"/>
                <a:ea typeface="Vollkorn"/>
                <a:cs typeface="Vollkorn"/>
                <a:sym typeface="Vollkorn"/>
              </a:rPr>
              <a:t> </a:t>
            </a:r>
            <a:r>
              <a:rPr lang="en-US" sz="4199" u="sng" dirty="0" err="1">
                <a:solidFill>
                  <a:srgbClr val="000000"/>
                </a:solidFill>
                <a:latin typeface="Vollkorn"/>
                <a:ea typeface="Vollkorn"/>
                <a:cs typeface="Vollkorn"/>
                <a:sym typeface="Vollkorn"/>
              </a:rPr>
              <a:t>impossibilità</a:t>
            </a:r>
            <a:r>
              <a:rPr lang="en-US" sz="4199" u="sng" dirty="0">
                <a:solidFill>
                  <a:srgbClr val="000000"/>
                </a:solidFill>
                <a:latin typeface="Vollkorn"/>
                <a:ea typeface="Vollkorn"/>
                <a:cs typeface="Vollkorn"/>
                <a:sym typeface="Vollkorn"/>
              </a:rPr>
              <a:t>, </a:t>
            </a:r>
            <a:r>
              <a:rPr lang="en-US" sz="4199" u="sng" dirty="0" err="1">
                <a:solidFill>
                  <a:srgbClr val="000000"/>
                </a:solidFill>
                <a:latin typeface="Vollkorn"/>
                <a:ea typeface="Vollkorn"/>
                <a:cs typeface="Vollkorn"/>
                <a:sym typeface="Vollkorn"/>
              </a:rPr>
              <a:t>anche</a:t>
            </a:r>
            <a:r>
              <a:rPr lang="en-US" sz="4199" u="sng" dirty="0">
                <a:solidFill>
                  <a:srgbClr val="000000"/>
                </a:solidFill>
                <a:latin typeface="Vollkorn"/>
                <a:ea typeface="Vollkorn"/>
                <a:cs typeface="Vollkorn"/>
                <a:sym typeface="Vollkorn"/>
              </a:rPr>
              <a:t> </a:t>
            </a:r>
            <a:r>
              <a:rPr lang="en-US" sz="4199" u="sng" dirty="0" err="1">
                <a:solidFill>
                  <a:srgbClr val="000000"/>
                </a:solidFill>
                <a:latin typeface="Vollkorn"/>
                <a:ea typeface="Vollkorn"/>
                <a:cs typeface="Vollkorn"/>
                <a:sym typeface="Vollkorn"/>
              </a:rPr>
              <a:t>parziale</a:t>
            </a:r>
            <a:r>
              <a:rPr lang="en-US" sz="4199" u="sng" dirty="0">
                <a:solidFill>
                  <a:srgbClr val="000000"/>
                </a:solidFill>
                <a:latin typeface="Vollkorn"/>
                <a:ea typeface="Vollkorn"/>
                <a:cs typeface="Vollkorn"/>
                <a:sym typeface="Vollkorn"/>
              </a:rPr>
              <a:t> o </a:t>
            </a:r>
            <a:r>
              <a:rPr lang="en-US" sz="4199" u="sng" dirty="0" err="1">
                <a:solidFill>
                  <a:srgbClr val="000000"/>
                </a:solidFill>
                <a:latin typeface="Vollkorn"/>
                <a:ea typeface="Vollkorn"/>
                <a:cs typeface="Vollkorn"/>
                <a:sym typeface="Vollkorn"/>
              </a:rPr>
              <a:t>temporanea</a:t>
            </a:r>
            <a:r>
              <a:rPr lang="en-US" sz="4199" u="sng" dirty="0">
                <a:solidFill>
                  <a:srgbClr val="000000"/>
                </a:solidFill>
                <a:latin typeface="Vollkorn"/>
                <a:ea typeface="Vollkorn"/>
                <a:cs typeface="Vollkorn"/>
                <a:sym typeface="Vollkorn"/>
              </a:rPr>
              <a:t>, di </a:t>
            </a:r>
            <a:r>
              <a:rPr lang="en-US" sz="4199" u="sng" dirty="0" err="1">
                <a:solidFill>
                  <a:srgbClr val="000000"/>
                </a:solidFill>
                <a:latin typeface="Vollkorn"/>
                <a:ea typeface="Vollkorn"/>
                <a:cs typeface="Vollkorn"/>
                <a:sym typeface="Vollkorn"/>
              </a:rPr>
              <a:t>provvedere</a:t>
            </a:r>
            <a:r>
              <a:rPr lang="en-US" sz="4199" u="sng" dirty="0">
                <a:solidFill>
                  <a:srgbClr val="000000"/>
                </a:solidFill>
                <a:latin typeface="Vollkorn"/>
                <a:ea typeface="Vollkorn"/>
                <a:cs typeface="Vollkorn"/>
                <a:sym typeface="Vollkorn"/>
              </a:rPr>
              <a:t> ai </a:t>
            </a:r>
            <a:r>
              <a:rPr lang="en-US" sz="4199" u="sng" dirty="0" err="1">
                <a:solidFill>
                  <a:srgbClr val="000000"/>
                </a:solidFill>
                <a:latin typeface="Vollkorn"/>
                <a:ea typeface="Vollkorn"/>
                <a:cs typeface="Vollkorn"/>
                <a:sym typeface="Vollkorn"/>
              </a:rPr>
              <a:t>propri</a:t>
            </a:r>
            <a:r>
              <a:rPr lang="en-US" sz="4199" u="sng" dirty="0">
                <a:solidFill>
                  <a:srgbClr val="000000"/>
                </a:solidFill>
                <a:latin typeface="Vollkorn"/>
                <a:ea typeface="Vollkorn"/>
                <a:cs typeface="Vollkorn"/>
                <a:sym typeface="Vollkorn"/>
              </a:rPr>
              <a:t> </a:t>
            </a:r>
            <a:r>
              <a:rPr lang="en-US" sz="4199" u="sng" dirty="0" err="1">
                <a:solidFill>
                  <a:srgbClr val="000000"/>
                </a:solidFill>
                <a:latin typeface="Vollkorn"/>
                <a:ea typeface="Vollkorn"/>
                <a:cs typeface="Vollkorn"/>
                <a:sym typeface="Vollkorn"/>
              </a:rPr>
              <a:t>interess</a:t>
            </a:r>
            <a:r>
              <a:rPr lang="en-US" sz="4199" dirty="0" err="1">
                <a:solidFill>
                  <a:srgbClr val="000000"/>
                </a:solidFill>
                <a:latin typeface="Vollkorn"/>
                <a:ea typeface="Vollkorn"/>
                <a:cs typeface="Vollkorn"/>
                <a:sym typeface="Vollkorn"/>
              </a:rPr>
              <a:t>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può</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essere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assistita</a:t>
            </a:r>
            <a:r>
              <a:rPr lang="en-US" sz="4199" dirty="0">
                <a:solidFill>
                  <a:srgbClr val="000000"/>
                </a:solidFill>
                <a:latin typeface="Vollkorn"/>
                <a:ea typeface="Vollkorn"/>
                <a:cs typeface="Vollkorn"/>
                <a:sym typeface="Vollkorn"/>
              </a:rPr>
              <a:t> da un </a:t>
            </a:r>
            <a:r>
              <a:rPr lang="en-US" sz="4199" dirty="0" err="1">
                <a:solidFill>
                  <a:srgbClr val="000000"/>
                </a:solidFill>
                <a:latin typeface="Vollkorn"/>
                <a:ea typeface="Vollkorn"/>
                <a:cs typeface="Vollkorn"/>
                <a:sym typeface="Vollkorn"/>
              </a:rPr>
              <a:t>amministratore</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sostegno</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nominato</a:t>
            </a:r>
            <a:r>
              <a:rPr lang="en-US" sz="4199" dirty="0">
                <a:solidFill>
                  <a:srgbClr val="000000"/>
                </a:solidFill>
                <a:latin typeface="Vollkorn"/>
                <a:ea typeface="Vollkorn"/>
                <a:cs typeface="Vollkorn"/>
                <a:sym typeface="Vollkorn"/>
              </a:rPr>
              <a:t> dal </a:t>
            </a:r>
            <a:r>
              <a:rPr lang="en-US" sz="4199" dirty="0" err="1">
                <a:solidFill>
                  <a:srgbClr val="000000"/>
                </a:solidFill>
                <a:latin typeface="Vollkorn"/>
                <a:ea typeface="Vollkorn"/>
                <a:cs typeface="Vollkorn"/>
                <a:sym typeface="Vollkorn"/>
              </a:rPr>
              <a:t>giudice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tutelare</a:t>
            </a:r>
            <a:r>
              <a:rPr lang="en-US" sz="4199" dirty="0">
                <a:solidFill>
                  <a:srgbClr val="000000"/>
                </a:solidFill>
                <a:latin typeface="Vollkorn"/>
                <a:ea typeface="Vollkorn"/>
                <a:cs typeface="Vollkorn"/>
                <a:sym typeface="Vollkorn"/>
              </a:rPr>
              <a:t> del </a:t>
            </a:r>
            <a:r>
              <a:rPr lang="en-US" sz="4199" dirty="0" err="1">
                <a:solidFill>
                  <a:srgbClr val="000000"/>
                </a:solidFill>
                <a:latin typeface="Vollkorn"/>
                <a:ea typeface="Vollkorn"/>
                <a:cs typeface="Vollkorn"/>
                <a:sym typeface="Vollkorn"/>
              </a:rPr>
              <a:t>luogo</a:t>
            </a:r>
            <a:r>
              <a:rPr lang="en-US" sz="4199" dirty="0">
                <a:solidFill>
                  <a:srgbClr val="000000"/>
                </a:solidFill>
                <a:latin typeface="Vollkorn"/>
                <a:ea typeface="Vollkorn"/>
                <a:cs typeface="Vollkorn"/>
                <a:sym typeface="Vollkorn"/>
              </a:rPr>
              <a:t> in cui </a:t>
            </a:r>
            <a:r>
              <a:rPr lang="en-US" sz="4199" dirty="0" err="1">
                <a:solidFill>
                  <a:srgbClr val="000000"/>
                </a:solidFill>
                <a:latin typeface="Vollkorn"/>
                <a:ea typeface="Vollkorn"/>
                <a:cs typeface="Vollkorn"/>
                <a:sym typeface="Vollkorn"/>
              </a:rPr>
              <a:t>questa</a:t>
            </a:r>
            <a:r>
              <a:rPr lang="en-US" sz="4199" dirty="0">
                <a:solidFill>
                  <a:srgbClr val="000000"/>
                </a:solidFill>
                <a:latin typeface="Vollkorn"/>
                <a:ea typeface="Vollkorn"/>
                <a:cs typeface="Vollkorn"/>
                <a:sym typeface="Vollkorn"/>
              </a:rPr>
              <a:t> ha la </a:t>
            </a:r>
            <a:r>
              <a:rPr lang="en-US" sz="4199" dirty="0" err="1">
                <a:solidFill>
                  <a:srgbClr val="000000"/>
                </a:solidFill>
                <a:latin typeface="Vollkorn"/>
                <a:ea typeface="Vollkorn"/>
                <a:cs typeface="Vollkorn"/>
                <a:sym typeface="Vollkorn"/>
              </a:rPr>
              <a:t>residenza</a:t>
            </a:r>
            <a:r>
              <a:rPr lang="en-US" sz="4199" dirty="0">
                <a:solidFill>
                  <a:srgbClr val="000000"/>
                </a:solidFill>
                <a:latin typeface="Vollkorn"/>
                <a:ea typeface="Vollkorn"/>
                <a:cs typeface="Vollkorn"/>
                <a:sym typeface="Vollkorn"/>
              </a:rPr>
              <a:t> o il </a:t>
            </a:r>
            <a:r>
              <a:rPr lang="en-US" sz="4199" dirty="0" err="1">
                <a:solidFill>
                  <a:srgbClr val="000000"/>
                </a:solidFill>
                <a:latin typeface="Vollkorn"/>
                <a:ea typeface="Vollkorn"/>
                <a:cs typeface="Vollkorn"/>
                <a:sym typeface="Vollkorn"/>
              </a:rPr>
              <a:t>domicilio</a:t>
            </a:r>
            <a:r>
              <a:rPr lang="en-US" sz="4199" dirty="0">
                <a:solidFill>
                  <a:srgbClr val="000000"/>
                </a:solidFill>
                <a:latin typeface="Vollkorn"/>
                <a:ea typeface="Vollkorn"/>
                <a:cs typeface="Vollkorn"/>
                <a:sym typeface="Vollkorn"/>
              </a:rPr>
              <a:t>.</a:t>
            </a:r>
          </a:p>
        </p:txBody>
      </p:sp>
      <p:grpSp>
        <p:nvGrpSpPr>
          <p:cNvPr id="4" name="Group 4"/>
          <p:cNvGrpSpPr/>
          <p:nvPr/>
        </p:nvGrpSpPr>
        <p:grpSpPr>
          <a:xfrm>
            <a:off x="0" y="0"/>
            <a:ext cx="2181669" cy="10287000"/>
            <a:chOff x="0" y="0"/>
            <a:chExt cx="2908892" cy="13716000"/>
          </a:xfrm>
        </p:grpSpPr>
        <p:sp>
          <p:nvSpPr>
            <p:cNvPr id="5" name="Freeform 5"/>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7" name="TextBox 3">
            <a:extLst>
              <a:ext uri="{FF2B5EF4-FFF2-40B4-BE49-F238E27FC236}">
                <a16:creationId xmlns:a16="http://schemas.microsoft.com/office/drawing/2014/main" id="{11689F9A-1803-34CC-B970-F8A6EA8534A9}"/>
              </a:ext>
            </a:extLst>
          </p:cNvPr>
          <p:cNvSpPr txBox="1"/>
          <p:nvPr/>
        </p:nvSpPr>
        <p:spPr>
          <a:xfrm>
            <a:off x="3505200" y="2759005"/>
            <a:ext cx="13715886" cy="1513235"/>
          </a:xfrm>
          <a:prstGeom prst="rect">
            <a:avLst/>
          </a:prstGeom>
        </p:spPr>
        <p:txBody>
          <a:bodyPr lIns="0" tIns="0" rIns="0" bIns="0" rtlCol="0" anchor="t">
            <a:spAutoFit/>
          </a:bodyPr>
          <a:lstStyle/>
          <a:p>
            <a:pPr algn="just">
              <a:lnSpc>
                <a:spcPts val="5879"/>
              </a:lnSpc>
            </a:pPr>
            <a:r>
              <a:rPr lang="en-US" sz="4199" b="1" spc="20" dirty="0">
                <a:solidFill>
                  <a:schemeClr val="accent2">
                    <a:lumMod val="75000"/>
                  </a:schemeClr>
                </a:solidFill>
                <a:latin typeface="Vollkorn Bold"/>
                <a:ea typeface="Vollkorn Bold"/>
                <a:cs typeface="Vollkorn"/>
                <a:sym typeface="Vollkorn Bold"/>
              </a:rPr>
              <a:t>PUNTA SULLE </a:t>
            </a:r>
            <a:r>
              <a:rPr lang="en-US" sz="4199" b="1" spc="20" dirty="0" err="1">
                <a:solidFill>
                  <a:schemeClr val="accent2">
                    <a:lumMod val="75000"/>
                  </a:schemeClr>
                </a:solidFill>
                <a:latin typeface="Vollkorn Bold"/>
                <a:ea typeface="Vollkorn Bold"/>
                <a:cs typeface="Vollkorn"/>
                <a:sym typeface="Vollkorn Bold"/>
              </a:rPr>
              <a:t>ABILITà</a:t>
            </a:r>
            <a:r>
              <a:rPr lang="en-US" sz="4199" b="1" spc="20" dirty="0">
                <a:solidFill>
                  <a:schemeClr val="accent2">
                    <a:lumMod val="75000"/>
                  </a:schemeClr>
                </a:solidFill>
                <a:latin typeface="Vollkorn Bold"/>
                <a:ea typeface="Vollkorn Bold"/>
                <a:cs typeface="Vollkorn"/>
                <a:sym typeface="Vollkorn Bold"/>
              </a:rPr>
              <a:t> RESIDUE E SUL MANTENIMENTO DELL’AUTONOMIA!</a:t>
            </a:r>
            <a:endParaRPr lang="en-US" sz="4199" spc="20" dirty="0">
              <a:solidFill>
                <a:schemeClr val="accent2">
                  <a:lumMod val="75000"/>
                </a:schemeClr>
              </a:solidFill>
              <a:latin typeface="Vollkorn"/>
              <a:ea typeface="Vollkorn"/>
              <a:cs typeface="Vollkorn"/>
              <a:sym typeface="Vollkorn"/>
            </a:endParaRPr>
          </a:p>
        </p:txBody>
      </p:sp>
    </p:spTree>
    <p:extLst>
      <p:ext uri="{BB962C8B-B14F-4D97-AF65-F5344CB8AC3E}">
        <p14:creationId xmlns:p14="http://schemas.microsoft.com/office/powerpoint/2010/main" val="142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A71AE-6241-1E0C-9964-046033B9902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50986D0-119A-7993-EDFD-717593607700}"/>
              </a:ext>
            </a:extLst>
          </p:cNvPr>
          <p:cNvGrpSpPr/>
          <p:nvPr/>
        </p:nvGrpSpPr>
        <p:grpSpPr>
          <a:xfrm>
            <a:off x="0" y="0"/>
            <a:ext cx="3527426" cy="10287000"/>
            <a:chOff x="0" y="0"/>
            <a:chExt cx="4703235" cy="13716000"/>
          </a:xfrm>
        </p:grpSpPr>
        <p:sp>
          <p:nvSpPr>
            <p:cNvPr id="3" name="Freeform 3">
              <a:extLst>
                <a:ext uri="{FF2B5EF4-FFF2-40B4-BE49-F238E27FC236}">
                  <a16:creationId xmlns:a16="http://schemas.microsoft.com/office/drawing/2014/main" id="{B16CB9F4-E9FC-C309-6DE0-264EF7E4821C}"/>
                </a:ext>
              </a:extLst>
            </p:cNvPr>
            <p:cNvSpPr/>
            <p:nvPr/>
          </p:nvSpPr>
          <p:spPr>
            <a:xfrm>
              <a:off x="0" y="0"/>
              <a:ext cx="4703191" cy="13716000"/>
            </a:xfrm>
            <a:custGeom>
              <a:avLst/>
              <a:gdLst/>
              <a:ahLst/>
              <a:cxnLst/>
              <a:rect l="l" t="t" r="r" b="b"/>
              <a:pathLst>
                <a:path w="4703191" h="13716000">
                  <a:moveTo>
                    <a:pt x="0" y="0"/>
                  </a:moveTo>
                  <a:lnTo>
                    <a:pt x="4703191" y="0"/>
                  </a:lnTo>
                  <a:lnTo>
                    <a:pt x="4703191" y="13716000"/>
                  </a:lnTo>
                  <a:lnTo>
                    <a:pt x="0" y="13716000"/>
                  </a:lnTo>
                  <a:close/>
                </a:path>
              </a:pathLst>
            </a:custGeom>
            <a:solidFill>
              <a:srgbClr val="953735"/>
            </a:solidFill>
          </p:spPr>
          <p:txBody>
            <a:bodyPr/>
            <a:lstStyle/>
            <a:p>
              <a:endParaRPr lang="it-IT"/>
            </a:p>
          </p:txBody>
        </p:sp>
      </p:grpSp>
      <p:sp>
        <p:nvSpPr>
          <p:cNvPr id="6" name="Freeform 10" descr="Image result for logo unipd">
            <a:extLst>
              <a:ext uri="{FF2B5EF4-FFF2-40B4-BE49-F238E27FC236}">
                <a16:creationId xmlns:a16="http://schemas.microsoft.com/office/drawing/2014/main" id="{47F53134-8CE9-DB36-7F7E-3691ABA67087}"/>
              </a:ext>
            </a:extLst>
          </p:cNvPr>
          <p:cNvSpPr/>
          <p:nvPr/>
        </p:nvSpPr>
        <p:spPr>
          <a:xfrm>
            <a:off x="817324" y="342900"/>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7" name="TextBox 5">
            <a:extLst>
              <a:ext uri="{FF2B5EF4-FFF2-40B4-BE49-F238E27FC236}">
                <a16:creationId xmlns:a16="http://schemas.microsoft.com/office/drawing/2014/main" id="{2B877552-785E-8988-99DE-8A9C688C4B4F}"/>
              </a:ext>
            </a:extLst>
          </p:cNvPr>
          <p:cNvSpPr txBox="1"/>
          <p:nvPr/>
        </p:nvSpPr>
        <p:spPr>
          <a:xfrm>
            <a:off x="4380029" y="1790700"/>
            <a:ext cx="5883307" cy="1498487"/>
          </a:xfrm>
          <a:prstGeom prst="rect">
            <a:avLst/>
          </a:prstGeom>
        </p:spPr>
        <p:txBody>
          <a:bodyPr wrap="square" lIns="0" tIns="0" rIns="0" bIns="0" rtlCol="0" anchor="t">
            <a:spAutoFit/>
          </a:bodyPr>
          <a:lstStyle/>
          <a:p>
            <a:pPr algn="ctr">
              <a:lnSpc>
                <a:spcPts val="14280"/>
              </a:lnSpc>
            </a:pPr>
            <a:r>
              <a:rPr lang="en-US" sz="3200" b="1" spc="58" dirty="0" err="1">
                <a:solidFill>
                  <a:srgbClr val="000000"/>
                </a:solidFill>
                <a:latin typeface="Vollkorn Bold"/>
                <a:ea typeface="Vollkorn Bold"/>
                <a:cs typeface="Vollkorn Bold"/>
                <a:sym typeface="Vollkorn Bold"/>
              </a:rPr>
              <a:t>L’anziano</a:t>
            </a:r>
            <a:r>
              <a:rPr lang="en-US" sz="3200" b="1" spc="58" dirty="0">
                <a:solidFill>
                  <a:srgbClr val="000000"/>
                </a:solidFill>
                <a:latin typeface="Vollkorn Bold"/>
                <a:ea typeface="Vollkorn Bold"/>
                <a:cs typeface="Vollkorn Bold"/>
                <a:sym typeface="Vollkorn Bold"/>
              </a:rPr>
              <a:t> VITTIMA</a:t>
            </a:r>
          </a:p>
        </p:txBody>
      </p:sp>
      <p:sp>
        <p:nvSpPr>
          <p:cNvPr id="8" name="TextBox 5">
            <a:extLst>
              <a:ext uri="{FF2B5EF4-FFF2-40B4-BE49-F238E27FC236}">
                <a16:creationId xmlns:a16="http://schemas.microsoft.com/office/drawing/2014/main" id="{C020F2E7-0C35-A6CA-83D3-441543F8414E}"/>
              </a:ext>
            </a:extLst>
          </p:cNvPr>
          <p:cNvSpPr txBox="1"/>
          <p:nvPr/>
        </p:nvSpPr>
        <p:spPr>
          <a:xfrm>
            <a:off x="11430000" y="5109117"/>
            <a:ext cx="5883307" cy="1498487"/>
          </a:xfrm>
          <a:prstGeom prst="rect">
            <a:avLst/>
          </a:prstGeom>
        </p:spPr>
        <p:txBody>
          <a:bodyPr wrap="square" lIns="0" tIns="0" rIns="0" bIns="0" rtlCol="0" anchor="t">
            <a:spAutoFit/>
          </a:bodyPr>
          <a:lstStyle/>
          <a:p>
            <a:pPr algn="ctr">
              <a:lnSpc>
                <a:spcPts val="14280"/>
              </a:lnSpc>
            </a:pPr>
            <a:r>
              <a:rPr lang="en-US" sz="3200" b="1" spc="58" dirty="0" err="1">
                <a:solidFill>
                  <a:srgbClr val="000000"/>
                </a:solidFill>
                <a:latin typeface="Vollkorn Bold"/>
                <a:ea typeface="Vollkorn Bold"/>
                <a:cs typeface="Vollkorn Bold"/>
                <a:sym typeface="Vollkorn Bold"/>
              </a:rPr>
              <a:t>L’anziano</a:t>
            </a:r>
            <a:r>
              <a:rPr lang="en-US" sz="3200" b="1" spc="58" dirty="0">
                <a:solidFill>
                  <a:srgbClr val="000000"/>
                </a:solidFill>
                <a:latin typeface="Vollkorn Bold"/>
                <a:ea typeface="Vollkorn Bold"/>
                <a:cs typeface="Vollkorn Bold"/>
                <a:sym typeface="Vollkorn Bold"/>
              </a:rPr>
              <a:t> AUTORE</a:t>
            </a:r>
          </a:p>
        </p:txBody>
      </p:sp>
      <p:pic>
        <p:nvPicPr>
          <p:cNvPr id="3074" name="Picture 2" descr="Un anziano su 3 è vittima di abuso. Da geriatri SIGG vademecum con i  segnali d'allarme">
            <a:extLst>
              <a:ext uri="{FF2B5EF4-FFF2-40B4-BE49-F238E27FC236}">
                <a16:creationId xmlns:a16="http://schemas.microsoft.com/office/drawing/2014/main" id="{A563FEF2-0424-F7E4-BABF-B4DA90368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443135"/>
            <a:ext cx="4667250" cy="3111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rapia di Aggressività e Comportamento in Demenza - Valerio Rosso">
            <a:extLst>
              <a:ext uri="{FF2B5EF4-FFF2-40B4-BE49-F238E27FC236}">
                <a16:creationId xmlns:a16="http://schemas.microsoft.com/office/drawing/2014/main" id="{81BE102F-E698-8735-9137-0100DBAB26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8028" y="2746860"/>
            <a:ext cx="4667250" cy="311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937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E1B29-2298-2DB9-A9BB-E32306A6C61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D9F94BF-F52D-DC9C-E2F2-42BC6BC3E0F3}"/>
              </a:ext>
            </a:extLst>
          </p:cNvPr>
          <p:cNvSpPr txBox="1"/>
          <p:nvPr/>
        </p:nvSpPr>
        <p:spPr>
          <a:xfrm>
            <a:off x="2713220" y="904875"/>
            <a:ext cx="13755038" cy="1187767"/>
          </a:xfrm>
          <a:prstGeom prst="rect">
            <a:avLst/>
          </a:prstGeom>
        </p:spPr>
        <p:txBody>
          <a:bodyPr lIns="0" tIns="0" rIns="0" bIns="0" rtlCol="0" anchor="t">
            <a:spAutoFit/>
          </a:bodyPr>
          <a:lstStyle/>
          <a:p>
            <a:pPr algn="l">
              <a:lnSpc>
                <a:spcPts val="9870"/>
              </a:lnSpc>
            </a:pPr>
            <a:r>
              <a:rPr lang="en-US" sz="7050" b="1" spc="35">
                <a:solidFill>
                  <a:srgbClr val="000000"/>
                </a:solidFill>
                <a:latin typeface="Vollkorn Bold"/>
                <a:ea typeface="Vollkorn Bold"/>
                <a:cs typeface="Vollkorn Bold"/>
                <a:sym typeface="Vollkorn Bold"/>
              </a:rPr>
              <a:t>L’Amministrazione di Sostegno</a:t>
            </a:r>
          </a:p>
        </p:txBody>
      </p:sp>
      <p:grpSp>
        <p:nvGrpSpPr>
          <p:cNvPr id="4" name="Group 4">
            <a:extLst>
              <a:ext uri="{FF2B5EF4-FFF2-40B4-BE49-F238E27FC236}">
                <a16:creationId xmlns:a16="http://schemas.microsoft.com/office/drawing/2014/main" id="{C2F8EE63-6C80-9583-D33D-F255E3BC2812}"/>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75CED89A-956F-83C4-08AD-1AE412B84589}"/>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08DFE4BA-1B1F-1476-B302-B9DD18D5A67D}"/>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7" name="TextBox 3">
            <a:extLst>
              <a:ext uri="{FF2B5EF4-FFF2-40B4-BE49-F238E27FC236}">
                <a16:creationId xmlns:a16="http://schemas.microsoft.com/office/drawing/2014/main" id="{C3C1D971-A075-181D-1F50-23B199A816A3}"/>
              </a:ext>
            </a:extLst>
          </p:cNvPr>
          <p:cNvSpPr txBox="1"/>
          <p:nvPr/>
        </p:nvSpPr>
        <p:spPr>
          <a:xfrm>
            <a:off x="9613041" y="3009900"/>
            <a:ext cx="7467486" cy="3783087"/>
          </a:xfrm>
          <a:prstGeom prst="rect">
            <a:avLst/>
          </a:prstGeom>
        </p:spPr>
        <p:txBody>
          <a:bodyPr wrap="square" lIns="0" tIns="0" rIns="0" bIns="0" rtlCol="0" anchor="t">
            <a:spAutoFit/>
          </a:bodyPr>
          <a:lstStyle/>
          <a:p>
            <a:pPr algn="just">
              <a:lnSpc>
                <a:spcPts val="5879"/>
              </a:lnSpc>
            </a:pPr>
            <a:r>
              <a:rPr lang="en-US" sz="4199" b="1" spc="20" dirty="0" err="1">
                <a:solidFill>
                  <a:schemeClr val="accent2">
                    <a:lumMod val="75000"/>
                  </a:schemeClr>
                </a:solidFill>
                <a:latin typeface="Vollkorn Bold"/>
                <a:ea typeface="Vollkorn Bold"/>
                <a:cs typeface="Vollkorn"/>
                <a:sym typeface="Vollkorn Bold"/>
              </a:rPr>
              <a:t>Obiettivo</a:t>
            </a:r>
            <a:r>
              <a:rPr lang="en-US" sz="4199" b="1" spc="20" dirty="0">
                <a:solidFill>
                  <a:schemeClr val="accent2">
                    <a:lumMod val="75000"/>
                  </a:schemeClr>
                </a:solidFill>
                <a:latin typeface="Vollkorn Bold"/>
                <a:ea typeface="Vollkorn Bold"/>
                <a:cs typeface="Vollkorn"/>
                <a:sym typeface="Vollkorn Bold"/>
              </a:rPr>
              <a:t>:</a:t>
            </a:r>
            <a:endParaRPr lang="en-US" sz="4199" b="1" spc="20" dirty="0">
              <a:solidFill>
                <a:schemeClr val="accent2">
                  <a:lumMod val="75000"/>
                </a:schemeClr>
              </a:solidFill>
              <a:latin typeface="Vollkorn"/>
              <a:ea typeface="Vollkorn"/>
              <a:cs typeface="Vollkorn"/>
              <a:sym typeface="Vollkorn"/>
            </a:endParaRPr>
          </a:p>
          <a:p>
            <a:pPr algn="just">
              <a:lnSpc>
                <a:spcPts val="5879"/>
              </a:lnSpc>
            </a:pPr>
            <a:r>
              <a:rPr lang="en-US" sz="4199" b="1" spc="20" dirty="0" err="1">
                <a:solidFill>
                  <a:schemeClr val="accent2">
                    <a:lumMod val="75000"/>
                  </a:schemeClr>
                </a:solidFill>
                <a:latin typeface="Vollkorn"/>
                <a:ea typeface="Vollkorn"/>
                <a:cs typeface="Vollkorn"/>
                <a:sym typeface="Vollkorn"/>
              </a:rPr>
              <a:t>Proteggere</a:t>
            </a:r>
            <a:r>
              <a:rPr lang="en-US" sz="4199" b="1" spc="20" dirty="0">
                <a:solidFill>
                  <a:schemeClr val="accent2">
                    <a:lumMod val="75000"/>
                  </a:schemeClr>
                </a:solidFill>
                <a:latin typeface="Vollkorn"/>
                <a:ea typeface="Vollkorn"/>
                <a:cs typeface="Vollkorn"/>
                <a:sym typeface="Vollkorn"/>
              </a:rPr>
              <a:t> </a:t>
            </a:r>
            <a:r>
              <a:rPr lang="en-US" sz="4199" b="1" spc="20" dirty="0" err="1">
                <a:solidFill>
                  <a:schemeClr val="accent2">
                    <a:lumMod val="75000"/>
                  </a:schemeClr>
                </a:solidFill>
                <a:latin typeface="Vollkorn"/>
                <a:ea typeface="Vollkorn"/>
                <a:cs typeface="Vollkorn"/>
                <a:sym typeface="Vollkorn"/>
              </a:rPr>
              <a:t>l’autonomia</a:t>
            </a:r>
            <a:r>
              <a:rPr lang="en-US" sz="4199" b="1" spc="20" dirty="0">
                <a:solidFill>
                  <a:schemeClr val="accent2">
                    <a:lumMod val="75000"/>
                  </a:schemeClr>
                </a:solidFill>
                <a:latin typeface="Vollkorn"/>
                <a:ea typeface="Vollkorn"/>
                <a:cs typeface="Vollkorn"/>
                <a:sym typeface="Vollkorn"/>
              </a:rPr>
              <a:t> </a:t>
            </a:r>
            <a:r>
              <a:rPr lang="en-US" sz="4199" b="1" spc="20" dirty="0" err="1">
                <a:solidFill>
                  <a:schemeClr val="accent2">
                    <a:lumMod val="75000"/>
                  </a:schemeClr>
                </a:solidFill>
                <a:latin typeface="Vollkorn"/>
                <a:ea typeface="Vollkorn"/>
                <a:cs typeface="Vollkorn"/>
                <a:sym typeface="Vollkorn"/>
              </a:rPr>
              <a:t>decisionale</a:t>
            </a:r>
            <a:r>
              <a:rPr lang="en-US" sz="4199" b="1" spc="20" dirty="0">
                <a:solidFill>
                  <a:schemeClr val="accent2">
                    <a:lumMod val="75000"/>
                  </a:schemeClr>
                </a:solidFill>
                <a:latin typeface="Vollkorn"/>
                <a:ea typeface="Vollkorn"/>
                <a:cs typeface="Vollkorn"/>
                <a:sym typeface="Vollkorn"/>
              </a:rPr>
              <a:t> e la </a:t>
            </a:r>
            <a:r>
              <a:rPr lang="en-US" sz="4199" b="1" spc="20" dirty="0" err="1">
                <a:solidFill>
                  <a:schemeClr val="accent2">
                    <a:lumMod val="75000"/>
                  </a:schemeClr>
                </a:solidFill>
                <a:latin typeface="Vollkorn"/>
                <a:ea typeface="Vollkorn"/>
                <a:cs typeface="Vollkorn"/>
                <a:sym typeface="Vollkorn"/>
              </a:rPr>
              <a:t>capacità</a:t>
            </a:r>
            <a:r>
              <a:rPr lang="en-US" sz="4199" b="1" spc="20" dirty="0">
                <a:solidFill>
                  <a:schemeClr val="accent2">
                    <a:lumMod val="75000"/>
                  </a:schemeClr>
                </a:solidFill>
                <a:latin typeface="Vollkorn"/>
                <a:ea typeface="Vollkorn"/>
                <a:cs typeface="Vollkorn"/>
                <a:sym typeface="Vollkorn"/>
              </a:rPr>
              <a:t> di </a:t>
            </a:r>
            <a:r>
              <a:rPr lang="en-US" sz="4199" b="1" spc="20" dirty="0" err="1">
                <a:solidFill>
                  <a:schemeClr val="accent2">
                    <a:lumMod val="75000"/>
                  </a:schemeClr>
                </a:solidFill>
                <a:latin typeface="Vollkorn"/>
                <a:ea typeface="Vollkorn"/>
                <a:cs typeface="Vollkorn"/>
                <a:sym typeface="Vollkorn"/>
              </a:rPr>
              <a:t>autodeterminazione</a:t>
            </a:r>
            <a:r>
              <a:rPr lang="en-US" sz="4199" b="1" spc="20" dirty="0">
                <a:solidFill>
                  <a:schemeClr val="accent2">
                    <a:lumMod val="75000"/>
                  </a:schemeClr>
                </a:solidFill>
                <a:latin typeface="Vollkorn"/>
                <a:ea typeface="Vollkorn"/>
                <a:cs typeface="Vollkorn"/>
                <a:sym typeface="Vollkorn"/>
              </a:rPr>
              <a:t> del </a:t>
            </a:r>
            <a:r>
              <a:rPr lang="en-US" sz="4199" b="1" spc="20" dirty="0" err="1">
                <a:solidFill>
                  <a:schemeClr val="accent2">
                    <a:lumMod val="75000"/>
                  </a:schemeClr>
                </a:solidFill>
                <a:latin typeface="Vollkorn"/>
                <a:ea typeface="Vollkorn"/>
                <a:cs typeface="Vollkorn"/>
                <a:sym typeface="Vollkorn"/>
              </a:rPr>
              <a:t>soggetto</a:t>
            </a:r>
            <a:endParaRPr lang="en-US" sz="4199" b="1" spc="20" dirty="0">
              <a:solidFill>
                <a:schemeClr val="accent2">
                  <a:lumMod val="75000"/>
                </a:schemeClr>
              </a:solidFill>
              <a:latin typeface="Vollkorn Bold"/>
              <a:ea typeface="Vollkorn Bold"/>
              <a:cs typeface="Vollkorn"/>
              <a:sym typeface="Vollkorn Bold"/>
            </a:endParaRPr>
          </a:p>
        </p:txBody>
      </p:sp>
      <p:pic>
        <p:nvPicPr>
          <p:cNvPr id="7170" name="Picture 2" descr="L'Importanza dell'autonomia nella Terza Età - Villaggio Amico">
            <a:extLst>
              <a:ext uri="{FF2B5EF4-FFF2-40B4-BE49-F238E27FC236}">
                <a16:creationId xmlns:a16="http://schemas.microsoft.com/office/drawing/2014/main" id="{CF27D8E9-3279-C30D-5534-B3F227908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790" y="2157378"/>
            <a:ext cx="6865013" cy="8129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228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B0D44-8031-8EBF-A8F8-0B13038A40B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ACA740A-70E6-FF85-0B8D-56C557E82307}"/>
              </a:ext>
            </a:extLst>
          </p:cNvPr>
          <p:cNvSpPr txBox="1"/>
          <p:nvPr/>
        </p:nvSpPr>
        <p:spPr>
          <a:xfrm>
            <a:off x="2713220" y="904875"/>
            <a:ext cx="13755038" cy="1187767"/>
          </a:xfrm>
          <a:prstGeom prst="rect">
            <a:avLst/>
          </a:prstGeom>
        </p:spPr>
        <p:txBody>
          <a:bodyPr lIns="0" tIns="0" rIns="0" bIns="0" rtlCol="0" anchor="t">
            <a:spAutoFit/>
          </a:bodyPr>
          <a:lstStyle/>
          <a:p>
            <a:pPr algn="l">
              <a:lnSpc>
                <a:spcPts val="9870"/>
              </a:lnSpc>
            </a:pPr>
            <a:r>
              <a:rPr lang="en-US" sz="7050" b="1" spc="35">
                <a:solidFill>
                  <a:srgbClr val="000000"/>
                </a:solidFill>
                <a:latin typeface="Vollkorn Bold"/>
                <a:ea typeface="Vollkorn Bold"/>
                <a:cs typeface="Vollkorn Bold"/>
                <a:sym typeface="Vollkorn Bold"/>
              </a:rPr>
              <a:t>L’Amministrazione di Sostegno</a:t>
            </a:r>
          </a:p>
        </p:txBody>
      </p:sp>
      <p:grpSp>
        <p:nvGrpSpPr>
          <p:cNvPr id="4" name="Group 4">
            <a:extLst>
              <a:ext uri="{FF2B5EF4-FFF2-40B4-BE49-F238E27FC236}">
                <a16:creationId xmlns:a16="http://schemas.microsoft.com/office/drawing/2014/main" id="{CCB3D539-0148-FF25-9630-A0A705074295}"/>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564972B9-14EA-25D7-5340-8C40B1F93E43}"/>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6A39897A-C944-40E2-FF69-6105811B45F6}"/>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7" name="TextBox 3">
            <a:extLst>
              <a:ext uri="{FF2B5EF4-FFF2-40B4-BE49-F238E27FC236}">
                <a16:creationId xmlns:a16="http://schemas.microsoft.com/office/drawing/2014/main" id="{08E67951-54CE-7B58-ACD2-084357179747}"/>
              </a:ext>
            </a:extLst>
          </p:cNvPr>
          <p:cNvSpPr txBox="1"/>
          <p:nvPr/>
        </p:nvSpPr>
        <p:spPr>
          <a:xfrm>
            <a:off x="9753600" y="2552700"/>
            <a:ext cx="7467486" cy="7439472"/>
          </a:xfrm>
          <a:prstGeom prst="rect">
            <a:avLst/>
          </a:prstGeom>
        </p:spPr>
        <p:txBody>
          <a:bodyPr wrap="square" lIns="0" tIns="0" rIns="0" bIns="0" rtlCol="0" anchor="t">
            <a:spAutoFit/>
          </a:bodyPr>
          <a:lstStyle/>
          <a:p>
            <a:pPr algn="ctr">
              <a:lnSpc>
                <a:spcPts val="5879"/>
              </a:lnSpc>
            </a:pPr>
            <a:r>
              <a:rPr lang="en-US" sz="4199" b="1" spc="20" dirty="0" err="1">
                <a:latin typeface="Vollkorn Bold"/>
                <a:ea typeface="Vollkorn Bold"/>
                <a:cs typeface="Vollkorn"/>
                <a:sym typeface="Vollkorn Bold"/>
              </a:rPr>
              <a:t>Strumento</a:t>
            </a:r>
            <a:r>
              <a:rPr lang="en-US" sz="4199" b="1" spc="20" dirty="0">
                <a:latin typeface="Vollkorn Bold"/>
                <a:ea typeface="Vollkorn Bold"/>
                <a:cs typeface="Vollkorn"/>
                <a:sym typeface="Vollkorn Bold"/>
              </a:rPr>
              <a:t> di tutela </a:t>
            </a:r>
            <a:r>
              <a:rPr lang="en-US" sz="4199" b="1" spc="20" dirty="0" err="1">
                <a:latin typeface="Vollkorn Bold"/>
                <a:ea typeface="Vollkorn Bold"/>
                <a:cs typeface="Vollkorn"/>
                <a:sym typeface="Vollkorn Bold"/>
              </a:rPr>
              <a:t>assolutamente</a:t>
            </a:r>
            <a:r>
              <a:rPr lang="en-US" sz="4199" b="1" spc="20" dirty="0">
                <a:latin typeface="Vollkorn Bold"/>
                <a:ea typeface="Vollkorn Bold"/>
                <a:cs typeface="Vollkorn"/>
                <a:sym typeface="Vollkorn Bold"/>
              </a:rPr>
              <a:t> </a:t>
            </a:r>
            <a:r>
              <a:rPr lang="en-US" sz="4199" b="1" spc="20" dirty="0" err="1">
                <a:latin typeface="Vollkorn Bold"/>
                <a:ea typeface="Vollkorn Bold"/>
                <a:cs typeface="Vollkorn"/>
                <a:sym typeface="Vollkorn Bold"/>
              </a:rPr>
              <a:t>innovativo</a:t>
            </a:r>
            <a:r>
              <a:rPr lang="en-US" sz="4199" b="1" spc="20" dirty="0">
                <a:latin typeface="Vollkorn Bold"/>
                <a:ea typeface="Vollkorn Bold"/>
                <a:cs typeface="Vollkorn"/>
                <a:sym typeface="Vollkorn Bold"/>
              </a:rPr>
              <a:t> :</a:t>
            </a:r>
          </a:p>
          <a:p>
            <a:pPr algn="ctr">
              <a:lnSpc>
                <a:spcPts val="5879"/>
              </a:lnSpc>
            </a:pPr>
            <a:endParaRPr lang="en-US" sz="4199" b="1" spc="20" dirty="0">
              <a:latin typeface="Vollkorn Bold"/>
              <a:ea typeface="Vollkorn Bold"/>
              <a:cs typeface="Vollkorn"/>
              <a:sym typeface="Vollkorn Bold"/>
            </a:endParaRPr>
          </a:p>
          <a:p>
            <a:pPr algn="ctr"/>
            <a:r>
              <a:rPr lang="en-US" sz="4199" b="1" spc="20" dirty="0">
                <a:latin typeface="Vollkorn Bold"/>
                <a:ea typeface="Vollkorn Bold"/>
                <a:cs typeface="Vollkorn"/>
                <a:sym typeface="Vollkorn Bold"/>
              </a:rPr>
              <a:t>Per la p</a:t>
            </a:r>
            <a:r>
              <a:rPr lang="en-US" sz="4199" spc="20" dirty="0">
                <a:latin typeface="Vollkorn Bold"/>
                <a:ea typeface="Vollkorn Bold"/>
                <a:cs typeface="Vollkorn"/>
                <a:sym typeface="Vollkorn Bold"/>
              </a:rPr>
              <a:t>rima volta </a:t>
            </a:r>
            <a:r>
              <a:rPr lang="en-US" sz="4199" b="1" spc="20" dirty="0" err="1">
                <a:latin typeface="Vollkorn Bold"/>
                <a:ea typeface="Vollkorn Bold"/>
                <a:cs typeface="Vollkorn"/>
                <a:sym typeface="Vollkorn Bold"/>
              </a:rPr>
              <a:t>promuove</a:t>
            </a:r>
            <a:r>
              <a:rPr lang="en-US" sz="4199" b="1" spc="20" dirty="0">
                <a:latin typeface="Vollkorn Bold"/>
                <a:ea typeface="Vollkorn Bold"/>
                <a:cs typeface="Vollkorn"/>
                <a:sym typeface="Vollkorn Bold"/>
              </a:rPr>
              <a:t> ed </a:t>
            </a:r>
            <a:r>
              <a:rPr lang="en-US" sz="4199" b="1" spc="20" dirty="0" err="1">
                <a:latin typeface="Vollkorn Bold"/>
                <a:ea typeface="Vollkorn Bold"/>
                <a:cs typeface="Vollkorn"/>
                <a:sym typeface="Vollkorn Bold"/>
              </a:rPr>
              <a:t>enfatizza</a:t>
            </a:r>
            <a:r>
              <a:rPr lang="en-US" sz="4199" b="1" spc="20" dirty="0">
                <a:latin typeface="Vollkorn Bold"/>
                <a:ea typeface="Vollkorn Bold"/>
                <a:cs typeface="Vollkorn"/>
                <a:sym typeface="Vollkorn Bold"/>
              </a:rPr>
              <a:t> le </a:t>
            </a:r>
            <a:r>
              <a:rPr lang="en-US" sz="4199" b="1" spc="20" dirty="0" err="1">
                <a:latin typeface="Vollkorn Bold"/>
                <a:ea typeface="Vollkorn Bold"/>
                <a:cs typeface="Vollkorn"/>
                <a:sym typeface="Vollkorn Bold"/>
              </a:rPr>
              <a:t>capacità</a:t>
            </a:r>
            <a:r>
              <a:rPr lang="en-US" sz="4199" b="1" spc="20" dirty="0">
                <a:latin typeface="Vollkorn Bold"/>
                <a:ea typeface="Vollkorn Bold"/>
                <a:cs typeface="Vollkorn"/>
                <a:sym typeface="Vollkorn Bold"/>
              </a:rPr>
              <a:t> residue del </a:t>
            </a:r>
            <a:r>
              <a:rPr lang="en-US" sz="4199" b="1" spc="20" dirty="0" err="1">
                <a:latin typeface="Vollkorn Bold"/>
                <a:ea typeface="Vollkorn Bold"/>
                <a:cs typeface="Vollkorn"/>
                <a:sym typeface="Vollkorn Bold"/>
              </a:rPr>
              <a:t>soggetto</a:t>
            </a:r>
            <a:r>
              <a:rPr lang="en-US" sz="4199" b="1" spc="20" dirty="0">
                <a:latin typeface="Vollkorn Bold"/>
                <a:ea typeface="Vollkorn Bold"/>
                <a:cs typeface="Vollkorn"/>
                <a:sym typeface="Vollkorn Bold"/>
              </a:rPr>
              <a:t>, in modo da </a:t>
            </a:r>
            <a:r>
              <a:rPr lang="en-US" sz="4199" b="1" spc="20" dirty="0" err="1">
                <a:latin typeface="Vollkorn Bold"/>
                <a:ea typeface="Vollkorn Bold"/>
                <a:cs typeface="Vollkorn"/>
                <a:sym typeface="Vollkorn Bold"/>
              </a:rPr>
              <a:t>assicurare</a:t>
            </a:r>
            <a:r>
              <a:rPr lang="en-US" sz="4199" b="1" spc="20" dirty="0">
                <a:latin typeface="Vollkorn Bold"/>
                <a:ea typeface="Vollkorn Bold"/>
                <a:cs typeface="Vollkorn"/>
                <a:sym typeface="Vollkorn Bold"/>
              </a:rPr>
              <a:t> un </a:t>
            </a:r>
            <a:r>
              <a:rPr lang="en-US" sz="4199" b="1" spc="20" dirty="0" err="1">
                <a:latin typeface="Vollkorn Bold"/>
                <a:ea typeface="Vollkorn Bold"/>
                <a:cs typeface="Vollkorn"/>
                <a:sym typeface="Vollkorn Bold"/>
              </a:rPr>
              <a:t>equilibrio</a:t>
            </a:r>
            <a:r>
              <a:rPr lang="en-US" sz="4199" b="1" spc="20" dirty="0">
                <a:latin typeface="Vollkorn Bold"/>
                <a:ea typeface="Vollkorn Bold"/>
                <a:cs typeface="Vollkorn"/>
                <a:sym typeface="Vollkorn Bold"/>
              </a:rPr>
              <a:t> </a:t>
            </a:r>
            <a:r>
              <a:rPr lang="en-US" sz="4199" b="1" spc="20" dirty="0" err="1">
                <a:latin typeface="Vollkorn Bold"/>
                <a:ea typeface="Vollkorn Bold"/>
                <a:cs typeface="Vollkorn"/>
                <a:sym typeface="Vollkorn Bold"/>
              </a:rPr>
              <a:t>tra</a:t>
            </a:r>
            <a:r>
              <a:rPr lang="en-US" sz="4199" b="1" spc="20" dirty="0">
                <a:latin typeface="Vollkorn Bold"/>
                <a:ea typeface="Vollkorn Bold"/>
                <a:cs typeface="Vollkorn"/>
                <a:sym typeface="Vollkorn Bold"/>
              </a:rPr>
              <a:t> </a:t>
            </a:r>
            <a:r>
              <a:rPr lang="en-US" sz="4199" b="1" spc="20" dirty="0" err="1">
                <a:latin typeface="Vollkorn Bold"/>
                <a:ea typeface="Vollkorn Bold"/>
                <a:cs typeface="Vollkorn"/>
                <a:sym typeface="Vollkorn Bold"/>
              </a:rPr>
              <a:t>massima</a:t>
            </a:r>
            <a:r>
              <a:rPr lang="en-US" sz="4199" b="1" spc="20" dirty="0">
                <a:latin typeface="Vollkorn Bold"/>
                <a:ea typeface="Vollkorn Bold"/>
                <a:cs typeface="Vollkorn"/>
                <a:sym typeface="Vollkorn Bold"/>
              </a:rPr>
              <a:t> </a:t>
            </a:r>
            <a:r>
              <a:rPr lang="en-US" sz="4199" b="1" spc="20" dirty="0" err="1">
                <a:latin typeface="Vollkorn Bold"/>
                <a:ea typeface="Vollkorn Bold"/>
                <a:cs typeface="Vollkorn"/>
                <a:sym typeface="Vollkorn Bold"/>
              </a:rPr>
              <a:t>protezione</a:t>
            </a:r>
            <a:r>
              <a:rPr lang="en-US" sz="4199" b="1" spc="20" dirty="0">
                <a:latin typeface="Vollkorn Bold"/>
                <a:ea typeface="Vollkorn Bold"/>
                <a:cs typeface="Vollkorn"/>
                <a:sym typeface="Vollkorn Bold"/>
              </a:rPr>
              <a:t> con </a:t>
            </a:r>
            <a:r>
              <a:rPr lang="en-US" sz="4199" b="1" spc="20" dirty="0" err="1">
                <a:latin typeface="Vollkorn Bold"/>
                <a:ea typeface="Vollkorn Bold"/>
                <a:cs typeface="Vollkorn"/>
                <a:sym typeface="Vollkorn Bold"/>
              </a:rPr>
              <a:t>minore</a:t>
            </a:r>
            <a:r>
              <a:rPr lang="en-US" sz="4199" b="1" spc="20" dirty="0">
                <a:latin typeface="Vollkorn Bold"/>
                <a:ea typeface="Vollkorn Bold"/>
                <a:cs typeface="Vollkorn"/>
                <a:sym typeface="Vollkorn Bold"/>
              </a:rPr>
              <a:t> </a:t>
            </a:r>
            <a:r>
              <a:rPr lang="en-US" sz="4199" b="1" spc="20" dirty="0" err="1">
                <a:latin typeface="Vollkorn Bold"/>
                <a:ea typeface="Vollkorn Bold"/>
                <a:cs typeface="Vollkorn"/>
                <a:sym typeface="Vollkorn Bold"/>
              </a:rPr>
              <a:t>limitazione</a:t>
            </a:r>
            <a:r>
              <a:rPr lang="en-US" sz="4199" b="1" spc="20" dirty="0">
                <a:latin typeface="Vollkorn Bold"/>
                <a:ea typeface="Vollkorn Bold"/>
                <a:cs typeface="Vollkorn"/>
                <a:sym typeface="Vollkorn Bold"/>
              </a:rPr>
              <a:t> possible </a:t>
            </a:r>
            <a:r>
              <a:rPr lang="en-US" sz="4199" b="1" spc="20" dirty="0" err="1">
                <a:latin typeface="Vollkorn Bold"/>
                <a:ea typeface="Vollkorn Bold"/>
                <a:cs typeface="Vollkorn"/>
                <a:sym typeface="Vollkorn Bold"/>
              </a:rPr>
              <a:t>dell’autonomia</a:t>
            </a:r>
            <a:r>
              <a:rPr lang="en-US" sz="4199" b="1" spc="20" dirty="0">
                <a:latin typeface="Vollkorn Bold"/>
                <a:ea typeface="Vollkorn Bold"/>
                <a:cs typeface="Vollkorn"/>
                <a:sym typeface="Vollkorn Bold"/>
              </a:rPr>
              <a:t> </a:t>
            </a:r>
            <a:r>
              <a:rPr lang="en-US" sz="4199" b="1" spc="20" dirty="0" err="1">
                <a:latin typeface="Vollkorn Bold"/>
                <a:ea typeface="Vollkorn Bold"/>
                <a:cs typeface="Vollkorn"/>
                <a:sym typeface="Vollkorn Bold"/>
              </a:rPr>
              <a:t>dell’individuo</a:t>
            </a:r>
            <a:endParaRPr lang="en-US" sz="4199" b="1" spc="20" dirty="0">
              <a:latin typeface="Vollkorn Bold"/>
              <a:ea typeface="Vollkorn Bold"/>
              <a:cs typeface="Vollkorn"/>
              <a:sym typeface="Vollkorn Bold"/>
            </a:endParaRPr>
          </a:p>
        </p:txBody>
      </p:sp>
      <p:pic>
        <p:nvPicPr>
          <p:cNvPr id="8194" name="Picture 2" descr="Innovazione: diamo una definizione (una volta per tutte) - Spremute Digitali">
            <a:extLst>
              <a:ext uri="{FF2B5EF4-FFF2-40B4-BE49-F238E27FC236}">
                <a16:creationId xmlns:a16="http://schemas.microsoft.com/office/drawing/2014/main" id="{12F27541-660A-1BA3-A670-950732215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09900"/>
            <a:ext cx="8511479" cy="567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964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904875"/>
            <a:ext cx="13755038" cy="1187767"/>
          </a:xfrm>
          <a:prstGeom prst="rect">
            <a:avLst/>
          </a:prstGeom>
        </p:spPr>
        <p:txBody>
          <a:bodyPr lIns="0" tIns="0" rIns="0" bIns="0" rtlCol="0" anchor="t">
            <a:spAutoFit/>
          </a:bodyPr>
          <a:lstStyle/>
          <a:p>
            <a:pPr algn="l">
              <a:lnSpc>
                <a:spcPts val="9870"/>
              </a:lnSpc>
            </a:pPr>
            <a:r>
              <a:rPr lang="en-US" sz="7050" b="1" spc="35">
                <a:solidFill>
                  <a:srgbClr val="000000"/>
                </a:solidFill>
                <a:latin typeface="Vollkorn Bold"/>
                <a:ea typeface="Vollkorn Bold"/>
                <a:cs typeface="Vollkorn Bold"/>
                <a:sym typeface="Vollkorn Bold"/>
              </a:rPr>
              <a:t>L’Amministrazione di Sostegno</a:t>
            </a:r>
          </a:p>
        </p:txBody>
      </p:sp>
      <p:sp>
        <p:nvSpPr>
          <p:cNvPr id="3" name="TextBox 3"/>
          <p:cNvSpPr txBox="1"/>
          <p:nvPr/>
        </p:nvSpPr>
        <p:spPr>
          <a:xfrm>
            <a:off x="2752372" y="2690013"/>
            <a:ext cx="13715886" cy="6052939"/>
          </a:xfrm>
          <a:prstGeom prst="rect">
            <a:avLst/>
          </a:prstGeom>
        </p:spPr>
        <p:txBody>
          <a:bodyPr lIns="0" tIns="0" rIns="0" bIns="0" rtlCol="0" anchor="t">
            <a:spAutoFit/>
          </a:bodyPr>
          <a:lstStyle/>
          <a:p>
            <a:pPr algn="just">
              <a:lnSpc>
                <a:spcPts val="5879"/>
              </a:lnSpc>
            </a:pPr>
            <a:r>
              <a:rPr lang="en-US" sz="4199" b="1" dirty="0" err="1">
                <a:solidFill>
                  <a:srgbClr val="000000"/>
                </a:solidFill>
                <a:latin typeface="Vollkorn Bold"/>
                <a:ea typeface="Vollkorn Bold"/>
                <a:cs typeface="Vollkorn Bold"/>
                <a:sym typeface="Vollkorn Bold"/>
              </a:rPr>
              <a:t>L’Amministrazione</a:t>
            </a:r>
            <a:r>
              <a:rPr lang="en-US" sz="4199" b="1" dirty="0">
                <a:solidFill>
                  <a:srgbClr val="000000"/>
                </a:solidFill>
                <a:latin typeface="Vollkorn Bold"/>
                <a:ea typeface="Vollkorn Bold"/>
                <a:cs typeface="Vollkorn Bold"/>
                <a:sym typeface="Vollkorn Bold"/>
              </a:rPr>
              <a:t> di </a:t>
            </a:r>
            <a:r>
              <a:rPr lang="en-US" sz="4199" b="1" dirty="0" err="1">
                <a:solidFill>
                  <a:srgbClr val="000000"/>
                </a:solidFill>
                <a:latin typeface="Vollkorn Bold"/>
                <a:ea typeface="Vollkorn Bold"/>
                <a:cs typeface="Vollkorn Bold"/>
                <a:sym typeface="Vollkorn Bold"/>
              </a:rPr>
              <a:t>Sostegno</a:t>
            </a:r>
            <a:r>
              <a:rPr lang="en-US" sz="4199" b="1" dirty="0">
                <a:solidFill>
                  <a:srgbClr val="000000"/>
                </a:solidFill>
                <a:latin typeface="Vollkorn Bold"/>
                <a:ea typeface="Vollkorn Bold"/>
                <a:cs typeface="Vollkorn Bold"/>
                <a:sym typeface="Vollkorn Bold"/>
              </a:rPr>
              <a:t> (</a:t>
            </a:r>
            <a:r>
              <a:rPr lang="en-US" sz="4199" b="1" dirty="0" err="1">
                <a:solidFill>
                  <a:srgbClr val="000000"/>
                </a:solidFill>
                <a:latin typeface="Vollkorn Bold"/>
                <a:ea typeface="Vollkorn Bold"/>
                <a:cs typeface="Vollkorn Bold"/>
                <a:sym typeface="Vollkorn Bold"/>
              </a:rPr>
              <a:t>AdS</a:t>
            </a:r>
            <a:r>
              <a:rPr lang="en-US" sz="4199" b="1" dirty="0">
                <a:solidFill>
                  <a:srgbClr val="000000"/>
                </a:solidFill>
                <a:latin typeface="Vollkorn Bold"/>
                <a:ea typeface="Vollkorn Bold"/>
                <a:cs typeface="Vollkorn Bold"/>
                <a:sym typeface="Vollkorn Bold"/>
              </a:rPr>
              <a:t>) </a:t>
            </a:r>
            <a:r>
              <a:rPr lang="en-US" sz="4199" dirty="0">
                <a:solidFill>
                  <a:srgbClr val="000000"/>
                </a:solidFill>
                <a:latin typeface="Vollkorn"/>
                <a:ea typeface="Vollkorn"/>
                <a:cs typeface="Vollkorn"/>
                <a:sym typeface="Vollkorn"/>
              </a:rPr>
              <a:t>è uno </a:t>
            </a:r>
            <a:r>
              <a:rPr lang="en-US" sz="4199" dirty="0" err="1">
                <a:solidFill>
                  <a:srgbClr val="000000"/>
                </a:solidFill>
                <a:latin typeface="Vollkorn"/>
                <a:ea typeface="Vollkorn"/>
                <a:cs typeface="Vollkorn"/>
                <a:sym typeface="Vollkorn"/>
              </a:rPr>
              <a:t>strumento</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protezione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civilistica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che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viene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incontro</a:t>
            </a:r>
            <a:r>
              <a:rPr lang="en-US" sz="4199" dirty="0">
                <a:solidFill>
                  <a:srgbClr val="000000"/>
                </a:solidFill>
                <a:latin typeface="Vollkorn"/>
                <a:ea typeface="Vollkorn"/>
                <a:cs typeface="Vollkorn"/>
                <a:sym typeface="Vollkorn"/>
              </a:rPr>
              <a:t> ai </a:t>
            </a:r>
            <a:r>
              <a:rPr lang="en-US" sz="4199" dirty="0" err="1">
                <a:solidFill>
                  <a:srgbClr val="000000"/>
                </a:solidFill>
                <a:latin typeface="Vollkorn"/>
                <a:ea typeface="Vollkorn"/>
                <a:cs typeface="Vollkorn"/>
                <a:sym typeface="Vollkorn"/>
              </a:rPr>
              <a:t>bisogni</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qualsiasi</a:t>
            </a:r>
            <a:r>
              <a:rPr lang="en-US" sz="4199" dirty="0">
                <a:solidFill>
                  <a:srgbClr val="000000"/>
                </a:solidFill>
                <a:latin typeface="Vollkorn"/>
                <a:ea typeface="Vollkorn"/>
                <a:cs typeface="Vollkorn"/>
                <a:sym typeface="Vollkorn"/>
              </a:rPr>
              <a:t> persona </a:t>
            </a:r>
            <a:r>
              <a:rPr lang="en-US" sz="4199" dirty="0" err="1">
                <a:solidFill>
                  <a:srgbClr val="000000"/>
                </a:solidFill>
                <a:latin typeface="Vollkorn"/>
                <a:ea typeface="Vollkorn"/>
                <a:cs typeface="Vollkorn"/>
                <a:sym typeface="Vollkorn"/>
              </a:rPr>
              <a:t>si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trovi</a:t>
            </a:r>
            <a:r>
              <a:rPr lang="en-US" sz="4199" dirty="0">
                <a:solidFill>
                  <a:srgbClr val="000000"/>
                </a:solidFill>
                <a:latin typeface="Vollkorn"/>
                <a:ea typeface="Vollkorn"/>
                <a:cs typeface="Vollkorn"/>
                <a:sym typeface="Vollkorn"/>
              </a:rPr>
              <a:t> in </a:t>
            </a:r>
            <a:r>
              <a:rPr lang="en-US" sz="4199" dirty="0" err="1">
                <a:solidFill>
                  <a:srgbClr val="000000"/>
                </a:solidFill>
                <a:latin typeface="Vollkorn"/>
                <a:ea typeface="Vollkorn"/>
                <a:cs typeface="Vollkorn"/>
                <a:sym typeface="Vollkorn"/>
              </a:rPr>
              <a:t>difficoltà</a:t>
            </a:r>
            <a:r>
              <a:rPr lang="en-US" sz="4199" dirty="0">
                <a:solidFill>
                  <a:srgbClr val="000000"/>
                </a:solidFill>
                <a:latin typeface="Vollkorn"/>
                <a:ea typeface="Vollkorn"/>
                <a:cs typeface="Vollkorn"/>
                <a:sym typeface="Vollkorn"/>
              </a:rPr>
              <a:t> […] </a:t>
            </a:r>
            <a:r>
              <a:rPr lang="en-US" sz="4199" dirty="0" err="1">
                <a:solidFill>
                  <a:srgbClr val="000000"/>
                </a:solidFill>
                <a:latin typeface="Vollkorn"/>
                <a:ea typeface="Vollkorn"/>
                <a:cs typeface="Vollkorn"/>
                <a:sym typeface="Vollkorn"/>
              </a:rPr>
              <a:t>anche</a:t>
            </a:r>
            <a:r>
              <a:rPr lang="en-US" sz="4199" dirty="0">
                <a:solidFill>
                  <a:srgbClr val="000000"/>
                </a:solidFill>
                <a:latin typeface="Vollkorn"/>
                <a:ea typeface="Vollkorn"/>
                <a:cs typeface="Vollkorn"/>
                <a:sym typeface="Vollkorn"/>
              </a:rPr>
              <a:t> solo </a:t>
            </a:r>
            <a:r>
              <a:rPr lang="en-US" sz="4199" dirty="0" err="1">
                <a:solidFill>
                  <a:srgbClr val="000000"/>
                </a:solidFill>
                <a:latin typeface="Vollkorn"/>
                <a:ea typeface="Vollkorn"/>
                <a:cs typeface="Vollkorn"/>
                <a:sym typeface="Vollkorn"/>
              </a:rPr>
              <a:t>temporanea</a:t>
            </a:r>
            <a:r>
              <a:rPr lang="en-US" sz="4199" dirty="0">
                <a:solidFill>
                  <a:srgbClr val="000000"/>
                </a:solidFill>
                <a:latin typeface="Vollkorn"/>
                <a:ea typeface="Vollkorn"/>
                <a:cs typeface="Vollkorn"/>
                <a:sym typeface="Vollkorn"/>
              </a:rPr>
              <a:t> […] a </a:t>
            </a:r>
            <a:r>
              <a:rPr lang="en-US" sz="4199" dirty="0" err="1">
                <a:solidFill>
                  <a:srgbClr val="000000"/>
                </a:solidFill>
                <a:latin typeface="Vollkorn"/>
                <a:ea typeface="Vollkorn"/>
                <a:cs typeface="Vollkorn"/>
                <a:sym typeface="Vollkorn"/>
              </a:rPr>
              <a:t>esercitare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propri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diritti</a:t>
            </a:r>
            <a:r>
              <a:rPr lang="en-US" sz="4199" dirty="0">
                <a:solidFill>
                  <a:srgbClr val="000000"/>
                </a:solidFill>
                <a:latin typeface="Vollkorn"/>
                <a:ea typeface="Vollkorn"/>
                <a:cs typeface="Vollkorn"/>
                <a:sym typeface="Vollkorn"/>
              </a:rPr>
              <a:t> […] </a:t>
            </a:r>
            <a:r>
              <a:rPr lang="en-US" sz="4199" dirty="0" err="1">
                <a:solidFill>
                  <a:srgbClr val="000000"/>
                </a:solidFill>
                <a:latin typeface="Vollkorn"/>
                <a:ea typeface="Vollkorn"/>
                <a:cs typeface="Vollkorn"/>
                <a:sym typeface="Vollkorn"/>
              </a:rPr>
              <a:t>l’amministratore</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sostegno</a:t>
            </a:r>
            <a:r>
              <a:rPr lang="en-US" sz="4199" dirty="0">
                <a:solidFill>
                  <a:srgbClr val="000000"/>
                </a:solidFill>
                <a:latin typeface="Vollkorn"/>
                <a:ea typeface="Vollkorn"/>
                <a:cs typeface="Vollkorn"/>
                <a:sym typeface="Vollkorn"/>
              </a:rPr>
              <a:t> </a:t>
            </a:r>
            <a:r>
              <a:rPr lang="en-US" sz="4199" b="1" dirty="0" err="1">
                <a:solidFill>
                  <a:srgbClr val="FF0000"/>
                </a:solidFill>
                <a:latin typeface="Vollkorn"/>
                <a:ea typeface="Vollkorn"/>
                <a:cs typeface="Vollkorn"/>
                <a:sym typeface="Vollkorn"/>
              </a:rPr>
              <a:t>assiste</a:t>
            </a:r>
            <a:r>
              <a:rPr lang="en-US" sz="4199" dirty="0">
                <a:solidFill>
                  <a:srgbClr val="000000"/>
                </a:solidFill>
                <a:latin typeface="Vollkorn"/>
                <a:ea typeface="Vollkorn"/>
                <a:cs typeface="Vollkorn"/>
                <a:sym typeface="Vollkorn"/>
              </a:rPr>
              <a:t>, con </a:t>
            </a:r>
            <a:r>
              <a:rPr lang="en-US" sz="4199" dirty="0" err="1">
                <a:solidFill>
                  <a:srgbClr val="000000"/>
                </a:solidFill>
                <a:latin typeface="Vollkorn"/>
                <a:ea typeface="Vollkorn"/>
                <a:cs typeface="Vollkorn"/>
                <a:sym typeface="Vollkorn"/>
              </a:rPr>
              <a:t>interventi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temporanei</a:t>
            </a:r>
            <a:r>
              <a:rPr lang="en-US" sz="4199" dirty="0">
                <a:solidFill>
                  <a:srgbClr val="000000"/>
                </a:solidFill>
                <a:latin typeface="Vollkorn"/>
                <a:ea typeface="Vollkorn"/>
                <a:cs typeface="Vollkorn"/>
                <a:sym typeface="Vollkorn"/>
              </a:rPr>
              <a:t> o </a:t>
            </a:r>
            <a:r>
              <a:rPr lang="en-US" sz="4199" dirty="0" err="1">
                <a:solidFill>
                  <a:srgbClr val="000000"/>
                </a:solidFill>
                <a:latin typeface="Vollkorn"/>
                <a:ea typeface="Vollkorn"/>
                <a:cs typeface="Vollkorn"/>
                <a:sym typeface="Vollkorn"/>
              </a:rPr>
              <a:t>permanenti</a:t>
            </a:r>
            <a:r>
              <a:rPr lang="en-US" sz="4199" dirty="0">
                <a:solidFill>
                  <a:srgbClr val="000000"/>
                </a:solidFill>
                <a:latin typeface="Vollkorn"/>
                <a:ea typeface="Vollkorn"/>
                <a:cs typeface="Vollkorn"/>
                <a:sym typeface="Vollkorn"/>
              </a:rPr>
              <a:t>, la persona </a:t>
            </a:r>
            <a:r>
              <a:rPr lang="en-US" sz="4199" dirty="0" err="1">
                <a:solidFill>
                  <a:srgbClr val="000000"/>
                </a:solidFill>
                <a:latin typeface="Vollkorn"/>
                <a:ea typeface="Vollkorn"/>
                <a:cs typeface="Vollkorn"/>
                <a:sym typeface="Vollkorn"/>
              </a:rPr>
              <a:t>che</a:t>
            </a:r>
            <a:r>
              <a:rPr lang="en-US" sz="4199" dirty="0">
                <a:solidFill>
                  <a:srgbClr val="000000"/>
                </a:solidFill>
                <a:latin typeface="Vollkorn"/>
                <a:ea typeface="Vollkorn"/>
                <a:cs typeface="Vollkorn"/>
                <a:sym typeface="Vollkorn"/>
              </a:rPr>
              <a:t> ha </a:t>
            </a:r>
            <a:r>
              <a:rPr lang="en-US" sz="4199" dirty="0" err="1">
                <a:solidFill>
                  <a:srgbClr val="000000"/>
                </a:solidFill>
                <a:latin typeface="Vollkorn"/>
                <a:ea typeface="Vollkorn"/>
                <a:cs typeface="Vollkorn"/>
                <a:sym typeface="Vollkorn"/>
              </a:rPr>
              <a:t>una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limitata</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capacità</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decisionale</a:t>
            </a:r>
            <a:r>
              <a:rPr lang="en-US" sz="4199" dirty="0">
                <a:solidFill>
                  <a:srgbClr val="000000"/>
                </a:solidFill>
                <a:latin typeface="Vollkorn"/>
                <a:ea typeface="Vollkorn"/>
                <a:cs typeface="Vollkorn"/>
                <a:sym typeface="Vollkorn"/>
              </a:rPr>
              <a:t> o è </a:t>
            </a:r>
            <a:r>
              <a:rPr lang="en-US" sz="4199" dirty="0" err="1">
                <a:solidFill>
                  <a:srgbClr val="000000"/>
                </a:solidFill>
                <a:latin typeface="Vollkorn"/>
                <a:ea typeface="Vollkorn"/>
                <a:cs typeface="Vollkorn"/>
                <a:sym typeface="Vollkorn"/>
              </a:rPr>
              <a:t>contingentemente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impossibilitata</a:t>
            </a:r>
            <a:r>
              <a:rPr lang="en-US" sz="4199" dirty="0">
                <a:solidFill>
                  <a:srgbClr val="000000"/>
                </a:solidFill>
                <a:latin typeface="Vollkorn"/>
                <a:ea typeface="Vollkorn"/>
                <a:cs typeface="Vollkorn"/>
                <a:sym typeface="Vollkorn"/>
              </a:rPr>
              <a:t> a </a:t>
            </a:r>
            <a:r>
              <a:rPr lang="en-US" sz="4199" dirty="0" err="1">
                <a:solidFill>
                  <a:srgbClr val="000000"/>
                </a:solidFill>
                <a:latin typeface="Vollkorn"/>
                <a:ea typeface="Vollkorn"/>
                <a:cs typeface="Vollkorn"/>
                <a:sym typeface="Vollkorn"/>
              </a:rPr>
              <a:t>provvedere</a:t>
            </a:r>
            <a:r>
              <a:rPr lang="en-US" sz="4199" dirty="0">
                <a:solidFill>
                  <a:srgbClr val="000000"/>
                </a:solidFill>
                <a:latin typeface="Vollkorn"/>
                <a:ea typeface="Vollkorn"/>
                <a:cs typeface="Vollkorn"/>
                <a:sym typeface="Vollkorn"/>
              </a:rPr>
              <a:t> ai </a:t>
            </a:r>
            <a:r>
              <a:rPr lang="en-US" sz="4199" dirty="0" err="1">
                <a:solidFill>
                  <a:srgbClr val="000000"/>
                </a:solidFill>
                <a:latin typeface="Vollkorn"/>
                <a:ea typeface="Vollkorn"/>
                <a:cs typeface="Vollkorn"/>
                <a:sym typeface="Vollkorn"/>
              </a:rPr>
              <a:t>propri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interessi</a:t>
            </a:r>
            <a:r>
              <a:rPr lang="en-US" sz="4199" dirty="0">
                <a:solidFill>
                  <a:srgbClr val="000000"/>
                </a:solidFill>
                <a:latin typeface="Vollkorn"/>
                <a:ea typeface="Vollkorn"/>
                <a:cs typeface="Vollkorn"/>
                <a:sym typeface="Vollkorn"/>
              </a:rPr>
              <a:t> […]»</a:t>
            </a:r>
          </a:p>
        </p:txBody>
      </p:sp>
      <p:grpSp>
        <p:nvGrpSpPr>
          <p:cNvPr id="4" name="Group 4"/>
          <p:cNvGrpSpPr/>
          <p:nvPr/>
        </p:nvGrpSpPr>
        <p:grpSpPr>
          <a:xfrm>
            <a:off x="0" y="0"/>
            <a:ext cx="2181669" cy="10287000"/>
            <a:chOff x="0" y="0"/>
            <a:chExt cx="2908892" cy="13716000"/>
          </a:xfrm>
        </p:grpSpPr>
        <p:sp>
          <p:nvSpPr>
            <p:cNvPr id="5" name="Freeform 5"/>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7" name="TextBox 7"/>
          <p:cNvSpPr txBox="1"/>
          <p:nvPr/>
        </p:nvSpPr>
        <p:spPr>
          <a:xfrm>
            <a:off x="15164587" y="8836147"/>
            <a:ext cx="2094713" cy="460210"/>
          </a:xfrm>
          <a:prstGeom prst="rect">
            <a:avLst/>
          </a:prstGeom>
        </p:spPr>
        <p:txBody>
          <a:bodyPr lIns="0" tIns="0" rIns="0" bIns="0" rtlCol="0" anchor="t">
            <a:spAutoFit/>
          </a:bodyPr>
          <a:lstStyle/>
          <a:p>
            <a:pPr algn="l">
              <a:lnSpc>
                <a:spcPts val="3771"/>
              </a:lnSpc>
            </a:pPr>
            <a:r>
              <a:rPr lang="en-US" sz="2693" spc="16">
                <a:solidFill>
                  <a:srgbClr val="000000"/>
                </a:solidFill>
                <a:latin typeface="Vollkorn"/>
                <a:ea typeface="Vollkorn"/>
                <a:cs typeface="Vollkorn"/>
                <a:sym typeface="Vollkorn"/>
              </a:rPr>
              <a:t>Fornari, 2013</a:t>
            </a:r>
          </a:p>
        </p:txBody>
      </p:sp>
    </p:spTree>
    <p:extLst>
      <p:ext uri="{BB962C8B-B14F-4D97-AF65-F5344CB8AC3E}">
        <p14:creationId xmlns:p14="http://schemas.microsoft.com/office/powerpoint/2010/main" val="2926113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895350"/>
            <a:ext cx="13755038" cy="1222058"/>
          </a:xfrm>
          <a:prstGeom prst="rect">
            <a:avLst/>
          </a:prstGeom>
        </p:spPr>
        <p:txBody>
          <a:bodyPr lIns="0" tIns="0" rIns="0" bIns="0" rtlCol="0" anchor="t">
            <a:spAutoFit/>
          </a:bodyPr>
          <a:lstStyle/>
          <a:p>
            <a:pPr algn="l">
              <a:lnSpc>
                <a:spcPts val="10080"/>
              </a:lnSpc>
            </a:pPr>
            <a:r>
              <a:rPr lang="en-US" sz="7200" b="1" spc="36">
                <a:solidFill>
                  <a:srgbClr val="000000"/>
                </a:solidFill>
                <a:latin typeface="Vollkorn Bold"/>
                <a:ea typeface="Vollkorn Bold"/>
                <a:cs typeface="Vollkorn Bold"/>
                <a:sym typeface="Vollkorn Bold"/>
              </a:rPr>
              <a:t>L’Amministratore di Sostegno</a:t>
            </a:r>
          </a:p>
        </p:txBody>
      </p:sp>
      <p:sp>
        <p:nvSpPr>
          <p:cNvPr id="3" name="TextBox 3"/>
          <p:cNvSpPr txBox="1"/>
          <p:nvPr/>
        </p:nvSpPr>
        <p:spPr>
          <a:xfrm>
            <a:off x="2752372" y="3061488"/>
            <a:ext cx="13715886" cy="5296322"/>
          </a:xfrm>
          <a:prstGeom prst="rect">
            <a:avLst/>
          </a:prstGeom>
        </p:spPr>
        <p:txBody>
          <a:bodyPr lIns="0" tIns="0" rIns="0" bIns="0" rtlCol="0" anchor="t">
            <a:spAutoFit/>
          </a:bodyPr>
          <a:lstStyle/>
          <a:p>
            <a:pPr algn="just">
              <a:lnSpc>
                <a:spcPts val="5879"/>
              </a:lnSpc>
            </a:pPr>
            <a:r>
              <a:rPr lang="en-US" sz="4199" b="1" dirty="0" err="1">
                <a:solidFill>
                  <a:srgbClr val="000000"/>
                </a:solidFill>
                <a:latin typeface="Vollkorn Bold"/>
                <a:ea typeface="Vollkorn Bold"/>
                <a:cs typeface="Vollkorn Bold"/>
                <a:sym typeface="Vollkorn Bold"/>
              </a:rPr>
              <a:t>L’amministratore</a:t>
            </a:r>
            <a:r>
              <a:rPr lang="en-US" sz="4199" b="1" dirty="0">
                <a:solidFill>
                  <a:srgbClr val="000000"/>
                </a:solidFill>
                <a:latin typeface="Vollkorn Bold"/>
                <a:ea typeface="Vollkorn Bold"/>
                <a:cs typeface="Vollkorn Bold"/>
                <a:sym typeface="Vollkorn Bold"/>
              </a:rPr>
              <a:t> di </a:t>
            </a:r>
            <a:r>
              <a:rPr lang="en-US" sz="4199" b="1" dirty="0" err="1">
                <a:solidFill>
                  <a:srgbClr val="000000"/>
                </a:solidFill>
                <a:latin typeface="Vollkorn Bold"/>
                <a:ea typeface="Vollkorn Bold"/>
                <a:cs typeface="Vollkorn Bold"/>
                <a:sym typeface="Vollkorn Bold"/>
              </a:rPr>
              <a:t>sostegno</a:t>
            </a:r>
            <a:r>
              <a:rPr lang="en-US" sz="4199" b="1" dirty="0">
                <a:solidFill>
                  <a:srgbClr val="000000"/>
                </a:solidFill>
                <a:latin typeface="Vollkorn Bold"/>
                <a:ea typeface="Vollkorn Bold"/>
                <a:cs typeface="Vollkorn Bold"/>
                <a:sym typeface="Vollkorn Bold"/>
              </a:rPr>
              <a:t> </a:t>
            </a:r>
            <a:r>
              <a:rPr lang="en-US" sz="4199" u="sng" dirty="0">
                <a:solidFill>
                  <a:schemeClr val="accent2">
                    <a:lumMod val="75000"/>
                  </a:schemeClr>
                </a:solidFill>
                <a:latin typeface="Vollkorn"/>
                <a:ea typeface="Vollkorn"/>
                <a:cs typeface="Vollkorn"/>
                <a:sym typeface="Vollkorn"/>
              </a:rPr>
              <a:t>ha il </a:t>
            </a:r>
            <a:r>
              <a:rPr lang="en-US" sz="4199" u="sng" dirty="0" err="1">
                <a:solidFill>
                  <a:schemeClr val="accent2">
                    <a:lumMod val="75000"/>
                  </a:schemeClr>
                </a:solidFill>
                <a:latin typeface="Vollkorn"/>
                <a:ea typeface="Vollkorn"/>
                <a:cs typeface="Vollkorn"/>
                <a:sym typeface="Vollkorn"/>
              </a:rPr>
              <a:t>compito</a:t>
            </a:r>
            <a:r>
              <a:rPr lang="en-US" sz="4199" u="sng" dirty="0">
                <a:solidFill>
                  <a:schemeClr val="accent2">
                    <a:lumMod val="75000"/>
                  </a:schemeClr>
                </a:solidFill>
                <a:latin typeface="Vollkorn"/>
                <a:ea typeface="Vollkorn"/>
                <a:cs typeface="Vollkorn"/>
                <a:sym typeface="Vollkorn"/>
              </a:rPr>
              <a:t> di </a:t>
            </a:r>
            <a:r>
              <a:rPr lang="en-US" sz="4199" u="sng" dirty="0" err="1">
                <a:solidFill>
                  <a:schemeClr val="accent2">
                    <a:lumMod val="75000"/>
                  </a:schemeClr>
                </a:solidFill>
                <a:latin typeface="Vollkorn"/>
                <a:ea typeface="Vollkorn"/>
                <a:cs typeface="Vollkorn"/>
                <a:sym typeface="Vollkorn"/>
              </a:rPr>
              <a:t>affiancare</a:t>
            </a:r>
            <a:r>
              <a:rPr lang="en-US" sz="4199" u="sng" dirty="0">
                <a:solidFill>
                  <a:schemeClr val="accent2">
                    <a:lumMod val="75000"/>
                  </a:schemeClr>
                </a:solidFill>
                <a:latin typeface="Vollkorn"/>
                <a:ea typeface="Vollkorn"/>
                <a:cs typeface="Vollkorn"/>
                <a:sym typeface="Vollkorn"/>
              </a:rPr>
              <a:t> la persona </a:t>
            </a:r>
            <a:r>
              <a:rPr lang="en-US" sz="4199" u="sng" dirty="0" err="1">
                <a:solidFill>
                  <a:schemeClr val="accent2">
                    <a:lumMod val="75000"/>
                  </a:schemeClr>
                </a:solidFill>
                <a:latin typeface="Vollkorn"/>
                <a:ea typeface="Vollkorn"/>
                <a:cs typeface="Vollkorn"/>
                <a:sym typeface="Vollkorn"/>
              </a:rPr>
              <a:t>tutelata</a:t>
            </a:r>
            <a:r>
              <a:rPr lang="en-US" sz="4199" u="sng" dirty="0">
                <a:solidFill>
                  <a:schemeClr val="accent2">
                    <a:lumMod val="75000"/>
                  </a:schemeClr>
                </a:solidFill>
                <a:latin typeface="Vollkorn"/>
                <a:ea typeface="Vollkorn"/>
                <a:cs typeface="Vollkorn"/>
                <a:sym typeface="Vollkorn"/>
              </a:rPr>
              <a:t>, non di </a:t>
            </a:r>
            <a:r>
              <a:rPr lang="en-US" sz="4199" u="sng" dirty="0" err="1">
                <a:solidFill>
                  <a:schemeClr val="accent2">
                    <a:lumMod val="75000"/>
                  </a:schemeClr>
                </a:solidFill>
                <a:latin typeface="Vollkorn"/>
                <a:ea typeface="Vollkorn"/>
                <a:cs typeface="Vollkorn"/>
                <a:sym typeface="Vollkorn"/>
              </a:rPr>
              <a:t>sostituirsi</a:t>
            </a:r>
            <a:r>
              <a:rPr lang="en-US" sz="4199" u="sng" dirty="0">
                <a:solidFill>
                  <a:schemeClr val="accent2">
                    <a:lumMod val="75000"/>
                  </a:schemeClr>
                </a:solidFill>
                <a:latin typeface="Vollkorn"/>
                <a:ea typeface="Vollkorn"/>
                <a:cs typeface="Vollkorn"/>
                <a:sym typeface="Vollkorn"/>
              </a:rPr>
              <a:t> </a:t>
            </a:r>
            <a:r>
              <a:rPr lang="en-US" sz="4199" u="sng" dirty="0" err="1">
                <a:solidFill>
                  <a:schemeClr val="accent2">
                    <a:lumMod val="75000"/>
                  </a:schemeClr>
                </a:solidFill>
                <a:latin typeface="Vollkorn"/>
                <a:ea typeface="Vollkorn"/>
                <a:cs typeface="Vollkorn"/>
                <a:sym typeface="Vollkorn"/>
              </a:rPr>
              <a:t>alla</a:t>
            </a:r>
            <a:r>
              <a:rPr lang="en-US" sz="4199" u="sng" dirty="0">
                <a:solidFill>
                  <a:schemeClr val="accent2">
                    <a:lumMod val="75000"/>
                  </a:schemeClr>
                </a:solidFill>
                <a:latin typeface="Vollkorn"/>
                <a:ea typeface="Vollkorn"/>
                <a:cs typeface="Vollkorn"/>
                <a:sym typeface="Vollkorn"/>
              </a:rPr>
              <a:t> </a:t>
            </a:r>
            <a:r>
              <a:rPr lang="en-US" sz="4199" u="sng" dirty="0" err="1">
                <a:solidFill>
                  <a:schemeClr val="accent2">
                    <a:lumMod val="75000"/>
                  </a:schemeClr>
                </a:solidFill>
                <a:latin typeface="Vollkorn"/>
                <a:ea typeface="Vollkorn"/>
                <a:cs typeface="Vollkorn"/>
                <a:sym typeface="Vollkorn"/>
              </a:rPr>
              <a:t>stessa</a:t>
            </a:r>
            <a:r>
              <a:rPr lang="en-US" sz="4199" dirty="0">
                <a:solidFill>
                  <a:srgbClr val="000000"/>
                </a:solidFill>
                <a:latin typeface="Vollkorn"/>
                <a:ea typeface="Vollkorn"/>
                <a:cs typeface="Vollkorn"/>
                <a:sym typeface="Vollkorn"/>
              </a:rPr>
              <a:t>, se non in </a:t>
            </a:r>
            <a:r>
              <a:rPr lang="en-US" sz="4199" dirty="0" err="1">
                <a:solidFill>
                  <a:srgbClr val="000000"/>
                </a:solidFill>
                <a:latin typeface="Vollkorn"/>
                <a:ea typeface="Vollkorn"/>
                <a:cs typeface="Vollkorn"/>
                <a:sym typeface="Vollkorn"/>
              </a:rPr>
              <a:t>situazioni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eccezionali</a:t>
            </a:r>
            <a:r>
              <a:rPr lang="en-US" sz="4199" dirty="0">
                <a:solidFill>
                  <a:srgbClr val="000000"/>
                </a:solidFill>
                <a:latin typeface="Vollkorn"/>
                <a:ea typeface="Vollkorn"/>
                <a:cs typeface="Vollkorn"/>
                <a:sym typeface="Vollkorn"/>
              </a:rPr>
              <a:t> e di </a:t>
            </a:r>
            <a:r>
              <a:rPr lang="en-US" sz="4199" dirty="0" err="1">
                <a:solidFill>
                  <a:srgbClr val="000000"/>
                </a:solidFill>
                <a:latin typeface="Vollkorn"/>
                <a:ea typeface="Vollkorn"/>
                <a:cs typeface="Vollkorn"/>
                <a:sym typeface="Vollkorn"/>
              </a:rPr>
              <a:t>urgenza</a:t>
            </a:r>
            <a:r>
              <a:rPr lang="en-US" sz="4199" dirty="0">
                <a:solidFill>
                  <a:srgbClr val="000000"/>
                </a:solidFill>
                <a:latin typeface="Vollkorn"/>
                <a:ea typeface="Vollkorn"/>
                <a:cs typeface="Vollkorn"/>
                <a:sym typeface="Vollkorn"/>
              </a:rPr>
              <a:t>.</a:t>
            </a:r>
          </a:p>
          <a:p>
            <a:pPr algn="just">
              <a:lnSpc>
                <a:spcPts val="5879"/>
              </a:lnSpc>
            </a:pPr>
            <a:r>
              <a:rPr lang="en-US" sz="4199" dirty="0">
                <a:solidFill>
                  <a:srgbClr val="000000"/>
                </a:solidFill>
                <a:latin typeface="Vollkorn"/>
                <a:ea typeface="Vollkorn"/>
                <a:cs typeface="Vollkorn"/>
                <a:sym typeface="Vollkorn"/>
              </a:rPr>
              <a:t>Il </a:t>
            </a:r>
            <a:r>
              <a:rPr lang="en-US" sz="4199" dirty="0" err="1">
                <a:solidFill>
                  <a:srgbClr val="000000"/>
                </a:solidFill>
                <a:latin typeface="Vollkorn"/>
                <a:ea typeface="Vollkorn"/>
                <a:cs typeface="Vollkorn"/>
                <a:sym typeface="Vollkorn"/>
              </a:rPr>
              <a:t>compito</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affiancamento</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dell’AdS</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deve</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attenersi</a:t>
            </a:r>
            <a:r>
              <a:rPr lang="en-US" sz="4199" dirty="0">
                <a:solidFill>
                  <a:srgbClr val="000000"/>
                </a:solidFill>
                <a:latin typeface="Vollkorn"/>
                <a:ea typeface="Vollkorn"/>
                <a:cs typeface="Vollkorn"/>
                <a:sym typeface="Vollkorn"/>
              </a:rPr>
              <a:t> a </a:t>
            </a:r>
            <a:r>
              <a:rPr lang="en-US" sz="4199" dirty="0" err="1">
                <a:solidFill>
                  <a:srgbClr val="000000"/>
                </a:solidFill>
                <a:latin typeface="Vollkorn"/>
                <a:ea typeface="Vollkorn"/>
                <a:cs typeface="Vollkorn"/>
                <a:sym typeface="Vollkorn"/>
              </a:rPr>
              <a:t>quanto</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previsto</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nel</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decreto</a:t>
            </a:r>
            <a:r>
              <a:rPr lang="en-US" sz="4199" dirty="0">
                <a:solidFill>
                  <a:srgbClr val="000000"/>
                </a:solidFill>
                <a:latin typeface="Vollkorn"/>
                <a:ea typeface="Vollkorn"/>
                <a:cs typeface="Vollkorn"/>
                <a:sym typeface="Vollkorn"/>
              </a:rPr>
              <a:t> di nomina.</a:t>
            </a:r>
          </a:p>
          <a:p>
            <a:pPr algn="just">
              <a:lnSpc>
                <a:spcPts val="5879"/>
              </a:lnSpc>
            </a:pPr>
            <a:r>
              <a:rPr lang="en-US" sz="4199" dirty="0" err="1">
                <a:solidFill>
                  <a:srgbClr val="000000"/>
                </a:solidFill>
                <a:latin typeface="Vollkorn"/>
                <a:ea typeface="Vollkorn"/>
                <a:cs typeface="Vollkorn"/>
                <a:sym typeface="Vollkorn"/>
              </a:rPr>
              <a:t>Diventano</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residuali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i</a:t>
            </a:r>
            <a:r>
              <a:rPr lang="en-US" sz="4199" dirty="0">
                <a:solidFill>
                  <a:srgbClr val="000000"/>
                </a:solidFill>
                <a:latin typeface="Vollkorn"/>
                <a:ea typeface="Vollkorn"/>
                <a:cs typeface="Vollkorn"/>
                <a:sym typeface="Vollkorn"/>
              </a:rPr>
              <a:t> </a:t>
            </a:r>
            <a:r>
              <a:rPr lang="en-US" sz="4199" dirty="0" err="1">
                <a:solidFill>
                  <a:srgbClr val="000000"/>
                </a:solidFill>
                <a:latin typeface="Vollkorn"/>
                <a:ea typeface="Vollkorn"/>
                <a:cs typeface="Vollkorn"/>
                <a:sym typeface="Vollkorn"/>
              </a:rPr>
              <a:t>provvedimenti</a:t>
            </a:r>
            <a:r>
              <a:rPr lang="en-US" sz="4199" dirty="0">
                <a:solidFill>
                  <a:srgbClr val="000000"/>
                </a:solidFill>
                <a:latin typeface="Vollkorn"/>
                <a:ea typeface="Vollkorn"/>
                <a:cs typeface="Vollkorn"/>
                <a:sym typeface="Vollkorn"/>
              </a:rPr>
              <a:t> di </a:t>
            </a:r>
            <a:r>
              <a:rPr lang="en-US" sz="4199" dirty="0" err="1">
                <a:solidFill>
                  <a:srgbClr val="000000"/>
                </a:solidFill>
                <a:latin typeface="Vollkorn"/>
                <a:ea typeface="Vollkorn"/>
                <a:cs typeface="Vollkorn"/>
                <a:sym typeface="Vollkorn"/>
              </a:rPr>
              <a:t>interdizione</a:t>
            </a:r>
            <a:r>
              <a:rPr lang="en-US" sz="4199" dirty="0">
                <a:solidFill>
                  <a:srgbClr val="000000"/>
                </a:solidFill>
                <a:latin typeface="Vollkorn"/>
                <a:ea typeface="Vollkorn"/>
                <a:cs typeface="Vollkorn"/>
                <a:sym typeface="Vollkorn"/>
              </a:rPr>
              <a:t> e</a:t>
            </a:r>
          </a:p>
          <a:p>
            <a:pPr algn="just">
              <a:lnSpc>
                <a:spcPts val="5879"/>
              </a:lnSpc>
            </a:pPr>
            <a:r>
              <a:rPr lang="en-US" sz="4199" dirty="0" err="1">
                <a:solidFill>
                  <a:srgbClr val="000000"/>
                </a:solidFill>
                <a:latin typeface="Vollkorn"/>
                <a:ea typeface="Vollkorn"/>
                <a:cs typeface="Vollkorn"/>
                <a:sym typeface="Vollkorn"/>
              </a:rPr>
              <a:t>inabilitazione</a:t>
            </a:r>
            <a:r>
              <a:rPr lang="en-US" sz="4199" dirty="0">
                <a:solidFill>
                  <a:srgbClr val="000000"/>
                </a:solidFill>
                <a:latin typeface="Vollkorn"/>
                <a:ea typeface="Vollkorn"/>
                <a:cs typeface="Vollkorn"/>
                <a:sym typeface="Vollkorn"/>
              </a:rPr>
              <a:t>.</a:t>
            </a:r>
          </a:p>
        </p:txBody>
      </p:sp>
      <p:grpSp>
        <p:nvGrpSpPr>
          <p:cNvPr id="4" name="Group 4"/>
          <p:cNvGrpSpPr/>
          <p:nvPr/>
        </p:nvGrpSpPr>
        <p:grpSpPr>
          <a:xfrm>
            <a:off x="0" y="0"/>
            <a:ext cx="2181669" cy="10287000"/>
            <a:chOff x="0" y="0"/>
            <a:chExt cx="2908892" cy="13716000"/>
          </a:xfrm>
        </p:grpSpPr>
        <p:sp>
          <p:nvSpPr>
            <p:cNvPr id="5" name="Freeform 5"/>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7" name="TextBox 7"/>
          <p:cNvSpPr txBox="1"/>
          <p:nvPr/>
        </p:nvSpPr>
        <p:spPr>
          <a:xfrm>
            <a:off x="15164587" y="8836147"/>
            <a:ext cx="2094713" cy="460210"/>
          </a:xfrm>
          <a:prstGeom prst="rect">
            <a:avLst/>
          </a:prstGeom>
        </p:spPr>
        <p:txBody>
          <a:bodyPr lIns="0" tIns="0" rIns="0" bIns="0" rtlCol="0" anchor="t">
            <a:spAutoFit/>
          </a:bodyPr>
          <a:lstStyle/>
          <a:p>
            <a:pPr algn="l">
              <a:lnSpc>
                <a:spcPts val="3771"/>
              </a:lnSpc>
            </a:pPr>
            <a:r>
              <a:rPr lang="en-US" sz="2693" spc="16">
                <a:solidFill>
                  <a:srgbClr val="000000"/>
                </a:solidFill>
                <a:latin typeface="Vollkorn"/>
                <a:ea typeface="Vollkorn"/>
                <a:cs typeface="Vollkorn"/>
                <a:sym typeface="Vollkorn"/>
              </a:rPr>
              <a:t>Fornari, 2013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84DAD-9B72-5DA8-C856-9792435AC67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236E0C9-217A-43A1-7989-95DD73F0A531}"/>
              </a:ext>
            </a:extLst>
          </p:cNvPr>
          <p:cNvSpPr txBox="1"/>
          <p:nvPr/>
        </p:nvSpPr>
        <p:spPr>
          <a:xfrm>
            <a:off x="2713220" y="895350"/>
            <a:ext cx="13755038" cy="1222058"/>
          </a:xfrm>
          <a:prstGeom prst="rect">
            <a:avLst/>
          </a:prstGeom>
        </p:spPr>
        <p:txBody>
          <a:bodyPr lIns="0" tIns="0" rIns="0" bIns="0" rtlCol="0" anchor="t">
            <a:spAutoFit/>
          </a:bodyPr>
          <a:lstStyle/>
          <a:p>
            <a:pPr algn="l">
              <a:lnSpc>
                <a:spcPts val="10080"/>
              </a:lnSpc>
            </a:pPr>
            <a:r>
              <a:rPr lang="en-US" sz="7200" b="1" spc="36">
                <a:solidFill>
                  <a:srgbClr val="000000"/>
                </a:solidFill>
                <a:latin typeface="Vollkorn Bold"/>
                <a:ea typeface="Vollkorn Bold"/>
                <a:cs typeface="Vollkorn Bold"/>
                <a:sym typeface="Vollkorn Bold"/>
              </a:rPr>
              <a:t>L’Amministratore di Sostegno</a:t>
            </a:r>
          </a:p>
        </p:txBody>
      </p:sp>
      <p:sp>
        <p:nvSpPr>
          <p:cNvPr id="3" name="TextBox 3">
            <a:extLst>
              <a:ext uri="{FF2B5EF4-FFF2-40B4-BE49-F238E27FC236}">
                <a16:creationId xmlns:a16="http://schemas.microsoft.com/office/drawing/2014/main" id="{D6BB4542-9093-DA24-C2FD-DAFA5123FAD4}"/>
              </a:ext>
            </a:extLst>
          </p:cNvPr>
          <p:cNvSpPr txBox="1"/>
          <p:nvPr/>
        </p:nvSpPr>
        <p:spPr>
          <a:xfrm>
            <a:off x="3543414" y="3527745"/>
            <a:ext cx="13715886" cy="1513235"/>
          </a:xfrm>
          <a:prstGeom prst="rect">
            <a:avLst/>
          </a:prstGeom>
        </p:spPr>
        <p:txBody>
          <a:bodyPr lIns="0" tIns="0" rIns="0" bIns="0" rtlCol="0" anchor="t">
            <a:spAutoFit/>
          </a:bodyPr>
          <a:lstStyle/>
          <a:p>
            <a:pPr algn="just">
              <a:lnSpc>
                <a:spcPts val="5879"/>
              </a:lnSpc>
            </a:pPr>
            <a:r>
              <a:rPr lang="en-US" sz="4199" b="1" dirty="0" err="1">
                <a:solidFill>
                  <a:srgbClr val="000000"/>
                </a:solidFill>
                <a:latin typeface="Vollkorn Bold"/>
                <a:ea typeface="Vollkorn Bold"/>
                <a:cs typeface="Vollkorn Bold"/>
                <a:sym typeface="Vollkorn Bold"/>
              </a:rPr>
              <a:t>L’amministratore</a:t>
            </a:r>
            <a:r>
              <a:rPr lang="en-US" sz="4199" b="1" dirty="0">
                <a:solidFill>
                  <a:srgbClr val="000000"/>
                </a:solidFill>
                <a:latin typeface="Vollkorn Bold"/>
                <a:ea typeface="Vollkorn Bold"/>
                <a:cs typeface="Vollkorn Bold"/>
                <a:sym typeface="Vollkorn Bold"/>
              </a:rPr>
              <a:t> di </a:t>
            </a:r>
            <a:r>
              <a:rPr lang="en-US" sz="4199" b="1" dirty="0" err="1">
                <a:solidFill>
                  <a:srgbClr val="000000"/>
                </a:solidFill>
                <a:latin typeface="Vollkorn Bold"/>
                <a:ea typeface="Vollkorn Bold"/>
                <a:cs typeface="Vollkorn Bold"/>
                <a:sym typeface="Vollkorn Bold"/>
              </a:rPr>
              <a:t>sostegno</a:t>
            </a:r>
            <a:r>
              <a:rPr lang="en-US" sz="4199" b="1" dirty="0">
                <a:solidFill>
                  <a:srgbClr val="000000"/>
                </a:solidFill>
                <a:latin typeface="Vollkorn Bold"/>
                <a:ea typeface="Vollkorn Bold"/>
                <a:cs typeface="Vollkorn Bold"/>
                <a:sym typeface="Vollkorn Bold"/>
              </a:rPr>
              <a:t> </a:t>
            </a:r>
            <a:r>
              <a:rPr lang="en-US" sz="4199" u="sng" dirty="0" err="1">
                <a:solidFill>
                  <a:schemeClr val="accent2">
                    <a:lumMod val="75000"/>
                  </a:schemeClr>
                </a:solidFill>
                <a:latin typeface="Vollkorn"/>
                <a:ea typeface="Vollkorn"/>
                <a:cs typeface="Vollkorn"/>
                <a:sym typeface="Vollkorn"/>
              </a:rPr>
              <a:t>deve</a:t>
            </a:r>
            <a:r>
              <a:rPr lang="en-US" sz="4199" u="sng" dirty="0">
                <a:solidFill>
                  <a:schemeClr val="accent2">
                    <a:lumMod val="75000"/>
                  </a:schemeClr>
                </a:solidFill>
                <a:latin typeface="Vollkorn"/>
                <a:ea typeface="Vollkorn"/>
                <a:cs typeface="Vollkorn"/>
                <a:sym typeface="Vollkorn"/>
              </a:rPr>
              <a:t> </a:t>
            </a:r>
            <a:r>
              <a:rPr lang="en-US" sz="4199" u="sng" dirty="0" err="1">
                <a:solidFill>
                  <a:schemeClr val="accent2">
                    <a:lumMod val="75000"/>
                  </a:schemeClr>
                </a:solidFill>
                <a:latin typeface="Vollkorn"/>
                <a:ea typeface="Vollkorn"/>
                <a:cs typeface="Vollkorn"/>
                <a:sym typeface="Vollkorn"/>
              </a:rPr>
              <a:t>tenere</a:t>
            </a:r>
            <a:r>
              <a:rPr lang="en-US" sz="4199" u="sng" dirty="0">
                <a:solidFill>
                  <a:schemeClr val="accent2">
                    <a:lumMod val="75000"/>
                  </a:schemeClr>
                </a:solidFill>
                <a:latin typeface="Vollkorn"/>
                <a:ea typeface="Vollkorn"/>
                <a:cs typeface="Vollkorn"/>
                <a:sym typeface="Vollkorn"/>
              </a:rPr>
              <a:t> in </a:t>
            </a:r>
            <a:r>
              <a:rPr lang="en-US" sz="4199" u="sng" dirty="0" err="1">
                <a:solidFill>
                  <a:schemeClr val="accent2">
                    <a:lumMod val="75000"/>
                  </a:schemeClr>
                </a:solidFill>
                <a:latin typeface="Vollkorn"/>
                <a:ea typeface="Vollkorn"/>
                <a:cs typeface="Vollkorn"/>
                <a:sym typeface="Vollkorn"/>
              </a:rPr>
              <a:t>considerazione</a:t>
            </a:r>
            <a:r>
              <a:rPr lang="en-US" sz="4199" u="sng" dirty="0">
                <a:solidFill>
                  <a:schemeClr val="accent2">
                    <a:lumMod val="75000"/>
                  </a:schemeClr>
                </a:solidFill>
                <a:latin typeface="Vollkorn"/>
                <a:ea typeface="Vollkorn"/>
                <a:cs typeface="Vollkorn"/>
                <a:sym typeface="Vollkorn"/>
              </a:rPr>
              <a:t> I </a:t>
            </a:r>
            <a:r>
              <a:rPr lang="en-US" sz="4199" u="sng" dirty="0" err="1">
                <a:solidFill>
                  <a:schemeClr val="accent2">
                    <a:lumMod val="75000"/>
                  </a:schemeClr>
                </a:solidFill>
                <a:latin typeface="Vollkorn"/>
                <a:ea typeface="Vollkorn"/>
                <a:cs typeface="Vollkorn"/>
                <a:sym typeface="Vollkorn"/>
              </a:rPr>
              <a:t>bisogni</a:t>
            </a:r>
            <a:r>
              <a:rPr lang="en-US" sz="4199" u="sng" dirty="0">
                <a:solidFill>
                  <a:schemeClr val="accent2">
                    <a:lumMod val="75000"/>
                  </a:schemeClr>
                </a:solidFill>
                <a:latin typeface="Vollkorn"/>
                <a:ea typeface="Vollkorn"/>
                <a:cs typeface="Vollkorn"/>
                <a:sym typeface="Vollkorn"/>
              </a:rPr>
              <a:t> e le </a:t>
            </a:r>
            <a:r>
              <a:rPr lang="en-US" sz="4199" u="sng" dirty="0" err="1">
                <a:solidFill>
                  <a:schemeClr val="accent2">
                    <a:lumMod val="75000"/>
                  </a:schemeClr>
                </a:solidFill>
                <a:latin typeface="Vollkorn"/>
                <a:ea typeface="Vollkorn"/>
                <a:cs typeface="Vollkorn"/>
                <a:sym typeface="Vollkorn"/>
              </a:rPr>
              <a:t>aspirazioni</a:t>
            </a:r>
            <a:r>
              <a:rPr lang="en-US" sz="4199" u="sng" dirty="0">
                <a:solidFill>
                  <a:schemeClr val="accent2">
                    <a:lumMod val="75000"/>
                  </a:schemeClr>
                </a:solidFill>
                <a:latin typeface="Vollkorn"/>
                <a:ea typeface="Vollkorn"/>
                <a:cs typeface="Vollkorn"/>
                <a:sym typeface="Vollkorn"/>
              </a:rPr>
              <a:t> </a:t>
            </a:r>
            <a:r>
              <a:rPr lang="en-US" sz="4199" u="sng" dirty="0" err="1">
                <a:solidFill>
                  <a:schemeClr val="accent2">
                    <a:lumMod val="75000"/>
                  </a:schemeClr>
                </a:solidFill>
                <a:latin typeface="Vollkorn"/>
                <a:ea typeface="Vollkorn"/>
                <a:cs typeface="Vollkorn"/>
                <a:sym typeface="Vollkorn"/>
              </a:rPr>
              <a:t>dell’interessato</a:t>
            </a:r>
            <a:r>
              <a:rPr lang="en-US" sz="4199" u="sng" dirty="0">
                <a:solidFill>
                  <a:schemeClr val="accent2">
                    <a:lumMod val="75000"/>
                  </a:schemeClr>
                </a:solidFill>
                <a:latin typeface="Vollkorn"/>
                <a:ea typeface="Vollkorn"/>
                <a:cs typeface="Vollkorn"/>
                <a:sym typeface="Vollkorn"/>
              </a:rPr>
              <a:t>. </a:t>
            </a:r>
            <a:endParaRPr lang="en-US" sz="4199" dirty="0">
              <a:solidFill>
                <a:srgbClr val="000000"/>
              </a:solidFill>
              <a:latin typeface="Vollkorn"/>
              <a:ea typeface="Vollkorn"/>
              <a:cs typeface="Vollkorn"/>
              <a:sym typeface="Vollkorn"/>
            </a:endParaRPr>
          </a:p>
        </p:txBody>
      </p:sp>
      <p:grpSp>
        <p:nvGrpSpPr>
          <p:cNvPr id="4" name="Group 4">
            <a:extLst>
              <a:ext uri="{FF2B5EF4-FFF2-40B4-BE49-F238E27FC236}">
                <a16:creationId xmlns:a16="http://schemas.microsoft.com/office/drawing/2014/main" id="{05668505-93D8-72B8-CCA2-7E96A1FB49FA}"/>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20C27F3F-6F13-BB85-8547-C72DAC55CC8A}"/>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91AE04D0-D9F3-F172-B462-CA96A6BD044E}"/>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8" name="TextBox 3">
            <a:extLst>
              <a:ext uri="{FF2B5EF4-FFF2-40B4-BE49-F238E27FC236}">
                <a16:creationId xmlns:a16="http://schemas.microsoft.com/office/drawing/2014/main" id="{CC2D16BA-1C3E-D7ED-EF0E-6B18D1203D39}"/>
              </a:ext>
            </a:extLst>
          </p:cNvPr>
          <p:cNvSpPr txBox="1"/>
          <p:nvPr/>
        </p:nvSpPr>
        <p:spPr>
          <a:xfrm>
            <a:off x="3543414" y="5905500"/>
            <a:ext cx="13715886" cy="1513235"/>
          </a:xfrm>
          <a:prstGeom prst="rect">
            <a:avLst/>
          </a:prstGeom>
        </p:spPr>
        <p:txBody>
          <a:bodyPr lIns="0" tIns="0" rIns="0" bIns="0" rtlCol="0" anchor="t">
            <a:spAutoFit/>
          </a:bodyPr>
          <a:lstStyle/>
          <a:p>
            <a:pPr algn="just">
              <a:lnSpc>
                <a:spcPts val="5879"/>
              </a:lnSpc>
            </a:pPr>
            <a:r>
              <a:rPr lang="en-US" sz="4199" dirty="0" err="1">
                <a:solidFill>
                  <a:srgbClr val="000000"/>
                </a:solidFill>
                <a:latin typeface="Vollkorn Bold"/>
                <a:ea typeface="Vollkorn Bold"/>
                <a:cs typeface="Vollkorn Bold"/>
                <a:sym typeface="Vollkorn Bold"/>
              </a:rPr>
              <a:t>L’ambito</a:t>
            </a:r>
            <a:r>
              <a:rPr lang="en-US" sz="4199" dirty="0">
                <a:solidFill>
                  <a:srgbClr val="000000"/>
                </a:solidFill>
                <a:latin typeface="Vollkorn Bold"/>
                <a:ea typeface="Vollkorn Bold"/>
                <a:cs typeface="Vollkorn Bold"/>
                <a:sym typeface="Vollkorn Bold"/>
              </a:rPr>
              <a:t> di </a:t>
            </a:r>
            <a:r>
              <a:rPr lang="en-US" sz="4199" dirty="0" err="1">
                <a:solidFill>
                  <a:srgbClr val="000000"/>
                </a:solidFill>
                <a:latin typeface="Vollkorn Bold"/>
                <a:ea typeface="Vollkorn Bold"/>
                <a:cs typeface="Vollkorn Bold"/>
                <a:sym typeface="Vollkorn Bold"/>
              </a:rPr>
              <a:t>attività</a:t>
            </a:r>
            <a:r>
              <a:rPr lang="en-US" sz="4199" dirty="0">
                <a:solidFill>
                  <a:srgbClr val="000000"/>
                </a:solidFill>
                <a:latin typeface="Vollkorn Bold"/>
                <a:ea typeface="Vollkorn Bold"/>
                <a:cs typeface="Vollkorn Bold"/>
                <a:sym typeface="Vollkorn Bold"/>
              </a:rPr>
              <a:t> </a:t>
            </a:r>
            <a:r>
              <a:rPr lang="en-US" sz="4199" dirty="0" err="1">
                <a:solidFill>
                  <a:srgbClr val="000000"/>
                </a:solidFill>
                <a:latin typeface="Vollkorn Bold"/>
                <a:ea typeface="Vollkorn Bold"/>
                <a:cs typeface="Vollkorn Bold"/>
                <a:sym typeface="Vollkorn Bold"/>
              </a:rPr>
              <a:t>dell’AdS</a:t>
            </a:r>
            <a:r>
              <a:rPr lang="en-US" sz="4199" dirty="0">
                <a:solidFill>
                  <a:srgbClr val="000000"/>
                </a:solidFill>
                <a:latin typeface="Vollkorn Bold"/>
                <a:ea typeface="Vollkorn Bold"/>
                <a:cs typeface="Vollkorn Bold"/>
                <a:sym typeface="Vollkorn Bold"/>
              </a:rPr>
              <a:t> è </a:t>
            </a:r>
            <a:r>
              <a:rPr lang="en-US" sz="4199" dirty="0" err="1">
                <a:solidFill>
                  <a:srgbClr val="000000"/>
                </a:solidFill>
                <a:latin typeface="Vollkorn Bold"/>
                <a:ea typeface="Vollkorn Bold"/>
                <a:cs typeface="Vollkorn Bold"/>
                <a:sym typeface="Vollkorn Bold"/>
              </a:rPr>
              <a:t>commisurato</a:t>
            </a:r>
            <a:r>
              <a:rPr lang="en-US" sz="4199" dirty="0">
                <a:solidFill>
                  <a:srgbClr val="000000"/>
                </a:solidFill>
                <a:latin typeface="Vollkorn Bold"/>
                <a:ea typeface="Vollkorn Bold"/>
                <a:cs typeface="Vollkorn Bold"/>
                <a:sym typeface="Vollkorn Bold"/>
              </a:rPr>
              <a:t> </a:t>
            </a:r>
            <a:r>
              <a:rPr lang="en-US" sz="4199" dirty="0" err="1">
                <a:solidFill>
                  <a:srgbClr val="000000"/>
                </a:solidFill>
                <a:latin typeface="Vollkorn Bold"/>
                <a:ea typeface="Vollkorn Bold"/>
                <a:cs typeface="Vollkorn Bold"/>
                <a:sym typeface="Vollkorn Bold"/>
              </a:rPr>
              <a:t>allo</a:t>
            </a:r>
            <a:r>
              <a:rPr lang="en-US" sz="4199" dirty="0">
                <a:solidFill>
                  <a:srgbClr val="000000"/>
                </a:solidFill>
                <a:latin typeface="Vollkorn Bold"/>
                <a:ea typeface="Vollkorn Bold"/>
                <a:cs typeface="Vollkorn Bold"/>
                <a:sym typeface="Vollkorn Bold"/>
              </a:rPr>
              <a:t> specific </a:t>
            </a:r>
            <a:r>
              <a:rPr lang="en-US" sz="4199" dirty="0" err="1">
                <a:solidFill>
                  <a:srgbClr val="000000"/>
                </a:solidFill>
                <a:latin typeface="Vollkorn Bold"/>
                <a:ea typeface="Vollkorn Bold"/>
                <a:cs typeface="Vollkorn Bold"/>
                <a:sym typeface="Vollkorn Bold"/>
              </a:rPr>
              <a:t>grado</a:t>
            </a:r>
            <a:r>
              <a:rPr lang="en-US" sz="4199" dirty="0">
                <a:solidFill>
                  <a:srgbClr val="000000"/>
                </a:solidFill>
                <a:latin typeface="Vollkorn Bold"/>
                <a:ea typeface="Vollkorn Bold"/>
                <a:cs typeface="Vollkorn Bold"/>
                <a:sym typeface="Vollkorn Bold"/>
              </a:rPr>
              <a:t> di </a:t>
            </a:r>
            <a:r>
              <a:rPr lang="en-US" sz="4199" dirty="0" err="1">
                <a:solidFill>
                  <a:srgbClr val="000000"/>
                </a:solidFill>
                <a:latin typeface="Vollkorn Bold"/>
                <a:ea typeface="Vollkorn Bold"/>
                <a:cs typeface="Vollkorn Bold"/>
                <a:sym typeface="Vollkorn Bold"/>
              </a:rPr>
              <a:t>disfunzionalità</a:t>
            </a:r>
            <a:r>
              <a:rPr lang="en-US" sz="4199" dirty="0">
                <a:solidFill>
                  <a:srgbClr val="000000"/>
                </a:solidFill>
                <a:latin typeface="Vollkorn Bold"/>
                <a:ea typeface="Vollkorn Bold"/>
                <a:cs typeface="Vollkorn Bold"/>
                <a:sym typeface="Vollkorn Bold"/>
              </a:rPr>
              <a:t> </a:t>
            </a:r>
            <a:r>
              <a:rPr lang="en-US" sz="4199" dirty="0" err="1">
                <a:solidFill>
                  <a:srgbClr val="000000"/>
                </a:solidFill>
                <a:latin typeface="Vollkorn Bold"/>
                <a:ea typeface="Vollkorn Bold"/>
                <a:cs typeface="Vollkorn Bold"/>
                <a:sym typeface="Vollkorn Bold"/>
              </a:rPr>
              <a:t>dell’individuo</a:t>
            </a:r>
            <a:endParaRPr lang="en-US" sz="4199" dirty="0">
              <a:solidFill>
                <a:srgbClr val="000000"/>
              </a:solidFill>
              <a:latin typeface="Vollkorn"/>
              <a:ea typeface="Vollkorn"/>
              <a:cs typeface="Vollkorn"/>
              <a:sym typeface="Vollkorn"/>
            </a:endParaRPr>
          </a:p>
        </p:txBody>
      </p:sp>
    </p:spTree>
    <p:extLst>
      <p:ext uri="{BB962C8B-B14F-4D97-AF65-F5344CB8AC3E}">
        <p14:creationId xmlns:p14="http://schemas.microsoft.com/office/powerpoint/2010/main" val="1451790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61B7E-E45F-A3B9-CB81-D017E77BF66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7DA1D0D-7703-489D-815C-ED1E53EB5D29}"/>
              </a:ext>
            </a:extLst>
          </p:cNvPr>
          <p:cNvSpPr txBox="1"/>
          <p:nvPr/>
        </p:nvSpPr>
        <p:spPr>
          <a:xfrm>
            <a:off x="2713220" y="895350"/>
            <a:ext cx="13755038" cy="1222058"/>
          </a:xfrm>
          <a:prstGeom prst="rect">
            <a:avLst/>
          </a:prstGeom>
        </p:spPr>
        <p:txBody>
          <a:bodyPr lIns="0" tIns="0" rIns="0" bIns="0" rtlCol="0" anchor="t">
            <a:spAutoFit/>
          </a:bodyPr>
          <a:lstStyle/>
          <a:p>
            <a:pPr algn="l">
              <a:lnSpc>
                <a:spcPts val="10080"/>
              </a:lnSpc>
            </a:pPr>
            <a:r>
              <a:rPr lang="en-US" sz="7200" b="1" spc="36">
                <a:solidFill>
                  <a:srgbClr val="000000"/>
                </a:solidFill>
                <a:latin typeface="Vollkorn Bold"/>
                <a:ea typeface="Vollkorn Bold"/>
                <a:cs typeface="Vollkorn Bold"/>
                <a:sym typeface="Vollkorn Bold"/>
              </a:rPr>
              <a:t>L’Amministratore di Sostegno</a:t>
            </a:r>
          </a:p>
        </p:txBody>
      </p:sp>
      <p:grpSp>
        <p:nvGrpSpPr>
          <p:cNvPr id="4" name="Group 4">
            <a:extLst>
              <a:ext uri="{FF2B5EF4-FFF2-40B4-BE49-F238E27FC236}">
                <a16:creationId xmlns:a16="http://schemas.microsoft.com/office/drawing/2014/main" id="{0B7FB753-9EAA-33B7-D315-F0A0460B0D7D}"/>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FF2F253D-AD6A-BB1B-2B48-AC7C2AE40F20}"/>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8A1BBBDD-F42A-6958-BF8C-4BD628834ED7}"/>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7" name="CasellaDiTesto 6">
            <a:extLst>
              <a:ext uri="{FF2B5EF4-FFF2-40B4-BE49-F238E27FC236}">
                <a16:creationId xmlns:a16="http://schemas.microsoft.com/office/drawing/2014/main" id="{B0F49D01-C001-B217-5D0D-17253445AB3A}"/>
              </a:ext>
            </a:extLst>
          </p:cNvPr>
          <p:cNvSpPr txBox="1"/>
          <p:nvPr/>
        </p:nvSpPr>
        <p:spPr>
          <a:xfrm>
            <a:off x="4114800" y="4229100"/>
            <a:ext cx="4343400" cy="3416320"/>
          </a:xfrm>
          <a:prstGeom prst="rect">
            <a:avLst/>
          </a:prstGeom>
          <a:noFill/>
        </p:spPr>
        <p:txBody>
          <a:bodyPr wrap="square" rtlCol="0">
            <a:spAutoFit/>
          </a:bodyPr>
          <a:lstStyle/>
          <a:p>
            <a:r>
              <a:rPr lang="it-IT" sz="3600" dirty="0">
                <a:latin typeface="Vollkorn" panose="020B0604020202020204" charset="0"/>
                <a:ea typeface="Vollkorn" panose="020B0604020202020204" charset="0"/>
              </a:rPr>
              <a:t>Può essere revocato qualora vengano meno le causa che han portato alla temporanea incapacità di agire</a:t>
            </a:r>
            <a:endParaRPr lang="en-GB" sz="3600" dirty="0">
              <a:latin typeface="Vollkorn" panose="020B0604020202020204" charset="0"/>
              <a:ea typeface="Vollkorn" panose="020B0604020202020204" charset="0"/>
            </a:endParaRPr>
          </a:p>
        </p:txBody>
      </p:sp>
      <p:sp>
        <p:nvSpPr>
          <p:cNvPr id="9" name="CasellaDiTesto 8">
            <a:extLst>
              <a:ext uri="{FF2B5EF4-FFF2-40B4-BE49-F238E27FC236}">
                <a16:creationId xmlns:a16="http://schemas.microsoft.com/office/drawing/2014/main" id="{B7C4E5A6-706B-1262-C870-5BA2903AA05E}"/>
              </a:ext>
            </a:extLst>
          </p:cNvPr>
          <p:cNvSpPr txBox="1"/>
          <p:nvPr/>
        </p:nvSpPr>
        <p:spPr>
          <a:xfrm>
            <a:off x="10909883" y="3952101"/>
            <a:ext cx="5715000" cy="3970318"/>
          </a:xfrm>
          <a:prstGeom prst="rect">
            <a:avLst/>
          </a:prstGeom>
          <a:noFill/>
        </p:spPr>
        <p:txBody>
          <a:bodyPr wrap="square" rtlCol="0">
            <a:spAutoFit/>
          </a:bodyPr>
          <a:lstStyle/>
          <a:p>
            <a:r>
              <a:rPr lang="it-IT" sz="3600" dirty="0">
                <a:latin typeface="Vollkorn" panose="020B0604020202020204" charset="0"/>
                <a:ea typeface="Vollkorn" panose="020B0604020202020204" charset="0"/>
              </a:rPr>
              <a:t>Può cessare perché tale misura può non essere più idonea a proteggere sufficientemente la persona, e si prospetta quindi l’interdizione o l’inabilitazione</a:t>
            </a:r>
            <a:endParaRPr lang="en-GB" sz="3600" dirty="0">
              <a:latin typeface="Vollkorn" panose="020B0604020202020204" charset="0"/>
              <a:ea typeface="Vollkorn" panose="020B0604020202020204" charset="0"/>
            </a:endParaRPr>
          </a:p>
        </p:txBody>
      </p:sp>
      <p:sp>
        <p:nvSpPr>
          <p:cNvPr id="10" name="Rettangolo con angoli arrotondati 9">
            <a:extLst>
              <a:ext uri="{FF2B5EF4-FFF2-40B4-BE49-F238E27FC236}">
                <a16:creationId xmlns:a16="http://schemas.microsoft.com/office/drawing/2014/main" id="{2A5FDB6F-4EA0-6337-3330-BAA2C1B60188}"/>
              </a:ext>
            </a:extLst>
          </p:cNvPr>
          <p:cNvSpPr/>
          <p:nvPr/>
        </p:nvSpPr>
        <p:spPr>
          <a:xfrm>
            <a:off x="3276600" y="3467100"/>
            <a:ext cx="5715000" cy="469793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ttangolo con angoli arrotondati 10">
            <a:extLst>
              <a:ext uri="{FF2B5EF4-FFF2-40B4-BE49-F238E27FC236}">
                <a16:creationId xmlns:a16="http://schemas.microsoft.com/office/drawing/2014/main" id="{7FE4D7A8-C7C2-94F4-1B3E-8823D333F703}"/>
              </a:ext>
            </a:extLst>
          </p:cNvPr>
          <p:cNvSpPr/>
          <p:nvPr/>
        </p:nvSpPr>
        <p:spPr>
          <a:xfrm>
            <a:off x="10363200" y="3445727"/>
            <a:ext cx="5715000" cy="469793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020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527426" cy="10287000"/>
            <a:chOff x="0" y="0"/>
            <a:chExt cx="4703235" cy="13716000"/>
          </a:xfrm>
        </p:grpSpPr>
        <p:sp>
          <p:nvSpPr>
            <p:cNvPr id="3" name="Freeform 3"/>
            <p:cNvSpPr/>
            <p:nvPr/>
          </p:nvSpPr>
          <p:spPr>
            <a:xfrm>
              <a:off x="0" y="0"/>
              <a:ext cx="4703191" cy="13716000"/>
            </a:xfrm>
            <a:custGeom>
              <a:avLst/>
              <a:gdLst/>
              <a:ahLst/>
              <a:cxnLst/>
              <a:rect l="l" t="t" r="r" b="b"/>
              <a:pathLst>
                <a:path w="4703191" h="13716000">
                  <a:moveTo>
                    <a:pt x="0" y="0"/>
                  </a:moveTo>
                  <a:lnTo>
                    <a:pt x="4703191" y="0"/>
                  </a:lnTo>
                  <a:lnTo>
                    <a:pt x="4703191" y="13716000"/>
                  </a:lnTo>
                  <a:lnTo>
                    <a:pt x="0" y="13716000"/>
                  </a:lnTo>
                  <a:close/>
                </a:path>
              </a:pathLst>
            </a:custGeom>
            <a:solidFill>
              <a:srgbClr val="953735"/>
            </a:solidFill>
          </p:spPr>
          <p:txBody>
            <a:bodyPr/>
            <a:lstStyle/>
            <a:p>
              <a:endParaRPr lang="it-IT"/>
            </a:p>
          </p:txBody>
        </p:sp>
      </p:grpSp>
      <p:sp>
        <p:nvSpPr>
          <p:cNvPr id="4" name="Freeform 4" descr="Image result for logo unipd"/>
          <p:cNvSpPr/>
          <p:nvPr/>
        </p:nvSpPr>
        <p:spPr>
          <a:xfrm>
            <a:off x="14852517" y="229406"/>
            <a:ext cx="3217808" cy="3149633"/>
          </a:xfrm>
          <a:custGeom>
            <a:avLst/>
            <a:gdLst/>
            <a:ahLst/>
            <a:cxnLst/>
            <a:rect l="l" t="t" r="r" b="b"/>
            <a:pathLst>
              <a:path w="3217808" h="3149633">
                <a:moveTo>
                  <a:pt x="0" y="0"/>
                </a:moveTo>
                <a:lnTo>
                  <a:pt x="3217807" y="0"/>
                </a:lnTo>
                <a:lnTo>
                  <a:pt x="3217807" y="3149632"/>
                </a:lnTo>
                <a:lnTo>
                  <a:pt x="0" y="3149632"/>
                </a:lnTo>
                <a:lnTo>
                  <a:pt x="0" y="0"/>
                </a:lnTo>
                <a:close/>
              </a:path>
            </a:pathLst>
          </a:custGeom>
          <a:blipFill>
            <a:blip r:embed="rId2"/>
            <a:stretch>
              <a:fillRect b="-15"/>
            </a:stretch>
          </a:blipFill>
        </p:spPr>
        <p:txBody>
          <a:bodyPr/>
          <a:lstStyle/>
          <a:p>
            <a:endParaRPr lang="it-IT"/>
          </a:p>
        </p:txBody>
      </p:sp>
      <p:sp>
        <p:nvSpPr>
          <p:cNvPr id="5" name="TextBox 5"/>
          <p:cNvSpPr txBox="1"/>
          <p:nvPr/>
        </p:nvSpPr>
        <p:spPr>
          <a:xfrm>
            <a:off x="4429353" y="3948737"/>
            <a:ext cx="12428571" cy="2971800"/>
          </a:xfrm>
          <a:prstGeom prst="rect">
            <a:avLst/>
          </a:prstGeom>
        </p:spPr>
        <p:txBody>
          <a:bodyPr lIns="0" tIns="0" rIns="0" bIns="0" rtlCol="0" anchor="t">
            <a:spAutoFit/>
          </a:bodyPr>
          <a:lstStyle/>
          <a:p>
            <a:pPr algn="ctr">
              <a:lnSpc>
                <a:spcPts val="12240"/>
              </a:lnSpc>
            </a:pPr>
            <a:r>
              <a:rPr lang="en-US" sz="7200" b="1" spc="50">
                <a:solidFill>
                  <a:srgbClr val="000000"/>
                </a:solidFill>
                <a:latin typeface="Vollkorn Bold"/>
                <a:ea typeface="Vollkorn Bold"/>
                <a:cs typeface="Vollkorn Bold"/>
                <a:sym typeface="Vollkorn Bold"/>
              </a:rPr>
              <a:t>LA CONSULENZA IN TEMA DI CAPACITÀ DI AGIRE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D8A58-6861-BC9E-64C4-F8F9C5286B1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0737CE0-7CD2-200D-FC9F-15B26F8C815D}"/>
              </a:ext>
            </a:extLst>
          </p:cNvPr>
          <p:cNvSpPr txBox="1"/>
          <p:nvPr/>
        </p:nvSpPr>
        <p:spPr>
          <a:xfrm>
            <a:off x="2713220" y="923925"/>
            <a:ext cx="13755038" cy="949643"/>
          </a:xfrm>
          <a:prstGeom prst="rect">
            <a:avLst/>
          </a:prstGeom>
        </p:spPr>
        <p:txBody>
          <a:bodyPr lIns="0" tIns="0" rIns="0" bIns="0" rtlCol="0" anchor="t">
            <a:spAutoFit/>
          </a:bodyPr>
          <a:lstStyle/>
          <a:p>
            <a:pPr algn="l">
              <a:lnSpc>
                <a:spcPts val="7769"/>
              </a:lnSpc>
            </a:pPr>
            <a:r>
              <a:rPr lang="en-US" sz="5549" b="1" spc="27">
                <a:solidFill>
                  <a:srgbClr val="000000"/>
                </a:solidFill>
                <a:latin typeface="Vollkorn Bold"/>
                <a:ea typeface="Vollkorn Bold"/>
                <a:cs typeface="Vollkorn Bold"/>
                <a:sym typeface="Vollkorn Bold"/>
              </a:rPr>
              <a:t>Consulenza in tema di Capacità di Agire</a:t>
            </a:r>
          </a:p>
        </p:txBody>
      </p:sp>
      <p:sp>
        <p:nvSpPr>
          <p:cNvPr id="3" name="TextBox 3">
            <a:extLst>
              <a:ext uri="{FF2B5EF4-FFF2-40B4-BE49-F238E27FC236}">
                <a16:creationId xmlns:a16="http://schemas.microsoft.com/office/drawing/2014/main" id="{7FB8AD75-429B-4042-DCB4-84BDC5199344}"/>
              </a:ext>
            </a:extLst>
          </p:cNvPr>
          <p:cNvSpPr txBox="1"/>
          <p:nvPr/>
        </p:nvSpPr>
        <p:spPr>
          <a:xfrm>
            <a:off x="2713220" y="2594287"/>
            <a:ext cx="13715886" cy="6133147"/>
          </a:xfrm>
          <a:prstGeom prst="rect">
            <a:avLst/>
          </a:prstGeom>
        </p:spPr>
        <p:txBody>
          <a:bodyPr lIns="0" tIns="0" rIns="0" bIns="0" rtlCol="0" anchor="t">
            <a:spAutoFit/>
          </a:bodyPr>
          <a:lstStyle/>
          <a:p>
            <a:pPr algn="just">
              <a:lnSpc>
                <a:spcPts val="5460"/>
              </a:lnSpc>
            </a:pPr>
            <a:r>
              <a:rPr lang="en-US" sz="3900" b="1" spc="19">
                <a:solidFill>
                  <a:srgbClr val="000000"/>
                </a:solidFill>
                <a:latin typeface="Vollkorn Bold"/>
                <a:ea typeface="Vollkorn Bold"/>
                <a:cs typeface="Vollkorn Bold"/>
                <a:sym typeface="Vollkorn Bold"/>
              </a:rPr>
              <a:t>Lo psicologo può essere chiamato, come consulente, ad un accertamento tecnico nell’ambito di un procedimento nel quale si debba valutare:</a:t>
            </a:r>
          </a:p>
          <a:p>
            <a:pPr algn="just">
              <a:lnSpc>
                <a:spcPts val="2940"/>
              </a:lnSpc>
            </a:pPr>
            <a:endParaRPr lang="en-US" sz="3900" b="1" spc="19">
              <a:solidFill>
                <a:srgbClr val="000000"/>
              </a:solidFill>
              <a:latin typeface="Vollkorn Bold"/>
              <a:ea typeface="Vollkorn Bold"/>
              <a:cs typeface="Vollkorn Bold"/>
              <a:sym typeface="Vollkorn Bold"/>
            </a:endParaRPr>
          </a:p>
          <a:p>
            <a:pPr marL="777240" lvl="1" indent="-388620" algn="just">
              <a:lnSpc>
                <a:spcPts val="5039"/>
              </a:lnSpc>
              <a:buFont typeface="Arial"/>
              <a:buChar char="•"/>
            </a:pPr>
            <a:r>
              <a:rPr lang="en-US" sz="3599" spc="17">
                <a:solidFill>
                  <a:srgbClr val="000000"/>
                </a:solidFill>
                <a:latin typeface="Vollkorn"/>
                <a:ea typeface="Vollkorn"/>
                <a:cs typeface="Vollkorn"/>
                <a:sym typeface="Vollkorn"/>
              </a:rPr>
              <a:t>la capacità di agire generale (e quindi eventuali provvedimenti di tutela)</a:t>
            </a:r>
          </a:p>
          <a:p>
            <a:pPr marL="777240" lvl="1" indent="-388620" algn="just">
              <a:lnSpc>
                <a:spcPts val="5039"/>
              </a:lnSpc>
              <a:buFont typeface="Arial"/>
              <a:buChar char="•"/>
            </a:pPr>
            <a:r>
              <a:rPr lang="en-US" sz="3599" spc="17">
                <a:solidFill>
                  <a:srgbClr val="000000"/>
                </a:solidFill>
                <a:latin typeface="Vollkorn"/>
                <a:ea typeface="Vollkorn"/>
                <a:cs typeface="Vollkorn"/>
                <a:sym typeface="Vollkorn"/>
              </a:rPr>
              <a:t>la capacità naturale, e in particolare, la valutazione della capacità di prendere decisioni (es. testamenti, contratti, consenso ai trattamenti, ecc.).</a:t>
            </a:r>
          </a:p>
          <a:p>
            <a:pPr algn="just">
              <a:lnSpc>
                <a:spcPts val="4620"/>
              </a:lnSpc>
            </a:pPr>
            <a:endParaRPr lang="en-US" sz="3599" spc="17">
              <a:solidFill>
                <a:srgbClr val="000000"/>
              </a:solidFill>
              <a:latin typeface="Vollkorn"/>
              <a:ea typeface="Vollkorn"/>
              <a:cs typeface="Vollkorn"/>
              <a:sym typeface="Vollkorn"/>
            </a:endParaRPr>
          </a:p>
        </p:txBody>
      </p:sp>
      <p:grpSp>
        <p:nvGrpSpPr>
          <p:cNvPr id="4" name="Group 4">
            <a:extLst>
              <a:ext uri="{FF2B5EF4-FFF2-40B4-BE49-F238E27FC236}">
                <a16:creationId xmlns:a16="http://schemas.microsoft.com/office/drawing/2014/main" id="{E5BF2D49-56F8-2050-AFF5-0F920F0F73F5}"/>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D07C5DA2-F062-1DE3-BF81-2E8610565090}"/>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539A7984-2AD7-76AE-4735-C6D5D3047816}"/>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TextBox 7">
            <a:extLst>
              <a:ext uri="{FF2B5EF4-FFF2-40B4-BE49-F238E27FC236}">
                <a16:creationId xmlns:a16="http://schemas.microsoft.com/office/drawing/2014/main" id="{2549E835-D750-5E67-FEAE-6548D0F673B2}"/>
              </a:ext>
            </a:extLst>
          </p:cNvPr>
          <p:cNvSpPr txBox="1"/>
          <p:nvPr/>
        </p:nvSpPr>
        <p:spPr>
          <a:xfrm>
            <a:off x="5780689" y="8836147"/>
            <a:ext cx="11478611" cy="460210"/>
          </a:xfrm>
          <a:prstGeom prst="rect">
            <a:avLst/>
          </a:prstGeom>
        </p:spPr>
        <p:txBody>
          <a:bodyPr lIns="0" tIns="0" rIns="0" bIns="0" rtlCol="0" anchor="t">
            <a:spAutoFit/>
          </a:bodyPr>
          <a:lstStyle/>
          <a:p>
            <a:pPr algn="l">
              <a:lnSpc>
                <a:spcPts val="3771"/>
              </a:lnSpc>
            </a:pPr>
            <a:r>
              <a:rPr lang="en-US" sz="2693" spc="16">
                <a:solidFill>
                  <a:srgbClr val="000000"/>
                </a:solidFill>
                <a:latin typeface="Vollkorn"/>
                <a:ea typeface="Vollkorn"/>
                <a:cs typeface="Vollkorn"/>
                <a:sym typeface="Vollkorn"/>
              </a:rPr>
              <a:t>Ferracuti e Sartori (in Deneset al., 2019); Stracciari, Bianchi &amp; Sartori, 2010</a:t>
            </a:r>
          </a:p>
        </p:txBody>
      </p:sp>
    </p:spTree>
    <p:extLst>
      <p:ext uri="{BB962C8B-B14F-4D97-AF65-F5344CB8AC3E}">
        <p14:creationId xmlns:p14="http://schemas.microsoft.com/office/powerpoint/2010/main" val="2081504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923925"/>
            <a:ext cx="13755038" cy="949643"/>
          </a:xfrm>
          <a:prstGeom prst="rect">
            <a:avLst/>
          </a:prstGeom>
        </p:spPr>
        <p:txBody>
          <a:bodyPr lIns="0" tIns="0" rIns="0" bIns="0" rtlCol="0" anchor="t">
            <a:spAutoFit/>
          </a:bodyPr>
          <a:lstStyle/>
          <a:p>
            <a:pPr algn="l">
              <a:lnSpc>
                <a:spcPts val="7769"/>
              </a:lnSpc>
            </a:pPr>
            <a:r>
              <a:rPr lang="en-US" sz="5549" b="1" spc="27">
                <a:solidFill>
                  <a:srgbClr val="000000"/>
                </a:solidFill>
                <a:latin typeface="Vollkorn Bold"/>
                <a:ea typeface="Vollkorn Bold"/>
                <a:cs typeface="Vollkorn Bold"/>
                <a:sym typeface="Vollkorn Bold"/>
              </a:rPr>
              <a:t>Consulenza in tema di Capacità di Agire</a:t>
            </a:r>
          </a:p>
        </p:txBody>
      </p:sp>
      <p:sp>
        <p:nvSpPr>
          <p:cNvPr id="3" name="TextBox 3"/>
          <p:cNvSpPr txBox="1"/>
          <p:nvPr/>
        </p:nvSpPr>
        <p:spPr>
          <a:xfrm>
            <a:off x="2780250" y="2400300"/>
            <a:ext cx="13715886" cy="7800469"/>
          </a:xfrm>
          <a:prstGeom prst="rect">
            <a:avLst/>
          </a:prstGeom>
        </p:spPr>
        <p:txBody>
          <a:bodyPr lIns="0" tIns="0" rIns="0" bIns="0" rtlCol="0" anchor="t">
            <a:spAutoFit/>
          </a:bodyPr>
          <a:lstStyle/>
          <a:p>
            <a:pPr algn="just"/>
            <a:r>
              <a:rPr lang="en-US" sz="3900" b="1" spc="19" dirty="0" err="1">
                <a:solidFill>
                  <a:srgbClr val="000000"/>
                </a:solidFill>
                <a:latin typeface="Vollkorn Bold"/>
                <a:ea typeface="Vollkorn Bold"/>
                <a:cs typeface="Vollkorn Bold"/>
                <a:sym typeface="Vollkorn Bold"/>
              </a:rPr>
              <a:t>Regole</a:t>
            </a:r>
            <a:r>
              <a:rPr lang="en-US" sz="3900" b="1" spc="19" dirty="0">
                <a:solidFill>
                  <a:srgbClr val="000000"/>
                </a:solidFill>
                <a:latin typeface="Vollkorn Bold"/>
                <a:ea typeface="Vollkorn Bold"/>
                <a:cs typeface="Vollkorn Bold"/>
                <a:sym typeface="Vollkorn Bold"/>
              </a:rPr>
              <a:t>:</a:t>
            </a:r>
          </a:p>
          <a:p>
            <a:pPr marL="777240" lvl="1" indent="-388620" algn="just">
              <a:buFont typeface="Arial"/>
              <a:buChar char="•"/>
            </a:pPr>
            <a:r>
              <a:rPr lang="en-US" sz="3599" spc="17" dirty="0">
                <a:solidFill>
                  <a:srgbClr val="000000"/>
                </a:solidFill>
                <a:latin typeface="Vollkorn"/>
                <a:ea typeface="Vollkorn"/>
                <a:cs typeface="Vollkorn"/>
                <a:sym typeface="Vollkorn"/>
              </a:rPr>
              <a:t>La </a:t>
            </a:r>
            <a:r>
              <a:rPr lang="en-US" sz="3599" spc="17" dirty="0" err="1">
                <a:solidFill>
                  <a:srgbClr val="000000"/>
                </a:solidFill>
                <a:latin typeface="Vollkorn"/>
                <a:ea typeface="Vollkorn"/>
                <a:cs typeface="Vollkorn"/>
                <a:sym typeface="Vollkorn"/>
              </a:rPr>
              <a:t>diagnosi</a:t>
            </a:r>
            <a:r>
              <a:rPr lang="en-US" sz="3599" spc="17" dirty="0">
                <a:solidFill>
                  <a:srgbClr val="000000"/>
                </a:solidFill>
                <a:latin typeface="Vollkorn"/>
                <a:ea typeface="Vollkorn"/>
                <a:cs typeface="Vollkorn"/>
                <a:sym typeface="Vollkorn"/>
              </a:rPr>
              <a:t> di </a:t>
            </a:r>
            <a:r>
              <a:rPr lang="en-US" sz="3599" spc="17" dirty="0" err="1">
                <a:solidFill>
                  <a:srgbClr val="000000"/>
                </a:solidFill>
                <a:latin typeface="Vollkorn"/>
                <a:ea typeface="Vollkorn"/>
                <a:cs typeface="Vollkorn"/>
                <a:sym typeface="Vollkorn"/>
              </a:rPr>
              <a:t>malattia</a:t>
            </a:r>
            <a:r>
              <a:rPr lang="en-US" sz="3599" spc="17" dirty="0">
                <a:solidFill>
                  <a:srgbClr val="000000"/>
                </a:solidFill>
                <a:latin typeface="Vollkorn"/>
                <a:ea typeface="Vollkorn"/>
                <a:cs typeface="Vollkorn"/>
                <a:sym typeface="Vollkorn"/>
              </a:rPr>
              <a:t> non </a:t>
            </a:r>
            <a:r>
              <a:rPr lang="en-US" sz="3599" spc="17" dirty="0" err="1">
                <a:solidFill>
                  <a:srgbClr val="000000"/>
                </a:solidFill>
                <a:latin typeface="Vollkorn"/>
                <a:ea typeface="Vollkorn"/>
                <a:cs typeface="Vollkorn"/>
                <a:sym typeface="Vollkorn"/>
              </a:rPr>
              <a:t>determina</a:t>
            </a:r>
            <a:r>
              <a:rPr lang="en-US" sz="3599" spc="17" dirty="0">
                <a:solidFill>
                  <a:srgbClr val="000000"/>
                </a:solidFill>
                <a:latin typeface="Vollkorn"/>
                <a:ea typeface="Vollkorn"/>
                <a:cs typeface="Vollkorn"/>
                <a:sym typeface="Vollkorn"/>
              </a:rPr>
              <a:t> di per </a:t>
            </a:r>
            <a:r>
              <a:rPr lang="en-US" sz="3599" spc="17" dirty="0" err="1">
                <a:solidFill>
                  <a:srgbClr val="000000"/>
                </a:solidFill>
                <a:latin typeface="Vollkorn"/>
                <a:ea typeface="Vollkorn"/>
                <a:cs typeface="Vollkorn"/>
                <a:sym typeface="Vollkorn"/>
              </a:rPr>
              <a:t>sè</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un’affermazione</a:t>
            </a:r>
            <a:r>
              <a:rPr lang="en-US" sz="3599" spc="17" dirty="0">
                <a:solidFill>
                  <a:srgbClr val="000000"/>
                </a:solidFill>
                <a:latin typeface="Vollkorn"/>
                <a:ea typeface="Vollkorn"/>
                <a:cs typeface="Vollkorn"/>
                <a:sym typeface="Vollkorn"/>
              </a:rPr>
              <a:t> di </a:t>
            </a:r>
            <a:r>
              <a:rPr lang="en-US" sz="3599" spc="17" dirty="0" err="1">
                <a:solidFill>
                  <a:srgbClr val="000000"/>
                </a:solidFill>
                <a:latin typeface="Vollkorn"/>
                <a:ea typeface="Vollkorn"/>
                <a:cs typeface="Vollkorn"/>
                <a:sym typeface="Vollkorn"/>
              </a:rPr>
              <a:t>incapacità</a:t>
            </a:r>
            <a:r>
              <a:rPr lang="en-US" sz="3599" spc="17" dirty="0">
                <a:solidFill>
                  <a:srgbClr val="000000"/>
                </a:solidFill>
                <a:latin typeface="Vollkorn"/>
                <a:ea typeface="Vollkorn"/>
                <a:cs typeface="Vollkorn"/>
                <a:sym typeface="Vollkorn"/>
              </a:rPr>
              <a:t> di </a:t>
            </a:r>
            <a:r>
              <a:rPr lang="en-US" sz="3599" spc="17" dirty="0" err="1">
                <a:solidFill>
                  <a:srgbClr val="000000"/>
                </a:solidFill>
                <a:latin typeface="Vollkorn"/>
                <a:ea typeface="Vollkorn"/>
                <a:cs typeface="Vollkorn"/>
                <a:sym typeface="Vollkorn"/>
              </a:rPr>
              <a:t>agire</a:t>
            </a:r>
            <a:r>
              <a:rPr lang="en-US" sz="3599" spc="17" dirty="0">
                <a:solidFill>
                  <a:srgbClr val="000000"/>
                </a:solidFill>
                <a:latin typeface="Vollkorn"/>
                <a:ea typeface="Vollkorn"/>
                <a:cs typeface="Vollkorn"/>
                <a:sym typeface="Vollkorn"/>
              </a:rPr>
              <a:t>;</a:t>
            </a:r>
          </a:p>
          <a:p>
            <a:pPr marL="777240" lvl="1" indent="-388620" algn="just">
              <a:buFont typeface="Arial"/>
              <a:buChar char="•"/>
            </a:pPr>
            <a:r>
              <a:rPr lang="en-US" sz="3599" spc="17" dirty="0" err="1">
                <a:solidFill>
                  <a:srgbClr val="000000"/>
                </a:solidFill>
                <a:latin typeface="Vollkorn"/>
                <a:ea typeface="Vollkorn"/>
                <a:cs typeface="Vollkorn"/>
                <a:sym typeface="Vollkorn"/>
              </a:rPr>
              <a:t>L’incapacità</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implica</a:t>
            </a:r>
            <a:r>
              <a:rPr lang="en-US" sz="3599" spc="17" dirty="0">
                <a:solidFill>
                  <a:srgbClr val="000000"/>
                </a:solidFill>
                <a:latin typeface="Vollkorn"/>
                <a:ea typeface="Vollkorn"/>
                <a:cs typeface="Vollkorn"/>
                <a:sym typeface="Vollkorn"/>
              </a:rPr>
              <a:t> deficit </a:t>
            </a:r>
            <a:r>
              <a:rPr lang="en-US" sz="3599" spc="17" dirty="0" err="1">
                <a:solidFill>
                  <a:srgbClr val="000000"/>
                </a:solidFill>
                <a:latin typeface="Vollkorn"/>
                <a:ea typeface="Vollkorn"/>
                <a:cs typeface="Vollkorn"/>
                <a:sym typeface="Vollkorn"/>
              </a:rPr>
              <a:t>funzionali</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nelle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aree</a:t>
            </a:r>
            <a:r>
              <a:rPr lang="en-US" sz="3599" spc="17" dirty="0">
                <a:solidFill>
                  <a:srgbClr val="000000"/>
                </a:solidFill>
                <a:latin typeface="Vollkorn"/>
                <a:ea typeface="Vollkorn"/>
                <a:cs typeface="Vollkorn"/>
                <a:sym typeface="Vollkorn"/>
              </a:rPr>
              <a:t> cognitive </a:t>
            </a:r>
            <a:r>
              <a:rPr lang="en-US" sz="3599" spc="17" dirty="0" err="1">
                <a:solidFill>
                  <a:srgbClr val="000000"/>
                </a:solidFill>
                <a:latin typeface="Vollkorn"/>
                <a:ea typeface="Vollkorn"/>
                <a:cs typeface="Vollkorn"/>
                <a:sym typeface="Vollkorn"/>
              </a:rPr>
              <a:t>alla</a:t>
            </a:r>
            <a:r>
              <a:rPr lang="en-US" sz="3599" spc="17" dirty="0">
                <a:solidFill>
                  <a:srgbClr val="000000"/>
                </a:solidFill>
                <a:latin typeface="Vollkorn"/>
                <a:ea typeface="Vollkorn"/>
                <a:cs typeface="Vollkorn"/>
                <a:sym typeface="Vollkorn"/>
              </a:rPr>
              <a:t> base </a:t>
            </a:r>
            <a:r>
              <a:rPr lang="en-US" sz="3599" spc="17" dirty="0" err="1">
                <a:solidFill>
                  <a:srgbClr val="000000"/>
                </a:solidFill>
                <a:latin typeface="Vollkorn"/>
                <a:ea typeface="Vollkorn"/>
                <a:cs typeface="Vollkorn"/>
                <a:sym typeface="Vollkorn"/>
              </a:rPr>
              <a:t>della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comprensione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apprezzamento</a:t>
            </a:r>
            <a:r>
              <a:rPr lang="en-US" sz="3599" spc="17" dirty="0">
                <a:solidFill>
                  <a:srgbClr val="000000"/>
                </a:solidFill>
                <a:latin typeface="Vollkorn"/>
                <a:ea typeface="Vollkorn"/>
                <a:cs typeface="Vollkorn"/>
                <a:sym typeface="Vollkorn"/>
              </a:rPr>
              <a:t> e </a:t>
            </a:r>
            <a:r>
              <a:rPr lang="en-US" sz="3599" spc="17" dirty="0" err="1">
                <a:solidFill>
                  <a:srgbClr val="000000"/>
                </a:solidFill>
                <a:latin typeface="Vollkorn"/>
                <a:ea typeface="Vollkorn"/>
                <a:cs typeface="Vollkorn"/>
                <a:sym typeface="Vollkorn"/>
              </a:rPr>
              <a:t>valutazione</a:t>
            </a:r>
            <a:r>
              <a:rPr lang="en-US" sz="3599" spc="17" dirty="0">
                <a:solidFill>
                  <a:srgbClr val="000000"/>
                </a:solidFill>
                <a:latin typeface="Vollkorn"/>
                <a:ea typeface="Vollkorn"/>
                <a:cs typeface="Vollkorn"/>
                <a:sym typeface="Vollkorn"/>
              </a:rPr>
              <a:t>;</a:t>
            </a:r>
          </a:p>
          <a:p>
            <a:pPr marL="777240" lvl="1" indent="-388620" algn="just">
              <a:buFont typeface="Arial"/>
              <a:buChar char="•"/>
            </a:pPr>
            <a:r>
              <a:rPr lang="en-US" sz="3599" spc="17" dirty="0" err="1">
                <a:solidFill>
                  <a:srgbClr val="000000"/>
                </a:solidFill>
                <a:latin typeface="Vollkorn"/>
                <a:ea typeface="Vollkorn"/>
                <a:cs typeface="Vollkorn"/>
                <a:sym typeface="Vollkorn"/>
              </a:rPr>
              <a:t>L’incapacità</a:t>
            </a:r>
            <a:r>
              <a:rPr lang="en-US" sz="3599" spc="17" dirty="0">
                <a:solidFill>
                  <a:srgbClr val="000000"/>
                </a:solidFill>
                <a:latin typeface="Vollkorn"/>
                <a:ea typeface="Vollkorn"/>
                <a:cs typeface="Vollkorn"/>
                <a:sym typeface="Vollkorn"/>
              </a:rPr>
              <a:t> non </a:t>
            </a:r>
            <a:r>
              <a:rPr lang="en-US" sz="3599" spc="17" dirty="0" err="1">
                <a:solidFill>
                  <a:srgbClr val="000000"/>
                </a:solidFill>
                <a:latin typeface="Vollkorn"/>
                <a:ea typeface="Vollkorn"/>
                <a:cs typeface="Vollkorn"/>
                <a:sym typeface="Vollkorn"/>
              </a:rPr>
              <a:t>va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interpretata</a:t>
            </a:r>
            <a:r>
              <a:rPr lang="en-US" sz="3599" spc="17" dirty="0">
                <a:solidFill>
                  <a:srgbClr val="000000"/>
                </a:solidFill>
                <a:latin typeface="Vollkorn"/>
                <a:ea typeface="Vollkorn"/>
                <a:cs typeface="Vollkorn"/>
                <a:sym typeface="Vollkorn"/>
              </a:rPr>
              <a:t> in </a:t>
            </a:r>
            <a:r>
              <a:rPr lang="en-US" sz="3599" spc="17" dirty="0" err="1">
                <a:solidFill>
                  <a:srgbClr val="000000"/>
                </a:solidFill>
                <a:latin typeface="Vollkorn"/>
                <a:ea typeface="Vollkorn"/>
                <a:cs typeface="Vollkorn"/>
                <a:sym typeface="Vollkorn"/>
              </a:rPr>
              <a:t>astratto</a:t>
            </a:r>
            <a:r>
              <a:rPr lang="en-US" sz="3599" spc="17" dirty="0">
                <a:solidFill>
                  <a:srgbClr val="000000"/>
                </a:solidFill>
                <a:latin typeface="Vollkorn"/>
                <a:ea typeface="Vollkorn"/>
                <a:cs typeface="Vollkorn"/>
                <a:sym typeface="Vollkorn"/>
              </a:rPr>
              <a:t>, ma la </a:t>
            </a:r>
            <a:r>
              <a:rPr lang="en-US" sz="3599" spc="17" dirty="0" err="1">
                <a:solidFill>
                  <a:srgbClr val="000000"/>
                </a:solidFill>
                <a:latin typeface="Vollkorn"/>
                <a:ea typeface="Vollkorn"/>
                <a:cs typeface="Vollkorn"/>
                <a:sym typeface="Vollkorn"/>
              </a:rPr>
              <a:t>sua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valutazione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deve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essere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contestualmente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inserita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nella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situazione</a:t>
            </a:r>
            <a:r>
              <a:rPr lang="en-US" sz="3599" spc="17" dirty="0">
                <a:solidFill>
                  <a:srgbClr val="000000"/>
                </a:solidFill>
                <a:latin typeface="Vollkorn"/>
                <a:ea typeface="Vollkorn"/>
                <a:cs typeface="Vollkorn"/>
                <a:sym typeface="Vollkorn"/>
              </a:rPr>
              <a:t> in cui il </a:t>
            </a:r>
            <a:r>
              <a:rPr lang="en-US" sz="3599" spc="17" dirty="0" err="1">
                <a:solidFill>
                  <a:srgbClr val="000000"/>
                </a:solidFill>
                <a:latin typeface="Vollkorn"/>
                <a:ea typeface="Vollkorn"/>
                <a:cs typeface="Vollkorn"/>
                <a:sym typeface="Vollkorn"/>
              </a:rPr>
              <a:t>paziente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si</a:t>
            </a:r>
            <a:r>
              <a:rPr lang="en-US" sz="3599" spc="17" dirty="0">
                <a:solidFill>
                  <a:srgbClr val="000000"/>
                </a:solidFill>
                <a:latin typeface="Vollkorn"/>
                <a:ea typeface="Vollkorn"/>
                <a:cs typeface="Vollkorn"/>
                <a:sym typeface="Vollkorn"/>
              </a:rPr>
              <a:t> trova (non </a:t>
            </a:r>
            <a:r>
              <a:rPr lang="en-US" sz="3599" spc="17" dirty="0" err="1">
                <a:solidFill>
                  <a:srgbClr val="000000"/>
                </a:solidFill>
                <a:latin typeface="Vollkorn"/>
                <a:ea typeface="Vollkorn"/>
                <a:cs typeface="Vollkorn"/>
                <a:sym typeface="Vollkorn"/>
              </a:rPr>
              <a:t>sa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gestire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più</a:t>
            </a:r>
            <a:r>
              <a:rPr lang="en-US" sz="3599" spc="17" dirty="0">
                <a:solidFill>
                  <a:srgbClr val="000000"/>
                </a:solidFill>
                <a:latin typeface="Vollkorn"/>
                <a:ea typeface="Vollkorn"/>
                <a:cs typeface="Vollkorn"/>
                <a:sym typeface="Vollkorn"/>
              </a:rPr>
              <a:t> il proprio </a:t>
            </a:r>
            <a:r>
              <a:rPr lang="en-US" sz="3599" spc="17" dirty="0" err="1">
                <a:solidFill>
                  <a:srgbClr val="000000"/>
                </a:solidFill>
                <a:latin typeface="Vollkorn"/>
                <a:ea typeface="Vollkorn"/>
                <a:cs typeface="Vollkorn"/>
                <a:sym typeface="Vollkorn"/>
              </a:rPr>
              <a:t>conto</a:t>
            </a:r>
            <a:r>
              <a:rPr lang="en-US" sz="3599" spc="17" dirty="0">
                <a:solidFill>
                  <a:srgbClr val="000000"/>
                </a:solidFill>
                <a:latin typeface="Vollkorn"/>
                <a:ea typeface="Vollkorn"/>
                <a:cs typeface="Vollkorn"/>
                <a:sym typeface="Vollkorn"/>
              </a:rPr>
              <a:t> Corrente ma continua a </a:t>
            </a:r>
            <a:r>
              <a:rPr lang="en-US" sz="3599" spc="17" dirty="0" err="1">
                <a:solidFill>
                  <a:srgbClr val="000000"/>
                </a:solidFill>
                <a:latin typeface="Vollkorn"/>
                <a:ea typeface="Vollkorn"/>
                <a:cs typeface="Vollkorn"/>
                <a:sym typeface="Vollkorn"/>
              </a:rPr>
              <a:t>essere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capace</a:t>
            </a:r>
            <a:r>
              <a:rPr lang="en-US" sz="3599" spc="17" dirty="0">
                <a:solidFill>
                  <a:srgbClr val="000000"/>
                </a:solidFill>
                <a:latin typeface="Vollkorn"/>
                <a:ea typeface="Vollkorn"/>
                <a:cs typeface="Vollkorn"/>
                <a:sym typeface="Vollkorn"/>
              </a:rPr>
              <a:t> di </a:t>
            </a:r>
            <a:r>
              <a:rPr lang="en-US" sz="3599" spc="17" dirty="0" err="1">
                <a:solidFill>
                  <a:srgbClr val="000000"/>
                </a:solidFill>
                <a:latin typeface="Vollkorn"/>
                <a:ea typeface="Vollkorn"/>
                <a:cs typeface="Vollkorn"/>
                <a:sym typeface="Vollkorn"/>
              </a:rPr>
              <a:t>fornire</a:t>
            </a:r>
            <a:r>
              <a:rPr lang="en-US" sz="3599" spc="17" dirty="0">
                <a:solidFill>
                  <a:srgbClr val="000000"/>
                </a:solidFill>
                <a:latin typeface="Vollkorn"/>
                <a:ea typeface="Vollkorn"/>
                <a:cs typeface="Vollkorn"/>
                <a:sym typeface="Vollkorn"/>
              </a:rPr>
              <a:t> le </a:t>
            </a:r>
            <a:r>
              <a:rPr lang="en-US" sz="3599" spc="17" dirty="0" err="1">
                <a:solidFill>
                  <a:srgbClr val="000000"/>
                </a:solidFill>
                <a:latin typeface="Vollkorn"/>
                <a:ea typeface="Vollkorn"/>
                <a:cs typeface="Vollkorn"/>
                <a:sym typeface="Vollkorn"/>
              </a:rPr>
              <a:t>disposizioni</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testamentarie</a:t>
            </a:r>
            <a:r>
              <a:rPr lang="en-US" sz="3599" spc="17" dirty="0">
                <a:solidFill>
                  <a:srgbClr val="000000"/>
                </a:solidFill>
                <a:latin typeface="Vollkorn"/>
                <a:ea typeface="Vollkorn"/>
                <a:cs typeface="Vollkorn"/>
                <a:sym typeface="Vollkorn"/>
              </a:rPr>
              <a:t>)</a:t>
            </a:r>
          </a:p>
          <a:p>
            <a:pPr marL="777240" lvl="1" indent="-388620" algn="just">
              <a:buFont typeface="Arial"/>
              <a:buChar char="•"/>
            </a:pPr>
            <a:r>
              <a:rPr lang="en-US" sz="3599" spc="17" dirty="0">
                <a:solidFill>
                  <a:srgbClr val="000000"/>
                </a:solidFill>
                <a:latin typeface="Vollkorn"/>
                <a:ea typeface="Vollkorn"/>
                <a:cs typeface="Vollkorn"/>
                <a:sym typeface="Vollkorn"/>
              </a:rPr>
              <a:t>E’ correlate </a:t>
            </a:r>
            <a:r>
              <a:rPr lang="en-US" sz="3599" spc="17" dirty="0" err="1">
                <a:solidFill>
                  <a:srgbClr val="000000"/>
                </a:solidFill>
                <a:latin typeface="Vollkorn"/>
                <a:ea typeface="Vollkorn"/>
                <a:cs typeface="Vollkorn"/>
                <a:sym typeface="Vollkorn"/>
              </a:rPr>
              <a:t>alla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conseguenze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della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decisione</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consenso</a:t>
            </a:r>
            <a:r>
              <a:rPr lang="en-US" sz="3599" spc="17" dirty="0">
                <a:solidFill>
                  <a:srgbClr val="000000"/>
                </a:solidFill>
                <a:latin typeface="Vollkorn"/>
                <a:ea typeface="Vollkorn"/>
                <a:cs typeface="Vollkorn"/>
                <a:sym typeface="Vollkorn"/>
              </a:rPr>
              <a:t> a un </a:t>
            </a:r>
            <a:r>
              <a:rPr lang="en-US" sz="3599" spc="17" dirty="0" err="1">
                <a:solidFill>
                  <a:srgbClr val="000000"/>
                </a:solidFill>
                <a:latin typeface="Vollkorn"/>
                <a:ea typeface="Vollkorn"/>
                <a:cs typeface="Vollkorn"/>
                <a:sym typeface="Vollkorn"/>
              </a:rPr>
              <a:t>trattamento</a:t>
            </a:r>
            <a:r>
              <a:rPr lang="en-US" sz="3599" spc="17" dirty="0">
                <a:solidFill>
                  <a:srgbClr val="000000"/>
                </a:solidFill>
                <a:latin typeface="Vollkorn"/>
                <a:ea typeface="Vollkorn"/>
                <a:cs typeface="Vollkorn"/>
                <a:sym typeface="Vollkorn"/>
              </a:rPr>
              <a:t> – </a:t>
            </a:r>
            <a:r>
              <a:rPr lang="en-US" sz="3599" spc="17" dirty="0" err="1">
                <a:solidFill>
                  <a:srgbClr val="000000"/>
                </a:solidFill>
                <a:latin typeface="Vollkorn"/>
                <a:ea typeface="Vollkorn"/>
                <a:cs typeface="Vollkorn"/>
                <a:sym typeface="Vollkorn"/>
              </a:rPr>
              <a:t>capacità</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decisoria</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maggiore</a:t>
            </a:r>
            <a:r>
              <a:rPr lang="en-US" sz="3599" spc="17" dirty="0">
                <a:solidFill>
                  <a:srgbClr val="000000"/>
                </a:solidFill>
                <a:latin typeface="Vollkorn"/>
                <a:ea typeface="Vollkorn"/>
                <a:cs typeface="Vollkorn"/>
                <a:sym typeface="Vollkorn"/>
              </a:rPr>
              <a:t> se </a:t>
            </a:r>
            <a:r>
              <a:rPr lang="en-US" sz="3599" spc="17" dirty="0" err="1">
                <a:solidFill>
                  <a:srgbClr val="000000"/>
                </a:solidFill>
                <a:latin typeface="Vollkorn"/>
                <a:ea typeface="Vollkorn"/>
                <a:cs typeface="Vollkorn"/>
                <a:sym typeface="Vollkorn"/>
              </a:rPr>
              <a:t>si</a:t>
            </a:r>
            <a:r>
              <a:rPr lang="en-US" sz="3599" spc="17" dirty="0">
                <a:solidFill>
                  <a:srgbClr val="000000"/>
                </a:solidFill>
                <a:latin typeface="Vollkorn"/>
                <a:ea typeface="Vollkorn"/>
                <a:cs typeface="Vollkorn"/>
                <a:sym typeface="Vollkorn"/>
              </a:rPr>
              <a:t> </a:t>
            </a:r>
            <a:r>
              <a:rPr lang="en-US" sz="3599" spc="17" dirty="0" err="1">
                <a:solidFill>
                  <a:srgbClr val="000000"/>
                </a:solidFill>
                <a:latin typeface="Vollkorn"/>
                <a:ea typeface="Vollkorn"/>
                <a:cs typeface="Vollkorn"/>
                <a:sym typeface="Vollkorn"/>
              </a:rPr>
              <a:t>tratta</a:t>
            </a:r>
            <a:r>
              <a:rPr lang="en-US" sz="3599" spc="17" dirty="0">
                <a:solidFill>
                  <a:srgbClr val="000000"/>
                </a:solidFill>
                <a:latin typeface="Vollkorn"/>
                <a:ea typeface="Vollkorn"/>
                <a:cs typeface="Vollkorn"/>
                <a:sym typeface="Vollkorn"/>
              </a:rPr>
              <a:t> di </a:t>
            </a:r>
            <a:r>
              <a:rPr lang="en-US" sz="3599" spc="17" dirty="0" err="1">
                <a:solidFill>
                  <a:srgbClr val="000000"/>
                </a:solidFill>
                <a:latin typeface="Vollkorn"/>
                <a:ea typeface="Vollkorn"/>
                <a:cs typeface="Vollkorn"/>
                <a:sym typeface="Vollkorn"/>
              </a:rPr>
              <a:t>intervento</a:t>
            </a:r>
            <a:r>
              <a:rPr lang="en-US" sz="3599" spc="17" dirty="0">
                <a:solidFill>
                  <a:srgbClr val="000000"/>
                </a:solidFill>
                <a:latin typeface="Vollkorn"/>
                <a:ea typeface="Vollkorn"/>
                <a:cs typeface="Vollkorn"/>
                <a:sym typeface="Vollkorn"/>
              </a:rPr>
              <a:t> ad alto </a:t>
            </a:r>
            <a:r>
              <a:rPr lang="en-US" sz="3599" spc="17" dirty="0" err="1">
                <a:solidFill>
                  <a:srgbClr val="000000"/>
                </a:solidFill>
                <a:latin typeface="Vollkorn"/>
                <a:ea typeface="Vollkorn"/>
                <a:cs typeface="Vollkorn"/>
                <a:sym typeface="Vollkorn"/>
              </a:rPr>
              <a:t>rischio</a:t>
            </a:r>
            <a:r>
              <a:rPr lang="en-US" sz="3599" spc="17" dirty="0">
                <a:solidFill>
                  <a:srgbClr val="000000"/>
                </a:solidFill>
                <a:latin typeface="Vollkorn"/>
                <a:ea typeface="Vollkorn"/>
                <a:cs typeface="Vollkorn"/>
                <a:sym typeface="Vollkorn"/>
              </a:rPr>
              <a:t> e basso </a:t>
            </a:r>
            <a:r>
              <a:rPr lang="en-US" sz="3599" spc="17" dirty="0" err="1">
                <a:solidFill>
                  <a:srgbClr val="000000"/>
                </a:solidFill>
                <a:latin typeface="Vollkorn"/>
                <a:ea typeface="Vollkorn"/>
                <a:cs typeface="Vollkorn"/>
                <a:sym typeface="Vollkorn"/>
              </a:rPr>
              <a:t>beneficio</a:t>
            </a:r>
            <a:endParaRPr lang="en-US" sz="3599" spc="17" dirty="0">
              <a:solidFill>
                <a:srgbClr val="000000"/>
              </a:solidFill>
              <a:latin typeface="Vollkorn"/>
              <a:ea typeface="Vollkorn"/>
              <a:cs typeface="Vollkorn"/>
              <a:sym typeface="Vollkorn"/>
            </a:endParaRPr>
          </a:p>
          <a:p>
            <a:pPr algn="just"/>
            <a:endParaRPr lang="en-US" sz="3599" spc="17" dirty="0">
              <a:solidFill>
                <a:srgbClr val="000000"/>
              </a:solidFill>
              <a:latin typeface="Vollkorn"/>
              <a:ea typeface="Vollkorn"/>
              <a:cs typeface="Vollkorn"/>
              <a:sym typeface="Vollkorn"/>
            </a:endParaRPr>
          </a:p>
        </p:txBody>
      </p:sp>
      <p:grpSp>
        <p:nvGrpSpPr>
          <p:cNvPr id="4" name="Group 4"/>
          <p:cNvGrpSpPr/>
          <p:nvPr/>
        </p:nvGrpSpPr>
        <p:grpSpPr>
          <a:xfrm>
            <a:off x="0" y="0"/>
            <a:ext cx="2181669" cy="10287000"/>
            <a:chOff x="0" y="0"/>
            <a:chExt cx="2908892" cy="13716000"/>
          </a:xfrm>
        </p:grpSpPr>
        <p:sp>
          <p:nvSpPr>
            <p:cNvPr id="5" name="Freeform 5"/>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TextBox 7"/>
          <p:cNvSpPr txBox="1"/>
          <p:nvPr/>
        </p:nvSpPr>
        <p:spPr>
          <a:xfrm>
            <a:off x="6096000" y="9541345"/>
            <a:ext cx="11478611" cy="487313"/>
          </a:xfrm>
          <a:prstGeom prst="rect">
            <a:avLst/>
          </a:prstGeom>
        </p:spPr>
        <p:txBody>
          <a:bodyPr lIns="0" tIns="0" rIns="0" bIns="0" rtlCol="0" anchor="t">
            <a:spAutoFit/>
          </a:bodyPr>
          <a:lstStyle/>
          <a:p>
            <a:pPr algn="r">
              <a:lnSpc>
                <a:spcPts val="3771"/>
              </a:lnSpc>
            </a:pPr>
            <a:r>
              <a:rPr lang="en-US" sz="2693" spc="16" dirty="0">
                <a:solidFill>
                  <a:srgbClr val="000000"/>
                </a:solidFill>
                <a:latin typeface="Vollkorn"/>
                <a:ea typeface="Vollkorn"/>
                <a:cs typeface="Vollkorn"/>
                <a:sym typeface="Vollkorn"/>
              </a:rPr>
              <a:t>Zago e Rossetti, 2019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923925"/>
            <a:ext cx="14904095" cy="900112"/>
          </a:xfrm>
          <a:prstGeom prst="rect">
            <a:avLst/>
          </a:prstGeom>
        </p:spPr>
        <p:txBody>
          <a:bodyPr lIns="0" tIns="0" rIns="0" bIns="0" rtlCol="0" anchor="t">
            <a:spAutoFit/>
          </a:bodyPr>
          <a:lstStyle/>
          <a:p>
            <a:pPr algn="l">
              <a:lnSpc>
                <a:spcPts val="7350"/>
              </a:lnSpc>
            </a:pPr>
            <a:r>
              <a:rPr lang="en-US" sz="5250" b="1" spc="26">
                <a:solidFill>
                  <a:srgbClr val="000000"/>
                </a:solidFill>
                <a:latin typeface="Vollkorn Bold"/>
                <a:ea typeface="Vollkorn Bold"/>
                <a:cs typeface="Vollkorn Bold"/>
                <a:sym typeface="Vollkorn Bold"/>
              </a:rPr>
              <a:t>Obiettivi dell’Esame Neuropsicologico Forense</a:t>
            </a:r>
          </a:p>
        </p:txBody>
      </p:sp>
      <p:sp>
        <p:nvSpPr>
          <p:cNvPr id="3" name="TextBox 3"/>
          <p:cNvSpPr txBox="1"/>
          <p:nvPr/>
        </p:nvSpPr>
        <p:spPr>
          <a:xfrm>
            <a:off x="2713220" y="3162300"/>
            <a:ext cx="13715886" cy="5578450"/>
          </a:xfrm>
          <a:prstGeom prst="rect">
            <a:avLst/>
          </a:prstGeom>
        </p:spPr>
        <p:txBody>
          <a:bodyPr lIns="0" tIns="0" rIns="0" bIns="0" rtlCol="0" anchor="t">
            <a:spAutoFit/>
          </a:bodyPr>
          <a:lstStyle/>
          <a:p>
            <a:pPr algn="just">
              <a:lnSpc>
                <a:spcPts val="5460"/>
              </a:lnSpc>
            </a:pPr>
            <a:r>
              <a:rPr lang="en-US" sz="3900" b="1" spc="19" dirty="0">
                <a:solidFill>
                  <a:srgbClr val="000000"/>
                </a:solidFill>
                <a:latin typeface="Vollkorn Bold"/>
                <a:ea typeface="Vollkorn Bold"/>
                <a:cs typeface="Vollkorn Bold"/>
                <a:sym typeface="Vollkorn Bold"/>
              </a:rPr>
              <a:t>Gli </a:t>
            </a:r>
            <a:r>
              <a:rPr lang="en-US" sz="3900" b="1" spc="19" dirty="0" err="1">
                <a:solidFill>
                  <a:srgbClr val="000000"/>
                </a:solidFill>
                <a:latin typeface="Vollkorn Bold"/>
                <a:ea typeface="Vollkorn Bold"/>
                <a:cs typeface="Vollkorn Bold"/>
                <a:sym typeface="Vollkorn Bold"/>
              </a:rPr>
              <a:t>obiettivi</a:t>
            </a:r>
            <a:r>
              <a:rPr lang="en-US" sz="3900" b="1" spc="19" dirty="0">
                <a:solidFill>
                  <a:srgbClr val="000000"/>
                </a:solidFill>
                <a:latin typeface="Vollkorn Bold"/>
                <a:ea typeface="Vollkorn Bold"/>
                <a:cs typeface="Vollkorn Bold"/>
                <a:sym typeface="Vollkorn Bold"/>
              </a:rPr>
              <a:t> </a:t>
            </a:r>
            <a:r>
              <a:rPr lang="en-US" sz="3900" b="1" spc="19" dirty="0" err="1">
                <a:solidFill>
                  <a:srgbClr val="000000"/>
                </a:solidFill>
                <a:latin typeface="Vollkorn Bold"/>
                <a:ea typeface="Vollkorn Bold"/>
                <a:cs typeface="Vollkorn Bold"/>
                <a:sym typeface="Vollkorn Bold"/>
              </a:rPr>
              <a:t>della</a:t>
            </a:r>
            <a:r>
              <a:rPr lang="en-US" sz="3900" b="1" spc="19" dirty="0">
                <a:solidFill>
                  <a:srgbClr val="000000"/>
                </a:solidFill>
                <a:latin typeface="Vollkorn Bold"/>
                <a:ea typeface="Vollkorn Bold"/>
                <a:cs typeface="Vollkorn Bold"/>
                <a:sym typeface="Vollkorn Bold"/>
              </a:rPr>
              <a:t> </a:t>
            </a:r>
            <a:r>
              <a:rPr lang="en-US" sz="3900" b="1" spc="19" dirty="0" err="1">
                <a:solidFill>
                  <a:srgbClr val="000000"/>
                </a:solidFill>
                <a:latin typeface="Vollkorn Bold"/>
                <a:ea typeface="Vollkorn Bold"/>
                <a:cs typeface="Vollkorn Bold"/>
                <a:sym typeface="Vollkorn Bold"/>
              </a:rPr>
              <a:t>valutazione</a:t>
            </a:r>
            <a:r>
              <a:rPr lang="en-US" sz="3900" b="1" spc="19" dirty="0">
                <a:solidFill>
                  <a:srgbClr val="000000"/>
                </a:solidFill>
                <a:latin typeface="Vollkorn Bold"/>
                <a:ea typeface="Vollkorn Bold"/>
                <a:cs typeface="Vollkorn Bold"/>
                <a:sym typeface="Vollkorn Bold"/>
              </a:rPr>
              <a:t> </a:t>
            </a:r>
            <a:r>
              <a:rPr lang="en-US" sz="3900" b="1" spc="19" dirty="0" err="1">
                <a:solidFill>
                  <a:srgbClr val="000000"/>
                </a:solidFill>
                <a:latin typeface="Vollkorn Bold"/>
                <a:ea typeface="Vollkorn Bold"/>
                <a:cs typeface="Vollkorn Bold"/>
                <a:sym typeface="Vollkorn Bold"/>
              </a:rPr>
              <a:t>neuropsicologica</a:t>
            </a:r>
            <a:r>
              <a:rPr lang="en-US" sz="3900" b="1" spc="19" dirty="0">
                <a:solidFill>
                  <a:srgbClr val="000000"/>
                </a:solidFill>
                <a:latin typeface="Vollkorn Bold"/>
                <a:ea typeface="Vollkorn Bold"/>
                <a:cs typeface="Vollkorn Bold"/>
                <a:sym typeface="Vollkorn Bold"/>
              </a:rPr>
              <a:t> </a:t>
            </a:r>
            <a:r>
              <a:rPr lang="en-US" sz="3900" b="1" spc="19" dirty="0" err="1">
                <a:solidFill>
                  <a:srgbClr val="000000"/>
                </a:solidFill>
                <a:latin typeface="Vollkorn Bold"/>
                <a:ea typeface="Vollkorn Bold"/>
                <a:cs typeface="Vollkorn Bold"/>
                <a:sym typeface="Vollkorn Bold"/>
              </a:rPr>
              <a:t>forense</a:t>
            </a:r>
            <a:r>
              <a:rPr lang="en-US" sz="3900" b="1" spc="19" dirty="0">
                <a:solidFill>
                  <a:srgbClr val="000000"/>
                </a:solidFill>
                <a:latin typeface="Vollkorn Bold"/>
                <a:ea typeface="Vollkorn Bold"/>
                <a:cs typeface="Vollkorn Bold"/>
                <a:sym typeface="Vollkorn Bold"/>
              </a:rPr>
              <a:t> in </a:t>
            </a:r>
            <a:r>
              <a:rPr lang="en-US" sz="3900" b="1" spc="19" dirty="0" err="1">
                <a:solidFill>
                  <a:srgbClr val="000000"/>
                </a:solidFill>
                <a:latin typeface="Vollkorn Bold"/>
                <a:ea typeface="Vollkorn Bold"/>
                <a:cs typeface="Vollkorn Bold"/>
                <a:sym typeface="Vollkorn Bold"/>
              </a:rPr>
              <a:t>tema</a:t>
            </a:r>
            <a:r>
              <a:rPr lang="en-US" sz="3900" b="1" spc="19" dirty="0">
                <a:solidFill>
                  <a:srgbClr val="000000"/>
                </a:solidFill>
                <a:latin typeface="Vollkorn Bold"/>
                <a:ea typeface="Vollkorn Bold"/>
                <a:cs typeface="Vollkorn Bold"/>
                <a:sym typeface="Vollkorn Bold"/>
              </a:rPr>
              <a:t> di </a:t>
            </a:r>
            <a:r>
              <a:rPr lang="en-US" sz="3900" b="1" spc="19" dirty="0" err="1">
                <a:solidFill>
                  <a:srgbClr val="000000"/>
                </a:solidFill>
                <a:latin typeface="Vollkorn Bold"/>
                <a:ea typeface="Vollkorn Bold"/>
                <a:cs typeface="Vollkorn Bold"/>
                <a:sym typeface="Vollkorn Bold"/>
              </a:rPr>
              <a:t>capacità</a:t>
            </a:r>
            <a:r>
              <a:rPr lang="en-US" sz="3900" b="1" spc="19" dirty="0">
                <a:solidFill>
                  <a:srgbClr val="000000"/>
                </a:solidFill>
                <a:latin typeface="Vollkorn Bold"/>
                <a:ea typeface="Vollkorn Bold"/>
                <a:cs typeface="Vollkorn Bold"/>
                <a:sym typeface="Vollkorn Bold"/>
              </a:rPr>
              <a:t> </a:t>
            </a:r>
            <a:r>
              <a:rPr lang="en-US" sz="3900" b="1" spc="19" dirty="0" err="1">
                <a:solidFill>
                  <a:srgbClr val="000000"/>
                </a:solidFill>
                <a:latin typeface="Vollkorn Bold"/>
                <a:ea typeface="Vollkorn Bold"/>
                <a:cs typeface="Vollkorn Bold"/>
                <a:sym typeface="Vollkorn Bold"/>
              </a:rPr>
              <a:t>naturale</a:t>
            </a:r>
            <a:r>
              <a:rPr lang="en-US" sz="3900" b="1" spc="19" dirty="0">
                <a:solidFill>
                  <a:srgbClr val="000000"/>
                </a:solidFill>
                <a:latin typeface="Vollkorn Bold"/>
                <a:ea typeface="Vollkorn Bold"/>
                <a:cs typeface="Vollkorn Bold"/>
                <a:sym typeface="Vollkorn Bold"/>
              </a:rPr>
              <a:t> </a:t>
            </a:r>
            <a:r>
              <a:rPr lang="en-US" sz="3900" b="1" spc="19" dirty="0" err="1">
                <a:solidFill>
                  <a:srgbClr val="000000"/>
                </a:solidFill>
                <a:latin typeface="Vollkorn Bold"/>
                <a:ea typeface="Vollkorn Bold"/>
                <a:cs typeface="Vollkorn Bold"/>
                <a:sym typeface="Vollkorn Bold"/>
              </a:rPr>
              <a:t>possono</a:t>
            </a:r>
            <a:r>
              <a:rPr lang="en-US" sz="3900" b="1" spc="19" dirty="0">
                <a:solidFill>
                  <a:srgbClr val="000000"/>
                </a:solidFill>
                <a:latin typeface="Vollkorn Bold"/>
                <a:ea typeface="Vollkorn Bold"/>
                <a:cs typeface="Vollkorn Bold"/>
                <a:sym typeface="Vollkorn Bold"/>
              </a:rPr>
              <a:t> </a:t>
            </a:r>
            <a:r>
              <a:rPr lang="en-US" sz="3900" b="1" spc="19" dirty="0" err="1">
                <a:solidFill>
                  <a:srgbClr val="000000"/>
                </a:solidFill>
                <a:latin typeface="Vollkorn Bold"/>
                <a:ea typeface="Vollkorn Bold"/>
                <a:cs typeface="Vollkorn Bold"/>
                <a:sym typeface="Vollkorn Bold"/>
              </a:rPr>
              <a:t>essere</a:t>
            </a:r>
            <a:r>
              <a:rPr lang="en-US" sz="3900" b="1" spc="19" dirty="0">
                <a:solidFill>
                  <a:srgbClr val="000000"/>
                </a:solidFill>
                <a:latin typeface="Vollkorn Bold"/>
                <a:ea typeface="Vollkorn Bold"/>
                <a:cs typeface="Vollkorn Bold"/>
                <a:sym typeface="Vollkorn Bold"/>
              </a:rPr>
              <a:t>:</a:t>
            </a:r>
          </a:p>
          <a:p>
            <a:pPr algn="just">
              <a:lnSpc>
                <a:spcPts val="2519"/>
              </a:lnSpc>
            </a:pPr>
            <a:endParaRPr lang="en-US" sz="3900" b="1" spc="19" dirty="0">
              <a:solidFill>
                <a:srgbClr val="000000"/>
              </a:solidFill>
              <a:latin typeface="Vollkorn Bold"/>
              <a:ea typeface="Vollkorn Bold"/>
              <a:cs typeface="Vollkorn Bold"/>
              <a:sym typeface="Vollkorn Bold"/>
            </a:endParaRPr>
          </a:p>
          <a:p>
            <a:pPr marL="777242" lvl="1" indent="-388621" algn="just">
              <a:lnSpc>
                <a:spcPts val="5040"/>
              </a:lnSpc>
              <a:buFont typeface="Arial"/>
              <a:buChar char="•"/>
            </a:pPr>
            <a:r>
              <a:rPr lang="en-US" sz="3600" spc="18" dirty="0">
                <a:solidFill>
                  <a:srgbClr val="000000"/>
                </a:solidFill>
                <a:latin typeface="Vollkorn"/>
                <a:ea typeface="Vollkorn"/>
                <a:cs typeface="Vollkorn"/>
                <a:sym typeface="Vollkorn"/>
              </a:rPr>
              <a:t>la </a:t>
            </a:r>
            <a:r>
              <a:rPr lang="en-US" sz="3600" spc="18" dirty="0" err="1">
                <a:solidFill>
                  <a:srgbClr val="000000"/>
                </a:solidFill>
                <a:latin typeface="Vollkorn"/>
                <a:ea typeface="Vollkorn"/>
                <a:cs typeface="Vollkorn"/>
                <a:sym typeface="Vollkorn"/>
              </a:rPr>
              <a:t>descrizione</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delle</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condizioni</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attuali</a:t>
            </a:r>
            <a:r>
              <a:rPr lang="en-US" sz="3600" spc="18" dirty="0">
                <a:solidFill>
                  <a:srgbClr val="000000"/>
                </a:solidFill>
                <a:latin typeface="Vollkorn"/>
                <a:ea typeface="Vollkorn"/>
                <a:cs typeface="Vollkorn"/>
                <a:sym typeface="Vollkorn"/>
              </a:rPr>
              <a:t> del </a:t>
            </a:r>
            <a:r>
              <a:rPr lang="en-US" sz="3600" spc="18" dirty="0" err="1">
                <a:solidFill>
                  <a:srgbClr val="000000"/>
                </a:solidFill>
                <a:latin typeface="Vollkorn"/>
                <a:ea typeface="Vollkorn"/>
                <a:cs typeface="Vollkorn"/>
                <a:sym typeface="Vollkorn"/>
              </a:rPr>
              <a:t>periziando</a:t>
            </a:r>
            <a:r>
              <a:rPr lang="en-US" sz="3600" spc="18" dirty="0">
                <a:solidFill>
                  <a:srgbClr val="000000"/>
                </a:solidFill>
                <a:latin typeface="Vollkorn"/>
                <a:ea typeface="Vollkorn"/>
                <a:cs typeface="Vollkorn"/>
                <a:sym typeface="Vollkorn"/>
              </a:rPr>
              <a:t>, al fine di </a:t>
            </a:r>
            <a:r>
              <a:rPr lang="en-US" sz="3600" spc="18" dirty="0" err="1">
                <a:solidFill>
                  <a:srgbClr val="000000"/>
                </a:solidFill>
                <a:latin typeface="Vollkorn"/>
                <a:ea typeface="Vollkorn"/>
                <a:cs typeface="Vollkorn"/>
                <a:sym typeface="Vollkorn"/>
              </a:rPr>
              <a:t>stabilire</a:t>
            </a:r>
            <a:r>
              <a:rPr lang="en-US" sz="3600" spc="18" dirty="0">
                <a:solidFill>
                  <a:srgbClr val="000000"/>
                </a:solidFill>
                <a:latin typeface="Vollkorn"/>
                <a:ea typeface="Vollkorn"/>
                <a:cs typeface="Vollkorn"/>
                <a:sym typeface="Vollkorn"/>
              </a:rPr>
              <a:t> la </a:t>
            </a:r>
            <a:r>
              <a:rPr lang="en-US" sz="3600" spc="18" dirty="0" err="1">
                <a:solidFill>
                  <a:srgbClr val="000000"/>
                </a:solidFill>
                <a:latin typeface="Vollkorn"/>
                <a:ea typeface="Vollkorn"/>
                <a:cs typeface="Vollkorn"/>
                <a:sym typeface="Vollkorn"/>
              </a:rPr>
              <a:t>sussistenza</a:t>
            </a:r>
            <a:r>
              <a:rPr lang="en-US" sz="3600" spc="18" dirty="0">
                <a:solidFill>
                  <a:srgbClr val="000000"/>
                </a:solidFill>
                <a:latin typeface="Vollkorn"/>
                <a:ea typeface="Vollkorn"/>
                <a:cs typeface="Vollkorn"/>
                <a:sym typeface="Vollkorn"/>
              </a:rPr>
              <a:t> di </a:t>
            </a:r>
            <a:r>
              <a:rPr lang="en-US" sz="3600" spc="18" dirty="0" err="1">
                <a:solidFill>
                  <a:srgbClr val="000000"/>
                </a:solidFill>
                <a:latin typeface="Vollkorn"/>
                <a:ea typeface="Vollkorn"/>
                <a:cs typeface="Vollkorn"/>
                <a:sym typeface="Vollkorn"/>
              </a:rPr>
              <a:t>una</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condizione</a:t>
            </a:r>
            <a:r>
              <a:rPr lang="en-US" sz="3600" spc="18" dirty="0">
                <a:solidFill>
                  <a:srgbClr val="000000"/>
                </a:solidFill>
                <a:latin typeface="Vollkorn"/>
                <a:ea typeface="Vollkorn"/>
                <a:cs typeface="Vollkorn"/>
                <a:sym typeface="Vollkorn"/>
              </a:rPr>
              <a:t> di </a:t>
            </a:r>
            <a:r>
              <a:rPr lang="en-US" sz="3600" spc="18" dirty="0" err="1">
                <a:solidFill>
                  <a:srgbClr val="000000"/>
                </a:solidFill>
                <a:latin typeface="Vollkorn"/>
                <a:ea typeface="Vollkorn"/>
                <a:cs typeface="Vollkorn"/>
                <a:sym typeface="Vollkorn"/>
              </a:rPr>
              <a:t>piena</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capacità</a:t>
            </a:r>
            <a:r>
              <a:rPr lang="en-US" sz="3600" spc="18" dirty="0">
                <a:solidFill>
                  <a:srgbClr val="000000"/>
                </a:solidFill>
                <a:latin typeface="Vollkorn"/>
                <a:ea typeface="Vollkorn"/>
                <a:cs typeface="Vollkorn"/>
                <a:sym typeface="Vollkorn"/>
              </a:rPr>
              <a:t> di </a:t>
            </a:r>
            <a:r>
              <a:rPr lang="en-US" sz="3600" spc="18" dirty="0" err="1">
                <a:solidFill>
                  <a:srgbClr val="000000"/>
                </a:solidFill>
                <a:latin typeface="Vollkorn"/>
                <a:ea typeface="Vollkorn"/>
                <a:cs typeface="Vollkorn"/>
                <a:sym typeface="Vollkorn"/>
              </a:rPr>
              <a:t>agire</a:t>
            </a:r>
            <a:r>
              <a:rPr lang="en-US" sz="3600" spc="18" dirty="0">
                <a:solidFill>
                  <a:srgbClr val="000000"/>
                </a:solidFill>
                <a:latin typeface="Vollkorn"/>
                <a:ea typeface="Vollkorn"/>
                <a:cs typeface="Vollkorn"/>
                <a:sym typeface="Vollkorn"/>
              </a:rPr>
              <a:t> o </a:t>
            </a:r>
            <a:r>
              <a:rPr lang="en-US" sz="3600" spc="18" dirty="0" err="1">
                <a:solidFill>
                  <a:srgbClr val="000000"/>
                </a:solidFill>
                <a:latin typeface="Vollkorn"/>
                <a:ea typeface="Vollkorn"/>
                <a:cs typeface="Vollkorn"/>
                <a:sym typeface="Vollkorn"/>
              </a:rPr>
              <a:t>meno</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provvedimenti</a:t>
            </a:r>
            <a:r>
              <a:rPr lang="en-US" sz="3600" spc="18" dirty="0">
                <a:solidFill>
                  <a:srgbClr val="000000"/>
                </a:solidFill>
                <a:latin typeface="Vollkorn"/>
                <a:ea typeface="Vollkorn"/>
                <a:cs typeface="Vollkorn"/>
                <a:sym typeface="Vollkorn"/>
              </a:rPr>
              <a:t> di tutela)</a:t>
            </a:r>
          </a:p>
          <a:p>
            <a:pPr marL="777242" lvl="1" indent="-388621" algn="just">
              <a:lnSpc>
                <a:spcPts val="5040"/>
              </a:lnSpc>
              <a:buFont typeface="Arial"/>
              <a:buChar char="•"/>
            </a:pPr>
            <a:r>
              <a:rPr lang="en-US" sz="3600" spc="18" dirty="0">
                <a:solidFill>
                  <a:srgbClr val="000000"/>
                </a:solidFill>
                <a:latin typeface="Vollkorn"/>
                <a:ea typeface="Vollkorn"/>
                <a:cs typeface="Vollkorn"/>
                <a:sym typeface="Vollkorn"/>
              </a:rPr>
              <a:t>la </a:t>
            </a:r>
            <a:r>
              <a:rPr lang="en-US" sz="3600" spc="18" dirty="0" err="1">
                <a:solidFill>
                  <a:srgbClr val="000000"/>
                </a:solidFill>
                <a:latin typeface="Vollkorn"/>
                <a:ea typeface="Vollkorn"/>
                <a:cs typeface="Vollkorn"/>
                <a:sym typeface="Vollkorn"/>
              </a:rPr>
              <a:t>descrizione</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delle</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condizioni</a:t>
            </a:r>
            <a:r>
              <a:rPr lang="en-US" sz="3600" spc="18" dirty="0">
                <a:solidFill>
                  <a:srgbClr val="000000"/>
                </a:solidFill>
                <a:latin typeface="Vollkorn"/>
                <a:ea typeface="Vollkorn"/>
                <a:cs typeface="Vollkorn"/>
                <a:sym typeface="Vollkorn"/>
              </a:rPr>
              <a:t> del </a:t>
            </a:r>
            <a:r>
              <a:rPr lang="en-US" sz="3600" spc="18" dirty="0" err="1">
                <a:solidFill>
                  <a:srgbClr val="000000"/>
                </a:solidFill>
                <a:latin typeface="Vollkorn"/>
                <a:ea typeface="Vollkorn"/>
                <a:cs typeface="Vollkorn"/>
                <a:sym typeface="Vollkorn"/>
              </a:rPr>
              <a:t>periziando</a:t>
            </a:r>
            <a:r>
              <a:rPr lang="en-US" sz="3600" spc="18" dirty="0">
                <a:solidFill>
                  <a:srgbClr val="000000"/>
                </a:solidFill>
                <a:latin typeface="Vollkorn"/>
                <a:ea typeface="Vollkorn"/>
                <a:cs typeface="Vollkorn"/>
                <a:sym typeface="Vollkorn"/>
              </a:rPr>
              <a:t> in un </a:t>
            </a:r>
            <a:r>
              <a:rPr lang="en-US" sz="3600" spc="18" dirty="0" err="1">
                <a:solidFill>
                  <a:srgbClr val="000000"/>
                </a:solidFill>
                <a:latin typeface="Vollkorn"/>
                <a:ea typeface="Vollkorn"/>
                <a:cs typeface="Vollkorn"/>
                <a:sym typeface="Vollkorn"/>
              </a:rPr>
              <a:t>dato</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momento</a:t>
            </a:r>
            <a:r>
              <a:rPr lang="en-US" sz="3600" spc="18" dirty="0">
                <a:solidFill>
                  <a:srgbClr val="000000"/>
                </a:solidFill>
                <a:latin typeface="Vollkorn"/>
                <a:ea typeface="Vollkorn"/>
                <a:cs typeface="Vollkorn"/>
                <a:sym typeface="Vollkorn"/>
              </a:rPr>
              <a:t> o </a:t>
            </a:r>
            <a:r>
              <a:rPr lang="en-US" sz="3600" spc="18" dirty="0" err="1">
                <a:solidFill>
                  <a:srgbClr val="000000"/>
                </a:solidFill>
                <a:latin typeface="Vollkorn"/>
                <a:ea typeface="Vollkorn"/>
                <a:cs typeface="Vollkorn"/>
                <a:sym typeface="Vollkorn"/>
              </a:rPr>
              <a:t>periodo</a:t>
            </a:r>
            <a:r>
              <a:rPr lang="en-US" sz="3600" spc="18" dirty="0">
                <a:solidFill>
                  <a:srgbClr val="000000"/>
                </a:solidFill>
                <a:latin typeface="Vollkorn"/>
                <a:ea typeface="Vollkorn"/>
                <a:cs typeface="Vollkorn"/>
                <a:sym typeface="Vollkorn"/>
              </a:rPr>
              <a:t> (ad es. </a:t>
            </a:r>
            <a:r>
              <a:rPr lang="en-US" sz="3600" spc="18" dirty="0" err="1">
                <a:solidFill>
                  <a:srgbClr val="000000"/>
                </a:solidFill>
                <a:latin typeface="Vollkorn"/>
                <a:ea typeface="Vollkorn"/>
                <a:cs typeface="Vollkorn"/>
                <a:sym typeface="Vollkorn"/>
              </a:rPr>
              <a:t>nella</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valutazione</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della</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capacità</a:t>
            </a:r>
            <a:r>
              <a:rPr lang="en-US" sz="3600" spc="18" dirty="0">
                <a:solidFill>
                  <a:srgbClr val="000000"/>
                </a:solidFill>
                <a:latin typeface="Vollkorn"/>
                <a:ea typeface="Vollkorn"/>
                <a:cs typeface="Vollkorn"/>
                <a:sym typeface="Vollkorn"/>
              </a:rPr>
              <a:t> di </a:t>
            </a:r>
            <a:r>
              <a:rPr lang="en-US" sz="3600" spc="18" dirty="0" err="1">
                <a:solidFill>
                  <a:srgbClr val="000000"/>
                </a:solidFill>
                <a:latin typeface="Vollkorn"/>
                <a:ea typeface="Vollkorn"/>
                <a:cs typeface="Vollkorn"/>
                <a:sym typeface="Vollkorn"/>
              </a:rPr>
              <a:t>donare</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stipulare</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contratti</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disporre</a:t>
            </a:r>
            <a:r>
              <a:rPr lang="en-US" sz="3600" spc="18" dirty="0">
                <a:solidFill>
                  <a:srgbClr val="000000"/>
                </a:solidFill>
                <a:latin typeface="Vollkorn"/>
                <a:ea typeface="Vollkorn"/>
                <a:cs typeface="Vollkorn"/>
                <a:sym typeface="Vollkorn"/>
              </a:rPr>
              <a:t> </a:t>
            </a:r>
            <a:r>
              <a:rPr lang="en-US" sz="3600" spc="18" dirty="0" err="1">
                <a:solidFill>
                  <a:srgbClr val="000000"/>
                </a:solidFill>
                <a:latin typeface="Vollkorn"/>
                <a:ea typeface="Vollkorn"/>
                <a:cs typeface="Vollkorn"/>
                <a:sym typeface="Vollkorn"/>
              </a:rPr>
              <a:t>testamento</a:t>
            </a:r>
            <a:r>
              <a:rPr lang="en-US" sz="3600" spc="18" dirty="0">
                <a:solidFill>
                  <a:srgbClr val="000000"/>
                </a:solidFill>
                <a:latin typeface="Vollkorn"/>
                <a:ea typeface="Vollkorn"/>
                <a:cs typeface="Vollkorn"/>
                <a:sym typeface="Vollkorn"/>
              </a:rPr>
              <a:t>).</a:t>
            </a:r>
          </a:p>
        </p:txBody>
      </p:sp>
      <p:grpSp>
        <p:nvGrpSpPr>
          <p:cNvPr id="4" name="Group 4"/>
          <p:cNvGrpSpPr/>
          <p:nvPr/>
        </p:nvGrpSpPr>
        <p:grpSpPr>
          <a:xfrm>
            <a:off x="0" y="0"/>
            <a:ext cx="2181669" cy="10287000"/>
            <a:chOff x="0" y="0"/>
            <a:chExt cx="2908892" cy="13716000"/>
          </a:xfrm>
        </p:grpSpPr>
        <p:sp>
          <p:nvSpPr>
            <p:cNvPr id="5" name="Freeform 5"/>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83324-8B7F-502E-4EE1-1F9631A65E0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B7C12A1-3BB3-3A99-ADA2-FC057CDA111A}"/>
              </a:ext>
            </a:extLst>
          </p:cNvPr>
          <p:cNvGrpSpPr/>
          <p:nvPr/>
        </p:nvGrpSpPr>
        <p:grpSpPr>
          <a:xfrm>
            <a:off x="0" y="0"/>
            <a:ext cx="3527426" cy="10287000"/>
            <a:chOff x="0" y="0"/>
            <a:chExt cx="4703235" cy="13716000"/>
          </a:xfrm>
        </p:grpSpPr>
        <p:sp>
          <p:nvSpPr>
            <p:cNvPr id="3" name="Freeform 3">
              <a:extLst>
                <a:ext uri="{FF2B5EF4-FFF2-40B4-BE49-F238E27FC236}">
                  <a16:creationId xmlns:a16="http://schemas.microsoft.com/office/drawing/2014/main" id="{0B14D9A1-8638-3E52-DBA4-28E7943ADF1F}"/>
                </a:ext>
              </a:extLst>
            </p:cNvPr>
            <p:cNvSpPr/>
            <p:nvPr/>
          </p:nvSpPr>
          <p:spPr>
            <a:xfrm>
              <a:off x="0" y="0"/>
              <a:ext cx="4703191" cy="13716000"/>
            </a:xfrm>
            <a:custGeom>
              <a:avLst/>
              <a:gdLst/>
              <a:ahLst/>
              <a:cxnLst/>
              <a:rect l="l" t="t" r="r" b="b"/>
              <a:pathLst>
                <a:path w="4703191" h="13716000">
                  <a:moveTo>
                    <a:pt x="0" y="0"/>
                  </a:moveTo>
                  <a:lnTo>
                    <a:pt x="4703191" y="0"/>
                  </a:lnTo>
                  <a:lnTo>
                    <a:pt x="4703191" y="13716000"/>
                  </a:lnTo>
                  <a:lnTo>
                    <a:pt x="0" y="13716000"/>
                  </a:lnTo>
                  <a:close/>
                </a:path>
              </a:pathLst>
            </a:custGeom>
            <a:solidFill>
              <a:srgbClr val="953735"/>
            </a:solidFill>
          </p:spPr>
          <p:txBody>
            <a:bodyPr/>
            <a:lstStyle/>
            <a:p>
              <a:endParaRPr lang="it-IT"/>
            </a:p>
          </p:txBody>
        </p:sp>
      </p:grpSp>
      <p:sp>
        <p:nvSpPr>
          <p:cNvPr id="6" name="Freeform 10" descr="Image result for logo unipd">
            <a:extLst>
              <a:ext uri="{FF2B5EF4-FFF2-40B4-BE49-F238E27FC236}">
                <a16:creationId xmlns:a16="http://schemas.microsoft.com/office/drawing/2014/main" id="{E418DF4A-4553-768A-B0B0-12444E78ED43}"/>
              </a:ext>
            </a:extLst>
          </p:cNvPr>
          <p:cNvSpPr/>
          <p:nvPr/>
        </p:nvSpPr>
        <p:spPr>
          <a:xfrm>
            <a:off x="817324" y="342900"/>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graphicFrame>
        <p:nvGraphicFramePr>
          <p:cNvPr id="4" name="Diagramma 3">
            <a:extLst>
              <a:ext uri="{FF2B5EF4-FFF2-40B4-BE49-F238E27FC236}">
                <a16:creationId xmlns:a16="http://schemas.microsoft.com/office/drawing/2014/main" id="{86146E90-2F46-04AF-BA5F-58C55FE9FDCF}"/>
              </a:ext>
            </a:extLst>
          </p:cNvPr>
          <p:cNvGraphicFramePr/>
          <p:nvPr>
            <p:extLst>
              <p:ext uri="{D42A27DB-BD31-4B8C-83A1-F6EECF244321}">
                <p14:modId xmlns:p14="http://schemas.microsoft.com/office/powerpoint/2010/main" val="3809468586"/>
              </p:ext>
            </p:extLst>
          </p:nvPr>
        </p:nvGraphicFramePr>
        <p:xfrm>
          <a:off x="4419600" y="1028700"/>
          <a:ext cx="11963400" cy="8092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81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E7500-6838-73F3-3DB3-522BF29BD7F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85253F8-9459-635D-5A90-08BF04D185F6}"/>
              </a:ext>
            </a:extLst>
          </p:cNvPr>
          <p:cNvSpPr txBox="1"/>
          <p:nvPr/>
        </p:nvSpPr>
        <p:spPr>
          <a:xfrm>
            <a:off x="2713220" y="923925"/>
            <a:ext cx="14904095" cy="948978"/>
          </a:xfrm>
          <a:prstGeom prst="rect">
            <a:avLst/>
          </a:prstGeom>
        </p:spPr>
        <p:txBody>
          <a:bodyPr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Problema</a:t>
            </a:r>
            <a:r>
              <a:rPr lang="en-US" sz="5250" b="1" spc="26" dirty="0">
                <a:solidFill>
                  <a:srgbClr val="000000"/>
                </a:solidFill>
                <a:latin typeface="Vollkorn Bold"/>
                <a:ea typeface="Vollkorn Bold"/>
                <a:cs typeface="Vollkorn Bold"/>
                <a:sym typeface="Vollkorn Bold"/>
              </a:rPr>
              <a:t> </a:t>
            </a:r>
            <a:r>
              <a:rPr lang="en-US" sz="5250" b="1" spc="26" dirty="0" err="1">
                <a:solidFill>
                  <a:srgbClr val="000000"/>
                </a:solidFill>
                <a:latin typeface="Vollkorn Bold"/>
                <a:ea typeface="Vollkorn Bold"/>
                <a:cs typeface="Vollkorn Bold"/>
                <a:sym typeface="Vollkorn Bold"/>
              </a:rPr>
              <a:t>metodologico</a:t>
            </a:r>
            <a:endParaRPr lang="en-US" sz="5250" b="1" spc="26" dirty="0">
              <a:solidFill>
                <a:srgbClr val="000000"/>
              </a:solidFill>
              <a:latin typeface="Vollkorn Bold"/>
              <a:ea typeface="Vollkorn Bold"/>
              <a:cs typeface="Vollkorn Bold"/>
              <a:sym typeface="Vollkorn Bold"/>
            </a:endParaRPr>
          </a:p>
        </p:txBody>
      </p:sp>
      <p:grpSp>
        <p:nvGrpSpPr>
          <p:cNvPr id="4" name="Group 4">
            <a:extLst>
              <a:ext uri="{FF2B5EF4-FFF2-40B4-BE49-F238E27FC236}">
                <a16:creationId xmlns:a16="http://schemas.microsoft.com/office/drawing/2014/main" id="{733C19A9-5CCF-72DF-15CA-F6236A84CF02}"/>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DA92707F-D69C-07B9-5C79-570AFA1B56A6}"/>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827E71B2-DA98-9BE6-A323-E66813CCBDED}"/>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pic>
        <p:nvPicPr>
          <p:cNvPr id="10242" name="Picture 2" descr="Linee guida snlg strumento multidisciplinarietà - Operatore socio-sanitario">
            <a:extLst>
              <a:ext uri="{FF2B5EF4-FFF2-40B4-BE49-F238E27FC236}">
                <a16:creationId xmlns:a16="http://schemas.microsoft.com/office/drawing/2014/main" id="{855BF644-94C4-DC6E-9687-0A57DDBB2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532" y="3086100"/>
            <a:ext cx="10080946" cy="567053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856FA57F-3B26-D1C8-040C-A8027B8D145D}"/>
              </a:ext>
            </a:extLst>
          </p:cNvPr>
          <p:cNvSpPr txBox="1"/>
          <p:nvPr/>
        </p:nvSpPr>
        <p:spPr>
          <a:xfrm>
            <a:off x="12829478" y="5107259"/>
            <a:ext cx="3733800" cy="2123658"/>
          </a:xfrm>
          <a:prstGeom prst="rect">
            <a:avLst/>
          </a:prstGeom>
          <a:noFill/>
        </p:spPr>
        <p:txBody>
          <a:bodyPr wrap="square" rtlCol="0">
            <a:spAutoFit/>
          </a:bodyPr>
          <a:lstStyle/>
          <a:p>
            <a:r>
              <a:rPr lang="it-IT" sz="4400" b="1" dirty="0">
                <a:latin typeface="Vollkorn" panose="020B0604020202020204" charset="0"/>
                <a:ea typeface="Vollkorn" panose="020B0604020202020204" charset="0"/>
              </a:rPr>
              <a:t>NON ESISTONO LINEE GUIDA</a:t>
            </a:r>
            <a:endParaRPr lang="en-GB" sz="4400" b="1"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3539234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939AE-6F95-DD06-0CCE-B878BB967B5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4055DB6-BC9A-8E7C-BCE0-5F6A0A3AEB0A}"/>
              </a:ext>
            </a:extLst>
          </p:cNvPr>
          <p:cNvSpPr txBox="1"/>
          <p:nvPr/>
        </p:nvSpPr>
        <p:spPr>
          <a:xfrm>
            <a:off x="2713220" y="923925"/>
            <a:ext cx="14904095" cy="948978"/>
          </a:xfrm>
          <a:prstGeom prst="rect">
            <a:avLst/>
          </a:prstGeom>
        </p:spPr>
        <p:txBody>
          <a:bodyPr lIns="0" tIns="0" rIns="0" bIns="0" rtlCol="0" anchor="t">
            <a:spAutoFit/>
          </a:bodyPr>
          <a:lstStyle/>
          <a:p>
            <a:pPr algn="l">
              <a:lnSpc>
                <a:spcPts val="7350"/>
              </a:lnSpc>
            </a:pPr>
            <a:r>
              <a:rPr lang="en-US" sz="5250" b="1" spc="26" dirty="0">
                <a:solidFill>
                  <a:srgbClr val="000000"/>
                </a:solidFill>
                <a:latin typeface="Vollkorn Bold"/>
                <a:ea typeface="Vollkorn Bold"/>
                <a:cs typeface="Vollkorn Bold"/>
                <a:sym typeface="Vollkorn Bold"/>
              </a:rPr>
              <a:t>METODOLOGIA</a:t>
            </a:r>
          </a:p>
        </p:txBody>
      </p:sp>
      <p:grpSp>
        <p:nvGrpSpPr>
          <p:cNvPr id="4" name="Group 4">
            <a:extLst>
              <a:ext uri="{FF2B5EF4-FFF2-40B4-BE49-F238E27FC236}">
                <a16:creationId xmlns:a16="http://schemas.microsoft.com/office/drawing/2014/main" id="{F4F4BD2A-A00C-B412-220E-7A5C8488AB17}"/>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ED04AB20-5AE3-FF32-B1C0-79095DF30406}"/>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1E8BAB93-E7E4-BA1F-8836-305CC045DDA3}"/>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CasellaDiTesto 6">
            <a:extLst>
              <a:ext uri="{FF2B5EF4-FFF2-40B4-BE49-F238E27FC236}">
                <a16:creationId xmlns:a16="http://schemas.microsoft.com/office/drawing/2014/main" id="{3EA35E43-9FD6-F58F-0E30-A6C59C465738}"/>
              </a:ext>
            </a:extLst>
          </p:cNvPr>
          <p:cNvSpPr txBox="1"/>
          <p:nvPr/>
        </p:nvSpPr>
        <p:spPr>
          <a:xfrm>
            <a:off x="2713220" y="2628900"/>
            <a:ext cx="12649200" cy="769441"/>
          </a:xfrm>
          <a:prstGeom prst="rect">
            <a:avLst/>
          </a:prstGeom>
          <a:noFill/>
        </p:spPr>
        <p:txBody>
          <a:bodyPr wrap="square" rtlCol="0">
            <a:spAutoFit/>
          </a:bodyPr>
          <a:lstStyle/>
          <a:p>
            <a:r>
              <a:rPr lang="it-IT" sz="4400" b="1" dirty="0">
                <a:latin typeface="Vollkorn" panose="020B0604020202020204" charset="0"/>
                <a:ea typeface="Vollkorn" panose="020B0604020202020204" charset="0"/>
              </a:rPr>
              <a:t>1. ANALISI DELLA DOMANDA</a:t>
            </a:r>
            <a:endParaRPr lang="en-GB" sz="4400" b="1" dirty="0">
              <a:latin typeface="Vollkorn" panose="020B0604020202020204" charset="0"/>
              <a:ea typeface="Vollkorn" panose="020B0604020202020204" charset="0"/>
            </a:endParaRPr>
          </a:p>
        </p:txBody>
      </p:sp>
      <p:sp>
        <p:nvSpPr>
          <p:cNvPr id="3" name="CasellaDiTesto 2">
            <a:extLst>
              <a:ext uri="{FF2B5EF4-FFF2-40B4-BE49-F238E27FC236}">
                <a16:creationId xmlns:a16="http://schemas.microsoft.com/office/drawing/2014/main" id="{8152E20F-6A16-502F-C335-B523D76D6AD8}"/>
              </a:ext>
            </a:extLst>
          </p:cNvPr>
          <p:cNvSpPr txBox="1"/>
          <p:nvPr/>
        </p:nvSpPr>
        <p:spPr>
          <a:xfrm>
            <a:off x="2971799" y="4152900"/>
            <a:ext cx="14904095" cy="2862322"/>
          </a:xfrm>
          <a:prstGeom prst="rect">
            <a:avLst/>
          </a:prstGeom>
          <a:noFill/>
        </p:spPr>
        <p:txBody>
          <a:bodyPr wrap="square" rtlCol="0">
            <a:spAutoFit/>
          </a:bodyPr>
          <a:lstStyle/>
          <a:p>
            <a:pPr marL="457200" indent="-457200">
              <a:buFont typeface="Wingdings" panose="05000000000000000000" pitchFamily="2" charset="2"/>
              <a:buChar char="§"/>
            </a:pPr>
            <a:r>
              <a:rPr lang="it-IT" sz="3600" dirty="0">
                <a:latin typeface="Vollkorn" panose="020B0604020202020204" charset="0"/>
                <a:ea typeface="Vollkorn" panose="020B0604020202020204" charset="0"/>
              </a:rPr>
              <a:t>Da chi viene la segnalazione della possibile limitazione della capacità di agire?  </a:t>
            </a:r>
          </a:p>
          <a:p>
            <a:pPr marL="457200" indent="-457200">
              <a:buFont typeface="Wingdings" panose="05000000000000000000" pitchFamily="2" charset="2"/>
              <a:buChar char="§"/>
            </a:pPr>
            <a:r>
              <a:rPr lang="it-IT" sz="3600" dirty="0">
                <a:latin typeface="Vollkorn" panose="020B0604020202020204" charset="0"/>
                <a:ea typeface="Vollkorn" panose="020B0604020202020204" charset="0"/>
              </a:rPr>
              <a:t>Come viene motivata tale necessità?</a:t>
            </a:r>
          </a:p>
          <a:p>
            <a:pPr marL="457200" indent="-457200">
              <a:buFont typeface="Wingdings" panose="05000000000000000000" pitchFamily="2" charset="2"/>
              <a:buChar char="§"/>
            </a:pPr>
            <a:r>
              <a:rPr lang="it-IT" sz="3600" dirty="0">
                <a:latin typeface="Vollkorn" panose="020B0604020202020204" charset="0"/>
                <a:ea typeface="Vollkorn" panose="020B0604020202020204" charset="0"/>
              </a:rPr>
              <a:t>Secondo la motivazione, quali sono le difficoltà manifestate dalla persona?</a:t>
            </a:r>
            <a:endParaRPr lang="en-GB" sz="36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447651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81CFF-EEA6-D13C-DA84-01035B10814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ED30D87-F231-109C-3857-9696EBE02423}"/>
              </a:ext>
            </a:extLst>
          </p:cNvPr>
          <p:cNvSpPr txBox="1"/>
          <p:nvPr/>
        </p:nvSpPr>
        <p:spPr>
          <a:xfrm>
            <a:off x="2713220" y="923925"/>
            <a:ext cx="14904095" cy="948978"/>
          </a:xfrm>
          <a:prstGeom prst="rect">
            <a:avLst/>
          </a:prstGeom>
        </p:spPr>
        <p:txBody>
          <a:bodyPr lIns="0" tIns="0" rIns="0" bIns="0" rtlCol="0" anchor="t">
            <a:spAutoFit/>
          </a:bodyPr>
          <a:lstStyle/>
          <a:p>
            <a:pPr algn="l">
              <a:lnSpc>
                <a:spcPts val="7350"/>
              </a:lnSpc>
            </a:pPr>
            <a:r>
              <a:rPr lang="en-US" sz="5250" b="1" spc="26" dirty="0">
                <a:solidFill>
                  <a:srgbClr val="000000"/>
                </a:solidFill>
                <a:latin typeface="Vollkorn Bold"/>
                <a:ea typeface="Vollkorn Bold"/>
                <a:cs typeface="Vollkorn Bold"/>
                <a:sym typeface="Vollkorn Bold"/>
              </a:rPr>
              <a:t>METODOLOGIA</a:t>
            </a:r>
          </a:p>
        </p:txBody>
      </p:sp>
      <p:grpSp>
        <p:nvGrpSpPr>
          <p:cNvPr id="4" name="Group 4">
            <a:extLst>
              <a:ext uri="{FF2B5EF4-FFF2-40B4-BE49-F238E27FC236}">
                <a16:creationId xmlns:a16="http://schemas.microsoft.com/office/drawing/2014/main" id="{617D46DA-579E-506D-0451-66C0BCC876B5}"/>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52976E46-1A97-8A29-3A09-6297464C16DA}"/>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CCDB9187-2DCC-BC03-CF98-D63EABBEA0D3}"/>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CasellaDiTesto 6">
            <a:extLst>
              <a:ext uri="{FF2B5EF4-FFF2-40B4-BE49-F238E27FC236}">
                <a16:creationId xmlns:a16="http://schemas.microsoft.com/office/drawing/2014/main" id="{3EEB48ED-17EB-7279-75FA-E859370FB21E}"/>
              </a:ext>
            </a:extLst>
          </p:cNvPr>
          <p:cNvSpPr txBox="1"/>
          <p:nvPr/>
        </p:nvSpPr>
        <p:spPr>
          <a:xfrm>
            <a:off x="2971799" y="2628181"/>
            <a:ext cx="12649200" cy="769441"/>
          </a:xfrm>
          <a:prstGeom prst="rect">
            <a:avLst/>
          </a:prstGeom>
          <a:noFill/>
        </p:spPr>
        <p:txBody>
          <a:bodyPr wrap="square" rtlCol="0">
            <a:spAutoFit/>
          </a:bodyPr>
          <a:lstStyle/>
          <a:p>
            <a:r>
              <a:rPr lang="it-IT" sz="4400" b="1" dirty="0">
                <a:latin typeface="Vollkorn" panose="020B0604020202020204" charset="0"/>
                <a:ea typeface="Vollkorn" panose="020B0604020202020204" charset="0"/>
              </a:rPr>
              <a:t>2. ANALISI DELLA DOCUMENTAZIONE</a:t>
            </a:r>
            <a:endParaRPr lang="en-GB" sz="4400" b="1" dirty="0">
              <a:latin typeface="Vollkorn" panose="020B0604020202020204" charset="0"/>
              <a:ea typeface="Vollkorn" panose="020B0604020202020204" charset="0"/>
            </a:endParaRPr>
          </a:p>
        </p:txBody>
      </p:sp>
      <p:sp>
        <p:nvSpPr>
          <p:cNvPr id="3" name="CasellaDiTesto 2">
            <a:extLst>
              <a:ext uri="{FF2B5EF4-FFF2-40B4-BE49-F238E27FC236}">
                <a16:creationId xmlns:a16="http://schemas.microsoft.com/office/drawing/2014/main" id="{55E42073-3764-CD2F-977D-2FE5773D69E9}"/>
              </a:ext>
            </a:extLst>
          </p:cNvPr>
          <p:cNvSpPr txBox="1"/>
          <p:nvPr/>
        </p:nvSpPr>
        <p:spPr>
          <a:xfrm>
            <a:off x="2992243" y="3757713"/>
            <a:ext cx="14904095" cy="6186309"/>
          </a:xfrm>
          <a:prstGeom prst="rect">
            <a:avLst/>
          </a:prstGeom>
          <a:noFill/>
        </p:spPr>
        <p:txBody>
          <a:bodyPr wrap="square" rtlCol="0">
            <a:spAutoFit/>
          </a:bodyPr>
          <a:lstStyle/>
          <a:p>
            <a:pPr marL="457200" indent="-457200">
              <a:buFont typeface="Wingdings" panose="05000000000000000000" pitchFamily="2" charset="2"/>
              <a:buChar char="§"/>
            </a:pPr>
            <a:r>
              <a:rPr lang="it-IT" sz="3600" dirty="0">
                <a:latin typeface="Vollkorn" panose="020B0604020202020204" charset="0"/>
                <a:ea typeface="Vollkorn" panose="020B0604020202020204" charset="0"/>
              </a:rPr>
              <a:t>Documentazione giuridica (se esiste):</a:t>
            </a:r>
          </a:p>
          <a:p>
            <a:r>
              <a:rPr lang="it-IT" sz="3600" dirty="0">
                <a:latin typeface="Vollkorn" panose="020B0604020202020204" charset="0"/>
                <a:ea typeface="Vollkorn" panose="020B0604020202020204" charset="0"/>
              </a:rPr>
              <a:t>            es. precedenti domande di amministratore di sostegno</a:t>
            </a:r>
          </a:p>
          <a:p>
            <a:r>
              <a:rPr lang="it-IT" sz="3600" dirty="0">
                <a:latin typeface="Vollkorn" panose="020B0604020202020204" charset="0"/>
                <a:ea typeface="Vollkorn" panose="020B0604020202020204" charset="0"/>
              </a:rPr>
              <a:t>            problematiche emerse (es. impugnazione di vendita immobile)</a:t>
            </a:r>
          </a:p>
          <a:p>
            <a:endParaRPr lang="it-IT" sz="3600" dirty="0">
              <a:latin typeface="Vollkorn" panose="020B0604020202020204" charset="0"/>
              <a:ea typeface="Vollkorn" panose="020B0604020202020204" charset="0"/>
            </a:endParaRPr>
          </a:p>
          <a:p>
            <a:pPr marL="571500" indent="-571500">
              <a:buFont typeface="Wingdings" panose="05000000000000000000" pitchFamily="2" charset="2"/>
              <a:buChar char="§"/>
            </a:pPr>
            <a:r>
              <a:rPr lang="it-IT" sz="3600" dirty="0">
                <a:latin typeface="Vollkorn" panose="020B0604020202020204" charset="0"/>
                <a:ea typeface="Vollkorn" panose="020B0604020202020204" charset="0"/>
              </a:rPr>
              <a:t>Documentazione familiare (se esiste):</a:t>
            </a:r>
            <a:endParaRPr lang="en-GB" sz="3600" dirty="0">
              <a:latin typeface="Vollkorn" panose="020B0604020202020204" charset="0"/>
              <a:ea typeface="Vollkorn" panose="020B0604020202020204" charset="0"/>
            </a:endParaRPr>
          </a:p>
          <a:p>
            <a:r>
              <a:rPr lang="en-GB" sz="3600" dirty="0">
                <a:latin typeface="Vollkorn" panose="020B0604020202020204" charset="0"/>
                <a:ea typeface="Vollkorn" panose="020B0604020202020204" charset="0"/>
              </a:rPr>
              <a:t>             dispute </a:t>
            </a:r>
            <a:r>
              <a:rPr lang="en-GB" sz="3600" dirty="0" err="1">
                <a:latin typeface="Vollkorn" panose="020B0604020202020204" charset="0"/>
                <a:ea typeface="Vollkorn" panose="020B0604020202020204" charset="0"/>
              </a:rPr>
              <a:t>familiari</a:t>
            </a:r>
            <a:r>
              <a:rPr lang="en-GB" sz="3600" dirty="0">
                <a:latin typeface="Vollkorn" panose="020B0604020202020204" charset="0"/>
                <a:ea typeface="Vollkorn" panose="020B0604020202020204" charset="0"/>
              </a:rPr>
              <a:t> legate a </a:t>
            </a:r>
            <a:r>
              <a:rPr lang="en-GB" sz="3600" dirty="0" err="1">
                <a:latin typeface="Vollkorn" panose="020B0604020202020204" charset="0"/>
                <a:ea typeface="Vollkorn" panose="020B0604020202020204" charset="0"/>
              </a:rPr>
              <a:t>motivi</a:t>
            </a:r>
            <a:r>
              <a:rPr lang="en-GB" sz="3600" dirty="0">
                <a:latin typeface="Vollkorn" panose="020B0604020202020204" charset="0"/>
                <a:ea typeface="Vollkorn" panose="020B0604020202020204" charset="0"/>
              </a:rPr>
              <a:t> economici, etc</a:t>
            </a:r>
          </a:p>
          <a:p>
            <a:endParaRPr lang="en-GB" sz="3600" dirty="0">
              <a:latin typeface="Vollkorn" panose="020B0604020202020204" charset="0"/>
              <a:ea typeface="Vollkorn" panose="020B0604020202020204" charset="0"/>
            </a:endParaRPr>
          </a:p>
          <a:p>
            <a:pPr marL="571500" indent="-571500">
              <a:buFont typeface="Wingdings" panose="05000000000000000000" pitchFamily="2" charset="2"/>
              <a:buChar char="§"/>
            </a:pPr>
            <a:r>
              <a:rPr lang="en-GB" sz="3600" dirty="0" err="1">
                <a:latin typeface="Vollkorn" panose="020B0604020202020204" charset="0"/>
                <a:ea typeface="Vollkorn" panose="020B0604020202020204" charset="0"/>
              </a:rPr>
              <a:t>Documentazione</a:t>
            </a:r>
            <a:r>
              <a:rPr lang="en-GB" sz="3600" dirty="0">
                <a:latin typeface="Vollkorn" panose="020B0604020202020204" charset="0"/>
                <a:ea typeface="Vollkorn" panose="020B0604020202020204" charset="0"/>
              </a:rPr>
              <a:t> medica:</a:t>
            </a:r>
          </a:p>
          <a:p>
            <a:r>
              <a:rPr lang="en-GB" sz="3600" dirty="0">
                <a:latin typeface="Vollkorn" panose="020B0604020202020204" charset="0"/>
                <a:ea typeface="Vollkorn" panose="020B0604020202020204" charset="0"/>
              </a:rPr>
              <a:t>             </a:t>
            </a:r>
            <a:r>
              <a:rPr lang="en-GB" sz="3600" dirty="0" err="1">
                <a:latin typeface="Vollkorn" panose="020B0604020202020204" charset="0"/>
                <a:ea typeface="Vollkorn" panose="020B0604020202020204" charset="0"/>
              </a:rPr>
              <a:t>C’è</a:t>
            </a:r>
            <a:r>
              <a:rPr lang="en-GB" sz="3600" dirty="0">
                <a:latin typeface="Vollkorn" panose="020B0604020202020204" charset="0"/>
                <a:ea typeface="Vollkorn" panose="020B0604020202020204" charset="0"/>
              </a:rPr>
              <a:t> </a:t>
            </a:r>
            <a:r>
              <a:rPr lang="en-GB" sz="3600" dirty="0" err="1">
                <a:latin typeface="Vollkorn" panose="020B0604020202020204" charset="0"/>
                <a:ea typeface="Vollkorn" panose="020B0604020202020204" charset="0"/>
              </a:rPr>
              <a:t>una</a:t>
            </a:r>
            <a:r>
              <a:rPr lang="en-GB" sz="3600" dirty="0">
                <a:latin typeface="Vollkorn" panose="020B0604020202020204" charset="0"/>
                <a:ea typeface="Vollkorn" panose="020B0604020202020204" charset="0"/>
              </a:rPr>
              <a:t> </a:t>
            </a:r>
            <a:r>
              <a:rPr lang="en-GB" sz="3600" dirty="0" err="1">
                <a:latin typeface="Vollkorn" panose="020B0604020202020204" charset="0"/>
                <a:ea typeface="Vollkorn" panose="020B0604020202020204" charset="0"/>
              </a:rPr>
              <a:t>patologia</a:t>
            </a:r>
            <a:r>
              <a:rPr lang="en-GB" sz="3600" dirty="0">
                <a:latin typeface="Vollkorn" panose="020B0604020202020204" charset="0"/>
                <a:ea typeface="Vollkorn" panose="020B0604020202020204" charset="0"/>
              </a:rPr>
              <a:t> medica </a:t>
            </a:r>
            <a:r>
              <a:rPr lang="en-GB" sz="3600" dirty="0" err="1">
                <a:latin typeface="Vollkorn" panose="020B0604020202020204" charset="0"/>
                <a:ea typeface="Vollkorn" panose="020B0604020202020204" charset="0"/>
              </a:rPr>
              <a:t>già</a:t>
            </a:r>
            <a:r>
              <a:rPr lang="en-GB" sz="3600" dirty="0">
                <a:latin typeface="Vollkorn" panose="020B0604020202020204" charset="0"/>
                <a:ea typeface="Vollkorn" panose="020B0604020202020204" charset="0"/>
              </a:rPr>
              <a:t> </a:t>
            </a:r>
            <a:r>
              <a:rPr lang="en-GB" sz="3600" dirty="0" err="1">
                <a:latin typeface="Vollkorn" panose="020B0604020202020204" charset="0"/>
                <a:ea typeface="Vollkorn" panose="020B0604020202020204" charset="0"/>
              </a:rPr>
              <a:t>documentata</a:t>
            </a:r>
            <a:r>
              <a:rPr lang="en-GB" sz="3600" dirty="0">
                <a:latin typeface="Vollkorn" panose="020B0604020202020204" charset="0"/>
                <a:ea typeface="Vollkorn" panose="020B0604020202020204" charset="0"/>
              </a:rPr>
              <a:t>? </a:t>
            </a:r>
          </a:p>
          <a:p>
            <a:r>
              <a:rPr lang="en-GB" sz="3600" dirty="0">
                <a:latin typeface="Vollkorn" panose="020B0604020202020204" charset="0"/>
                <a:ea typeface="Vollkorn" panose="020B0604020202020204" charset="0"/>
              </a:rPr>
              <a:t>             Se </a:t>
            </a:r>
            <a:r>
              <a:rPr lang="en-GB" sz="3600" dirty="0" err="1">
                <a:latin typeface="Vollkorn" panose="020B0604020202020204" charset="0"/>
                <a:ea typeface="Vollkorn" panose="020B0604020202020204" charset="0"/>
              </a:rPr>
              <a:t>si</a:t>
            </a:r>
            <a:r>
              <a:rPr lang="en-GB" sz="3600" dirty="0">
                <a:latin typeface="Vollkorn" panose="020B0604020202020204" charset="0"/>
                <a:ea typeface="Vollkorn" panose="020B0604020202020204" charset="0"/>
              </a:rPr>
              <a:t>, </a:t>
            </a:r>
            <a:r>
              <a:rPr lang="en-GB" sz="3600" dirty="0" err="1">
                <a:latin typeface="Vollkorn" panose="020B0604020202020204" charset="0"/>
                <a:ea typeface="Vollkorn" panose="020B0604020202020204" charset="0"/>
              </a:rPr>
              <a:t>quanto</a:t>
            </a:r>
            <a:r>
              <a:rPr lang="en-GB" sz="3600" dirty="0">
                <a:latin typeface="Vollkorn" panose="020B0604020202020204" charset="0"/>
                <a:ea typeface="Vollkorn" panose="020B0604020202020204" charset="0"/>
              </a:rPr>
              <a:t> grave è?</a:t>
            </a:r>
          </a:p>
          <a:p>
            <a:r>
              <a:rPr lang="en-GB" sz="3600" dirty="0">
                <a:latin typeface="Vollkorn" panose="020B0604020202020204" charset="0"/>
                <a:ea typeface="Vollkorn" panose="020B0604020202020204" charset="0"/>
              </a:rPr>
              <a:t>             Se </a:t>
            </a:r>
            <a:r>
              <a:rPr lang="en-GB" sz="3600" dirty="0" err="1">
                <a:latin typeface="Vollkorn" panose="020B0604020202020204" charset="0"/>
                <a:ea typeface="Vollkorn" panose="020B0604020202020204" charset="0"/>
              </a:rPr>
              <a:t>si</a:t>
            </a:r>
            <a:r>
              <a:rPr lang="en-GB" sz="3600" dirty="0">
                <a:latin typeface="Vollkorn" panose="020B0604020202020204" charset="0"/>
                <a:ea typeface="Vollkorn" panose="020B0604020202020204" charset="0"/>
              </a:rPr>
              <a:t>, è </a:t>
            </a:r>
            <a:r>
              <a:rPr lang="en-GB" sz="3600" dirty="0" err="1">
                <a:latin typeface="Vollkorn" panose="020B0604020202020204" charset="0"/>
                <a:ea typeface="Vollkorn" panose="020B0604020202020204" charset="0"/>
              </a:rPr>
              <a:t>reversibile</a:t>
            </a:r>
            <a:r>
              <a:rPr lang="en-GB" sz="3600" dirty="0">
                <a:latin typeface="Vollkorn" panose="020B0604020202020204" charset="0"/>
                <a:ea typeface="Vollkorn" panose="020B0604020202020204" charset="0"/>
              </a:rPr>
              <a:t> </a:t>
            </a:r>
            <a:r>
              <a:rPr lang="en-GB" sz="3600" dirty="0" err="1">
                <a:latin typeface="Vollkorn" panose="020B0604020202020204" charset="0"/>
                <a:ea typeface="Vollkorn" panose="020B0604020202020204" charset="0"/>
              </a:rPr>
              <a:t>oppure</a:t>
            </a:r>
            <a:r>
              <a:rPr lang="en-GB" sz="3600" dirty="0">
                <a:latin typeface="Vollkorn" panose="020B0604020202020204" charset="0"/>
                <a:ea typeface="Vollkorn" panose="020B0604020202020204" charset="0"/>
              </a:rPr>
              <a:t> no?</a:t>
            </a:r>
            <a:endParaRPr lang="it-IT" sz="36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2858868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EC7A-E2D7-8134-A95A-DC0DD28D493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03F4D05-BC20-4DB8-2482-4B2EA3767D26}"/>
              </a:ext>
            </a:extLst>
          </p:cNvPr>
          <p:cNvSpPr txBox="1"/>
          <p:nvPr/>
        </p:nvSpPr>
        <p:spPr>
          <a:xfrm>
            <a:off x="2713220" y="923925"/>
            <a:ext cx="14904095" cy="948978"/>
          </a:xfrm>
          <a:prstGeom prst="rect">
            <a:avLst/>
          </a:prstGeom>
        </p:spPr>
        <p:txBody>
          <a:bodyPr lIns="0" tIns="0" rIns="0" bIns="0" rtlCol="0" anchor="t">
            <a:spAutoFit/>
          </a:bodyPr>
          <a:lstStyle/>
          <a:p>
            <a:pPr algn="l">
              <a:lnSpc>
                <a:spcPts val="7350"/>
              </a:lnSpc>
            </a:pPr>
            <a:r>
              <a:rPr lang="en-US" sz="5250" b="1" spc="26" dirty="0">
                <a:solidFill>
                  <a:srgbClr val="000000"/>
                </a:solidFill>
                <a:latin typeface="Vollkorn Bold"/>
                <a:ea typeface="Vollkorn Bold"/>
                <a:cs typeface="Vollkorn Bold"/>
                <a:sym typeface="Vollkorn Bold"/>
              </a:rPr>
              <a:t>METODOLOGIA</a:t>
            </a:r>
          </a:p>
        </p:txBody>
      </p:sp>
      <p:grpSp>
        <p:nvGrpSpPr>
          <p:cNvPr id="4" name="Group 4">
            <a:extLst>
              <a:ext uri="{FF2B5EF4-FFF2-40B4-BE49-F238E27FC236}">
                <a16:creationId xmlns:a16="http://schemas.microsoft.com/office/drawing/2014/main" id="{35357073-27DB-ADE9-220E-5457C5026E35}"/>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6AB7094F-8A00-B02F-95D8-BCF022A39A80}"/>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59194C50-8DF2-0F63-147B-9E5E44EC2E16}"/>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CasellaDiTesto 6">
            <a:extLst>
              <a:ext uri="{FF2B5EF4-FFF2-40B4-BE49-F238E27FC236}">
                <a16:creationId xmlns:a16="http://schemas.microsoft.com/office/drawing/2014/main" id="{C41CCCB8-D369-6BF8-0D28-5A55D5D514C8}"/>
              </a:ext>
            </a:extLst>
          </p:cNvPr>
          <p:cNvSpPr txBox="1"/>
          <p:nvPr/>
        </p:nvSpPr>
        <p:spPr>
          <a:xfrm>
            <a:off x="2971799" y="2628181"/>
            <a:ext cx="12649200" cy="769441"/>
          </a:xfrm>
          <a:prstGeom prst="rect">
            <a:avLst/>
          </a:prstGeom>
          <a:noFill/>
        </p:spPr>
        <p:txBody>
          <a:bodyPr wrap="square" rtlCol="0">
            <a:spAutoFit/>
          </a:bodyPr>
          <a:lstStyle/>
          <a:p>
            <a:r>
              <a:rPr lang="it-IT" sz="4400" b="1" dirty="0">
                <a:latin typeface="Vollkorn" panose="020B0604020202020204" charset="0"/>
                <a:ea typeface="Vollkorn" panose="020B0604020202020204" charset="0"/>
              </a:rPr>
              <a:t>3. COLLOQUIO</a:t>
            </a:r>
            <a:endParaRPr lang="en-GB" sz="4400" b="1" dirty="0">
              <a:latin typeface="Vollkorn" panose="020B0604020202020204" charset="0"/>
              <a:ea typeface="Vollkorn" panose="020B0604020202020204" charset="0"/>
            </a:endParaRPr>
          </a:p>
        </p:txBody>
      </p:sp>
      <p:sp>
        <p:nvSpPr>
          <p:cNvPr id="3" name="CasellaDiTesto 2">
            <a:extLst>
              <a:ext uri="{FF2B5EF4-FFF2-40B4-BE49-F238E27FC236}">
                <a16:creationId xmlns:a16="http://schemas.microsoft.com/office/drawing/2014/main" id="{85A009A8-54F1-D412-A035-63A6D983715E}"/>
              </a:ext>
            </a:extLst>
          </p:cNvPr>
          <p:cNvSpPr txBox="1"/>
          <p:nvPr/>
        </p:nvSpPr>
        <p:spPr>
          <a:xfrm>
            <a:off x="2992243" y="3757713"/>
            <a:ext cx="14904095" cy="646331"/>
          </a:xfrm>
          <a:prstGeom prst="rect">
            <a:avLst/>
          </a:prstGeom>
          <a:noFill/>
        </p:spPr>
        <p:txBody>
          <a:bodyPr wrap="square" rtlCol="0">
            <a:spAutoFit/>
          </a:bodyPr>
          <a:lstStyle/>
          <a:p>
            <a:r>
              <a:rPr lang="it-IT" sz="3600" dirty="0">
                <a:latin typeface="Vollkorn" panose="020B0604020202020204" charset="0"/>
                <a:ea typeface="Vollkorn" panose="020B0604020202020204" charset="0"/>
              </a:rPr>
              <a:t>IL COLLOQUIO </a:t>
            </a:r>
            <a:r>
              <a:rPr lang="it-IT" sz="3600" u="sng" dirty="0">
                <a:latin typeface="Vollkorn" panose="020B0604020202020204" charset="0"/>
                <a:ea typeface="Vollkorn" panose="020B0604020202020204" charset="0"/>
              </a:rPr>
              <a:t>CLINICO</a:t>
            </a:r>
            <a:r>
              <a:rPr lang="it-IT" sz="3600" dirty="0">
                <a:latin typeface="Vollkorn" panose="020B0604020202020204" charset="0"/>
                <a:ea typeface="Vollkorn" panose="020B0604020202020204" charset="0"/>
              </a:rPr>
              <a:t> è DIVERSO DAL COLLOQUIO </a:t>
            </a:r>
            <a:r>
              <a:rPr lang="it-IT" sz="3600" u="sng" dirty="0">
                <a:latin typeface="Vollkorn" panose="020B0604020202020204" charset="0"/>
                <a:ea typeface="Vollkorn" panose="020B0604020202020204" charset="0"/>
              </a:rPr>
              <a:t>FORENSE</a:t>
            </a:r>
          </a:p>
        </p:txBody>
      </p:sp>
      <p:cxnSp>
        <p:nvCxnSpPr>
          <p:cNvPr id="9" name="Connettore 2 8">
            <a:extLst>
              <a:ext uri="{FF2B5EF4-FFF2-40B4-BE49-F238E27FC236}">
                <a16:creationId xmlns:a16="http://schemas.microsoft.com/office/drawing/2014/main" id="{E3402837-9D77-67F3-C6F2-C7C4E10543AD}"/>
              </a:ext>
            </a:extLst>
          </p:cNvPr>
          <p:cNvCxnSpPr/>
          <p:nvPr/>
        </p:nvCxnSpPr>
        <p:spPr>
          <a:xfrm flipH="1">
            <a:off x="5791200" y="4404044"/>
            <a:ext cx="1447800" cy="1196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4634250E-80FA-49F8-69D5-12643A21BAF9}"/>
              </a:ext>
            </a:extLst>
          </p:cNvPr>
          <p:cNvCxnSpPr/>
          <p:nvPr/>
        </p:nvCxnSpPr>
        <p:spPr>
          <a:xfrm flipH="1">
            <a:off x="13859108" y="4404044"/>
            <a:ext cx="1447800" cy="1196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B3CD02A5-A652-875D-BED4-B0DF9C040A65}"/>
              </a:ext>
            </a:extLst>
          </p:cNvPr>
          <p:cNvSpPr txBox="1"/>
          <p:nvPr/>
        </p:nvSpPr>
        <p:spPr>
          <a:xfrm>
            <a:off x="2992243" y="5753100"/>
            <a:ext cx="5999357" cy="1815882"/>
          </a:xfrm>
          <a:prstGeom prst="rect">
            <a:avLst/>
          </a:prstGeom>
          <a:noFill/>
        </p:spPr>
        <p:txBody>
          <a:bodyPr wrap="square" rtlCol="0">
            <a:spAutoFit/>
          </a:bodyPr>
          <a:lstStyle/>
          <a:p>
            <a:r>
              <a:rPr lang="it-IT" sz="2800" dirty="0">
                <a:latin typeface="Vollkorn" panose="020B0604020202020204" charset="0"/>
                <a:ea typeface="Vollkorn" panose="020B0604020202020204" charset="0"/>
              </a:rPr>
              <a:t>Finalizzato alla diagnosi di malattia, alla diagnosi funzionale e all’identificazione della migliore terapia</a:t>
            </a:r>
            <a:endParaRPr lang="en-GB" sz="2800" dirty="0">
              <a:latin typeface="Vollkorn" panose="020B0604020202020204" charset="0"/>
              <a:ea typeface="Vollkorn" panose="020B0604020202020204" charset="0"/>
            </a:endParaRPr>
          </a:p>
        </p:txBody>
      </p:sp>
      <p:sp>
        <p:nvSpPr>
          <p:cNvPr id="12" name="CasellaDiTesto 11">
            <a:extLst>
              <a:ext uri="{FF2B5EF4-FFF2-40B4-BE49-F238E27FC236}">
                <a16:creationId xmlns:a16="http://schemas.microsoft.com/office/drawing/2014/main" id="{60C64D15-A95E-615D-1408-442FC2C16468}"/>
              </a:ext>
            </a:extLst>
          </p:cNvPr>
          <p:cNvSpPr txBox="1"/>
          <p:nvPr/>
        </p:nvSpPr>
        <p:spPr>
          <a:xfrm>
            <a:off x="10972800" y="5703849"/>
            <a:ext cx="5486400" cy="954107"/>
          </a:xfrm>
          <a:prstGeom prst="rect">
            <a:avLst/>
          </a:prstGeom>
          <a:noFill/>
        </p:spPr>
        <p:txBody>
          <a:bodyPr wrap="square" rtlCol="0">
            <a:spAutoFit/>
          </a:bodyPr>
          <a:lstStyle/>
          <a:p>
            <a:r>
              <a:rPr lang="it-IT" sz="2800" dirty="0">
                <a:latin typeface="Vollkorn" panose="020B0604020202020204" charset="0"/>
                <a:ea typeface="Vollkorn" panose="020B0604020202020204" charset="0"/>
              </a:rPr>
              <a:t>Finalizzato alla tutela giuridica della persona</a:t>
            </a:r>
            <a:endParaRPr lang="en-GB" sz="2800" dirty="0">
              <a:latin typeface="Vollkorn" panose="020B0604020202020204" charset="0"/>
              <a:ea typeface="Vollkorn" panose="020B0604020202020204" charset="0"/>
            </a:endParaRPr>
          </a:p>
        </p:txBody>
      </p:sp>
      <p:sp>
        <p:nvSpPr>
          <p:cNvPr id="13" name="CasellaDiTesto 12">
            <a:extLst>
              <a:ext uri="{FF2B5EF4-FFF2-40B4-BE49-F238E27FC236}">
                <a16:creationId xmlns:a16="http://schemas.microsoft.com/office/drawing/2014/main" id="{79063720-592A-3D03-C1B4-A5F6DA7D2222}"/>
              </a:ext>
            </a:extLst>
          </p:cNvPr>
          <p:cNvSpPr txBox="1"/>
          <p:nvPr/>
        </p:nvSpPr>
        <p:spPr>
          <a:xfrm>
            <a:off x="2992243" y="8010097"/>
            <a:ext cx="5999357" cy="954107"/>
          </a:xfrm>
          <a:prstGeom prst="rect">
            <a:avLst/>
          </a:prstGeom>
          <a:noFill/>
        </p:spPr>
        <p:txBody>
          <a:bodyPr wrap="square" rtlCol="0">
            <a:spAutoFit/>
          </a:bodyPr>
          <a:lstStyle/>
          <a:p>
            <a:r>
              <a:rPr lang="it-IT" sz="2800" dirty="0">
                <a:latin typeface="Vollkorn" panose="020B0604020202020204" charset="0"/>
                <a:ea typeface="Vollkorn" panose="020B0604020202020204" charset="0"/>
              </a:rPr>
              <a:t>Ove possibile si coinvolgono attivamente i familiari</a:t>
            </a:r>
            <a:endParaRPr lang="en-GB" sz="2800" dirty="0">
              <a:latin typeface="Vollkorn" panose="020B0604020202020204" charset="0"/>
              <a:ea typeface="Vollkorn" panose="020B0604020202020204" charset="0"/>
            </a:endParaRPr>
          </a:p>
        </p:txBody>
      </p:sp>
      <p:sp>
        <p:nvSpPr>
          <p:cNvPr id="14" name="CasellaDiTesto 13">
            <a:extLst>
              <a:ext uri="{FF2B5EF4-FFF2-40B4-BE49-F238E27FC236}">
                <a16:creationId xmlns:a16="http://schemas.microsoft.com/office/drawing/2014/main" id="{D75E5C6C-42CD-0198-7718-CFF294F9D140}"/>
              </a:ext>
            </a:extLst>
          </p:cNvPr>
          <p:cNvSpPr txBox="1"/>
          <p:nvPr/>
        </p:nvSpPr>
        <p:spPr>
          <a:xfrm>
            <a:off x="10998820" y="7991261"/>
            <a:ext cx="5486400" cy="1384995"/>
          </a:xfrm>
          <a:prstGeom prst="rect">
            <a:avLst/>
          </a:prstGeom>
          <a:noFill/>
        </p:spPr>
        <p:txBody>
          <a:bodyPr wrap="square" rtlCol="0">
            <a:spAutoFit/>
          </a:bodyPr>
          <a:lstStyle/>
          <a:p>
            <a:r>
              <a:rPr lang="it-IT" sz="2800" dirty="0">
                <a:latin typeface="Vollkorn" panose="020B0604020202020204" charset="0"/>
                <a:ea typeface="Vollkorn" panose="020B0604020202020204" charset="0"/>
              </a:rPr>
              <a:t>Il coinvolgimento dei familiari è da limitare soprattutto se non si sanno gli interessi in gioco</a:t>
            </a:r>
            <a:endParaRPr lang="en-GB" sz="28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427379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F880A-755A-3FDF-6B76-E3139846505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49F53FC-457C-E43A-81BE-DA18D7DC2303}"/>
              </a:ext>
            </a:extLst>
          </p:cNvPr>
          <p:cNvSpPr txBox="1"/>
          <p:nvPr/>
        </p:nvSpPr>
        <p:spPr>
          <a:xfrm>
            <a:off x="2713220" y="923925"/>
            <a:ext cx="14904095" cy="948978"/>
          </a:xfrm>
          <a:prstGeom prst="rect">
            <a:avLst/>
          </a:prstGeom>
        </p:spPr>
        <p:txBody>
          <a:bodyPr lIns="0" tIns="0" rIns="0" bIns="0" rtlCol="0" anchor="t">
            <a:spAutoFit/>
          </a:bodyPr>
          <a:lstStyle/>
          <a:p>
            <a:pPr algn="l">
              <a:lnSpc>
                <a:spcPts val="7350"/>
              </a:lnSpc>
            </a:pPr>
            <a:r>
              <a:rPr lang="en-US" sz="5250" b="1" spc="26" dirty="0">
                <a:solidFill>
                  <a:srgbClr val="000000"/>
                </a:solidFill>
                <a:latin typeface="Vollkorn Bold"/>
                <a:ea typeface="Vollkorn Bold"/>
                <a:cs typeface="Vollkorn Bold"/>
                <a:sym typeface="Vollkorn Bold"/>
              </a:rPr>
              <a:t>METODOLOGIA</a:t>
            </a:r>
          </a:p>
        </p:txBody>
      </p:sp>
      <p:grpSp>
        <p:nvGrpSpPr>
          <p:cNvPr id="4" name="Group 4">
            <a:extLst>
              <a:ext uri="{FF2B5EF4-FFF2-40B4-BE49-F238E27FC236}">
                <a16:creationId xmlns:a16="http://schemas.microsoft.com/office/drawing/2014/main" id="{77BD3907-6AAF-D9F6-E180-F328BE4FAD5B}"/>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6CE75226-77F0-08BA-F578-754618E2A4EB}"/>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F600132D-E0D4-A219-598D-12E751797D14}"/>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CasellaDiTesto 6">
            <a:extLst>
              <a:ext uri="{FF2B5EF4-FFF2-40B4-BE49-F238E27FC236}">
                <a16:creationId xmlns:a16="http://schemas.microsoft.com/office/drawing/2014/main" id="{11E35883-AC69-AC1B-B842-7081C86D0B37}"/>
              </a:ext>
            </a:extLst>
          </p:cNvPr>
          <p:cNvSpPr txBox="1"/>
          <p:nvPr/>
        </p:nvSpPr>
        <p:spPr>
          <a:xfrm>
            <a:off x="2971799" y="2628181"/>
            <a:ext cx="12649200" cy="769441"/>
          </a:xfrm>
          <a:prstGeom prst="rect">
            <a:avLst/>
          </a:prstGeom>
          <a:noFill/>
        </p:spPr>
        <p:txBody>
          <a:bodyPr wrap="square" rtlCol="0">
            <a:spAutoFit/>
          </a:bodyPr>
          <a:lstStyle/>
          <a:p>
            <a:r>
              <a:rPr lang="it-IT" sz="4400" b="1" dirty="0">
                <a:latin typeface="Vollkorn" panose="020B0604020202020204" charset="0"/>
                <a:ea typeface="Vollkorn" panose="020B0604020202020204" charset="0"/>
              </a:rPr>
              <a:t>3. COLLOQUIO</a:t>
            </a:r>
            <a:endParaRPr lang="en-GB" sz="4400" b="1" dirty="0">
              <a:latin typeface="Vollkorn" panose="020B0604020202020204" charset="0"/>
              <a:ea typeface="Vollkorn" panose="020B0604020202020204" charset="0"/>
            </a:endParaRPr>
          </a:p>
        </p:txBody>
      </p:sp>
      <p:sp>
        <p:nvSpPr>
          <p:cNvPr id="3" name="CasellaDiTesto 2">
            <a:extLst>
              <a:ext uri="{FF2B5EF4-FFF2-40B4-BE49-F238E27FC236}">
                <a16:creationId xmlns:a16="http://schemas.microsoft.com/office/drawing/2014/main" id="{A7097D8A-8983-10C9-969D-7DA12C537FE5}"/>
              </a:ext>
            </a:extLst>
          </p:cNvPr>
          <p:cNvSpPr txBox="1"/>
          <p:nvPr/>
        </p:nvSpPr>
        <p:spPr>
          <a:xfrm>
            <a:off x="2992243" y="3757713"/>
            <a:ext cx="14904095" cy="646331"/>
          </a:xfrm>
          <a:prstGeom prst="rect">
            <a:avLst/>
          </a:prstGeom>
          <a:noFill/>
        </p:spPr>
        <p:txBody>
          <a:bodyPr wrap="square" rtlCol="0">
            <a:spAutoFit/>
          </a:bodyPr>
          <a:lstStyle/>
          <a:p>
            <a:r>
              <a:rPr lang="it-IT" sz="3600" dirty="0">
                <a:latin typeface="Vollkorn" panose="020B0604020202020204" charset="0"/>
                <a:ea typeface="Vollkorn" panose="020B0604020202020204" charset="0"/>
              </a:rPr>
              <a:t>Cosa indago in un colloquio forense?</a:t>
            </a:r>
            <a:endParaRPr lang="it-IT" sz="3600" u="sng" dirty="0">
              <a:latin typeface="Vollkorn" panose="020B0604020202020204" charset="0"/>
              <a:ea typeface="Vollkorn" panose="020B0604020202020204" charset="0"/>
            </a:endParaRPr>
          </a:p>
        </p:txBody>
      </p:sp>
      <p:sp>
        <p:nvSpPr>
          <p:cNvPr id="16" name="CasellaDiTesto 15">
            <a:extLst>
              <a:ext uri="{FF2B5EF4-FFF2-40B4-BE49-F238E27FC236}">
                <a16:creationId xmlns:a16="http://schemas.microsoft.com/office/drawing/2014/main" id="{0740C3C6-9D16-4E96-E5A3-D802AC132BB6}"/>
              </a:ext>
            </a:extLst>
          </p:cNvPr>
          <p:cNvSpPr txBox="1"/>
          <p:nvPr/>
        </p:nvSpPr>
        <p:spPr>
          <a:xfrm>
            <a:off x="2992243" y="4820334"/>
            <a:ext cx="14904095" cy="2862322"/>
          </a:xfrm>
          <a:prstGeom prst="rect">
            <a:avLst/>
          </a:prstGeom>
          <a:noFill/>
        </p:spPr>
        <p:txBody>
          <a:bodyPr wrap="square" rtlCol="0">
            <a:spAutoFit/>
          </a:bodyPr>
          <a:lstStyle/>
          <a:p>
            <a:pPr marL="571500" indent="-571500">
              <a:buFont typeface="Arial" panose="020B0604020202020204" pitchFamily="34" charset="0"/>
              <a:buChar char="•"/>
            </a:pPr>
            <a:r>
              <a:rPr lang="it-IT" sz="3600" dirty="0">
                <a:latin typeface="Vollkorn" panose="020B0604020202020204" charset="0"/>
                <a:ea typeface="Vollkorn" panose="020B0604020202020204" charset="0"/>
              </a:rPr>
              <a:t>Consapevolezza della persona riguardo alla valutazione</a:t>
            </a:r>
          </a:p>
          <a:p>
            <a:pPr marL="571500" indent="-571500">
              <a:buFont typeface="Arial" panose="020B0604020202020204" pitchFamily="34" charset="0"/>
              <a:buChar char="•"/>
            </a:pPr>
            <a:r>
              <a:rPr lang="it-IT" sz="3600" dirty="0">
                <a:latin typeface="Vollkorn" panose="020B0604020202020204" charset="0"/>
                <a:ea typeface="Vollkorn" panose="020B0604020202020204" charset="0"/>
              </a:rPr>
              <a:t>Sua opinione personale  riguardo alla situazione</a:t>
            </a:r>
          </a:p>
          <a:p>
            <a:pPr marL="571500" indent="-571500">
              <a:buFont typeface="Arial" panose="020B0604020202020204" pitchFamily="34" charset="0"/>
              <a:buChar char="•"/>
            </a:pPr>
            <a:r>
              <a:rPr lang="it-IT" sz="3600" dirty="0">
                <a:latin typeface="Vollkorn" panose="020B0604020202020204" charset="0"/>
                <a:ea typeface="Vollkorn" panose="020B0604020202020204" charset="0"/>
              </a:rPr>
              <a:t>Cosa pensa lei della possibilità di avere un </a:t>
            </a:r>
            <a:r>
              <a:rPr lang="it-IT" sz="3600" dirty="0" err="1">
                <a:latin typeface="Vollkorn" panose="020B0604020202020204" charset="0"/>
                <a:ea typeface="Vollkorn" panose="020B0604020202020204" charset="0"/>
              </a:rPr>
              <a:t>AdS</a:t>
            </a:r>
            <a:endParaRPr lang="it-IT" sz="3600" dirty="0">
              <a:latin typeface="Vollkorn" panose="020B0604020202020204" charset="0"/>
              <a:ea typeface="Vollkorn" panose="020B0604020202020204" charset="0"/>
            </a:endParaRPr>
          </a:p>
          <a:p>
            <a:pPr marL="571500" indent="-571500">
              <a:buFont typeface="Arial" panose="020B0604020202020204" pitchFamily="34" charset="0"/>
              <a:buChar char="•"/>
            </a:pPr>
            <a:r>
              <a:rPr lang="it-IT" sz="3600" dirty="0">
                <a:latin typeface="Vollkorn" panose="020B0604020202020204" charset="0"/>
                <a:ea typeface="Vollkorn" panose="020B0604020202020204" charset="0"/>
              </a:rPr>
              <a:t>Quali sono i suoi obiettivi, cosa vorrebbe ottenere</a:t>
            </a:r>
          </a:p>
          <a:p>
            <a:pPr marL="571500" indent="-571500">
              <a:buFont typeface="Arial" panose="020B0604020202020204" pitchFamily="34" charset="0"/>
              <a:buChar char="•"/>
            </a:pPr>
            <a:r>
              <a:rPr lang="it-IT" sz="3600" dirty="0">
                <a:latin typeface="Vollkorn" panose="020B0604020202020204" charset="0"/>
                <a:ea typeface="Vollkorn" panose="020B0604020202020204" charset="0"/>
              </a:rPr>
              <a:t>Motivazioni che hanno guidato/guidano l’azione</a:t>
            </a:r>
          </a:p>
        </p:txBody>
      </p:sp>
    </p:spTree>
    <p:extLst>
      <p:ext uri="{BB962C8B-B14F-4D97-AF65-F5344CB8AC3E}">
        <p14:creationId xmlns:p14="http://schemas.microsoft.com/office/powerpoint/2010/main" val="2072833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D1A7-F8B2-D76C-D8ED-4C6B6CD7476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63A81BF-6D2F-3BDC-82AB-0ECA2850DF15}"/>
              </a:ext>
            </a:extLst>
          </p:cNvPr>
          <p:cNvSpPr txBox="1"/>
          <p:nvPr/>
        </p:nvSpPr>
        <p:spPr>
          <a:xfrm>
            <a:off x="2713220" y="923925"/>
            <a:ext cx="14904095" cy="948978"/>
          </a:xfrm>
          <a:prstGeom prst="rect">
            <a:avLst/>
          </a:prstGeom>
        </p:spPr>
        <p:txBody>
          <a:bodyPr lIns="0" tIns="0" rIns="0" bIns="0" rtlCol="0" anchor="t">
            <a:spAutoFit/>
          </a:bodyPr>
          <a:lstStyle/>
          <a:p>
            <a:pPr algn="l">
              <a:lnSpc>
                <a:spcPts val="7350"/>
              </a:lnSpc>
            </a:pPr>
            <a:r>
              <a:rPr lang="en-US" sz="5250" b="1" spc="26" dirty="0">
                <a:solidFill>
                  <a:srgbClr val="000000"/>
                </a:solidFill>
                <a:latin typeface="Vollkorn Bold"/>
                <a:ea typeface="Vollkorn Bold"/>
                <a:cs typeface="Vollkorn Bold"/>
                <a:sym typeface="Vollkorn Bold"/>
              </a:rPr>
              <a:t>METODOLOGIA</a:t>
            </a:r>
          </a:p>
        </p:txBody>
      </p:sp>
      <p:grpSp>
        <p:nvGrpSpPr>
          <p:cNvPr id="4" name="Group 4">
            <a:extLst>
              <a:ext uri="{FF2B5EF4-FFF2-40B4-BE49-F238E27FC236}">
                <a16:creationId xmlns:a16="http://schemas.microsoft.com/office/drawing/2014/main" id="{ACDC8622-37FA-5DAA-13D3-C60CF41C42E6}"/>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03EB107B-80AB-B37B-B54F-85B6CD401A2C}"/>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9B281943-4BE6-D5C9-8E63-29070D4646A9}"/>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CasellaDiTesto 6">
            <a:extLst>
              <a:ext uri="{FF2B5EF4-FFF2-40B4-BE49-F238E27FC236}">
                <a16:creationId xmlns:a16="http://schemas.microsoft.com/office/drawing/2014/main" id="{FAE6FB19-731E-D36B-8268-DB79C266436D}"/>
              </a:ext>
            </a:extLst>
          </p:cNvPr>
          <p:cNvSpPr txBox="1"/>
          <p:nvPr/>
        </p:nvSpPr>
        <p:spPr>
          <a:xfrm>
            <a:off x="2971799" y="2628181"/>
            <a:ext cx="12649200" cy="769441"/>
          </a:xfrm>
          <a:prstGeom prst="rect">
            <a:avLst/>
          </a:prstGeom>
          <a:noFill/>
        </p:spPr>
        <p:txBody>
          <a:bodyPr wrap="square" rtlCol="0">
            <a:spAutoFit/>
          </a:bodyPr>
          <a:lstStyle/>
          <a:p>
            <a:r>
              <a:rPr lang="it-IT" sz="4400" b="1" dirty="0">
                <a:latin typeface="Vollkorn" panose="020B0604020202020204" charset="0"/>
                <a:ea typeface="Vollkorn" panose="020B0604020202020204" charset="0"/>
              </a:rPr>
              <a:t>3. COLLOQUIO</a:t>
            </a:r>
            <a:endParaRPr lang="en-GB" sz="4400" b="1" dirty="0">
              <a:latin typeface="Vollkorn" panose="020B0604020202020204" charset="0"/>
              <a:ea typeface="Vollkorn" panose="020B0604020202020204" charset="0"/>
            </a:endParaRPr>
          </a:p>
        </p:txBody>
      </p:sp>
      <p:sp>
        <p:nvSpPr>
          <p:cNvPr id="3" name="CasellaDiTesto 2">
            <a:extLst>
              <a:ext uri="{FF2B5EF4-FFF2-40B4-BE49-F238E27FC236}">
                <a16:creationId xmlns:a16="http://schemas.microsoft.com/office/drawing/2014/main" id="{520ADE66-0941-663E-2CCD-68EE37A1470E}"/>
              </a:ext>
            </a:extLst>
          </p:cNvPr>
          <p:cNvSpPr txBox="1"/>
          <p:nvPr/>
        </p:nvSpPr>
        <p:spPr>
          <a:xfrm>
            <a:off x="3001537" y="3879189"/>
            <a:ext cx="14067264" cy="1200329"/>
          </a:xfrm>
          <a:prstGeom prst="rect">
            <a:avLst/>
          </a:prstGeom>
          <a:noFill/>
        </p:spPr>
        <p:txBody>
          <a:bodyPr wrap="square" rtlCol="0">
            <a:spAutoFit/>
          </a:bodyPr>
          <a:lstStyle/>
          <a:p>
            <a:r>
              <a:rPr lang="it-IT" sz="3600" dirty="0">
                <a:latin typeface="Vollkorn" panose="020B0604020202020204" charset="0"/>
                <a:ea typeface="Vollkorn" panose="020B0604020202020204" charset="0"/>
              </a:rPr>
              <a:t>IL COLLOQUIO </a:t>
            </a:r>
            <a:r>
              <a:rPr lang="it-IT" sz="3600" u="sng" dirty="0">
                <a:latin typeface="Vollkorn" panose="020B0604020202020204" charset="0"/>
                <a:ea typeface="Vollkorn" panose="020B0604020202020204" charset="0"/>
              </a:rPr>
              <a:t>CLINICO</a:t>
            </a:r>
            <a:r>
              <a:rPr lang="it-IT" sz="3600" dirty="0">
                <a:latin typeface="Vollkorn" panose="020B0604020202020204" charset="0"/>
                <a:ea typeface="Vollkorn" panose="020B0604020202020204" charset="0"/>
              </a:rPr>
              <a:t> è DIVERSO DAL COLLOQUIO </a:t>
            </a:r>
            <a:r>
              <a:rPr lang="it-IT" sz="3600" u="sng" dirty="0">
                <a:latin typeface="Vollkorn" panose="020B0604020202020204" charset="0"/>
                <a:ea typeface="Vollkorn" panose="020B0604020202020204" charset="0"/>
              </a:rPr>
              <a:t>NEUROPSICOLOGICO</a:t>
            </a:r>
          </a:p>
        </p:txBody>
      </p:sp>
      <p:sp>
        <p:nvSpPr>
          <p:cNvPr id="8" name="CasellaDiTesto 7">
            <a:extLst>
              <a:ext uri="{FF2B5EF4-FFF2-40B4-BE49-F238E27FC236}">
                <a16:creationId xmlns:a16="http://schemas.microsoft.com/office/drawing/2014/main" id="{34159FDF-E344-E925-2471-6FC36BF55A1B}"/>
              </a:ext>
            </a:extLst>
          </p:cNvPr>
          <p:cNvSpPr txBox="1"/>
          <p:nvPr/>
        </p:nvSpPr>
        <p:spPr>
          <a:xfrm>
            <a:off x="3200400" y="5829300"/>
            <a:ext cx="14904095" cy="3416320"/>
          </a:xfrm>
          <a:prstGeom prst="rect">
            <a:avLst/>
          </a:prstGeom>
          <a:noFill/>
        </p:spPr>
        <p:txBody>
          <a:bodyPr wrap="square" rtlCol="0">
            <a:spAutoFit/>
          </a:bodyPr>
          <a:lstStyle/>
          <a:p>
            <a:pPr marL="571500" indent="-571500">
              <a:buFont typeface="Arial" panose="020B0604020202020204" pitchFamily="34" charset="0"/>
              <a:buChar char="•"/>
            </a:pPr>
            <a:r>
              <a:rPr lang="it-IT" sz="3600" dirty="0">
                <a:latin typeface="Vollkorn" panose="020B0604020202020204" charset="0"/>
                <a:ea typeface="Vollkorn" panose="020B0604020202020204" charset="0"/>
              </a:rPr>
              <a:t>Dal linguaggio spontaneo inferisco le abilità residue linguistiche;</a:t>
            </a:r>
          </a:p>
          <a:p>
            <a:pPr marL="571500" indent="-571500">
              <a:buFont typeface="Arial" panose="020B0604020202020204" pitchFamily="34" charset="0"/>
              <a:buChar char="•"/>
            </a:pPr>
            <a:r>
              <a:rPr lang="it-IT" sz="3600" dirty="0">
                <a:latin typeface="Vollkorn" panose="020B0604020202020204" charset="0"/>
                <a:ea typeface="Vollkorn" panose="020B0604020202020204" charset="0"/>
              </a:rPr>
              <a:t>Inferisco le abilità di comprensione (astratto/concreto);</a:t>
            </a:r>
          </a:p>
          <a:p>
            <a:pPr marL="571500" indent="-571500">
              <a:buFont typeface="Arial" panose="020B0604020202020204" pitchFamily="34" charset="0"/>
              <a:buChar char="•"/>
            </a:pPr>
            <a:r>
              <a:rPr lang="it-IT" sz="3600" dirty="0">
                <a:latin typeface="Vollkorn" panose="020B0604020202020204" charset="0"/>
                <a:ea typeface="Vollkorn" panose="020B0604020202020204" charset="0"/>
              </a:rPr>
              <a:t>Inferisco il tono dell’umore;</a:t>
            </a:r>
          </a:p>
          <a:p>
            <a:pPr marL="571500" indent="-571500">
              <a:buFont typeface="Arial" panose="020B0604020202020204" pitchFamily="34" charset="0"/>
              <a:buChar char="•"/>
            </a:pPr>
            <a:r>
              <a:rPr lang="it-IT" sz="3600" dirty="0">
                <a:latin typeface="Vollkorn" panose="020B0604020202020204" charset="0"/>
                <a:ea typeface="Vollkorn" panose="020B0604020202020204" charset="0"/>
              </a:rPr>
              <a:t>Da come mantiene la conversazione capisco se è disinibito, se sa rispettare il proprio turno;</a:t>
            </a:r>
          </a:p>
          <a:p>
            <a:pPr marL="571500" indent="-571500">
              <a:buFont typeface="Arial" panose="020B0604020202020204" pitchFamily="34" charset="0"/>
              <a:buChar char="•"/>
            </a:pPr>
            <a:r>
              <a:rPr lang="it-IT" sz="3600" dirty="0">
                <a:latin typeface="Vollkorn" panose="020B0604020202020204" charset="0"/>
                <a:ea typeface="Vollkorn" panose="020B0604020202020204" charset="0"/>
              </a:rPr>
              <a:t>Capisco le sue abilità di ragionamento</a:t>
            </a:r>
          </a:p>
        </p:txBody>
      </p:sp>
    </p:spTree>
    <p:extLst>
      <p:ext uri="{BB962C8B-B14F-4D97-AF65-F5344CB8AC3E}">
        <p14:creationId xmlns:p14="http://schemas.microsoft.com/office/powerpoint/2010/main" val="3241935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0ECFE-C113-C630-F738-6530DC23BD2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4192E7E-22A6-1B79-161B-99025DB79F06}"/>
              </a:ext>
            </a:extLst>
          </p:cNvPr>
          <p:cNvSpPr txBox="1"/>
          <p:nvPr/>
        </p:nvSpPr>
        <p:spPr>
          <a:xfrm>
            <a:off x="2713220" y="923925"/>
            <a:ext cx="14904095" cy="948978"/>
          </a:xfrm>
          <a:prstGeom prst="rect">
            <a:avLst/>
          </a:prstGeom>
        </p:spPr>
        <p:txBody>
          <a:bodyPr lIns="0" tIns="0" rIns="0" bIns="0" rtlCol="0" anchor="t">
            <a:spAutoFit/>
          </a:bodyPr>
          <a:lstStyle/>
          <a:p>
            <a:pPr algn="l">
              <a:lnSpc>
                <a:spcPts val="7350"/>
              </a:lnSpc>
            </a:pPr>
            <a:r>
              <a:rPr lang="en-US" sz="5250" b="1" spc="26" dirty="0">
                <a:solidFill>
                  <a:srgbClr val="000000"/>
                </a:solidFill>
                <a:latin typeface="Vollkorn Bold"/>
                <a:ea typeface="Vollkorn Bold"/>
                <a:cs typeface="Vollkorn Bold"/>
                <a:sym typeface="Vollkorn Bold"/>
              </a:rPr>
              <a:t>METODOLOGIA</a:t>
            </a:r>
          </a:p>
        </p:txBody>
      </p:sp>
      <p:grpSp>
        <p:nvGrpSpPr>
          <p:cNvPr id="4" name="Group 4">
            <a:extLst>
              <a:ext uri="{FF2B5EF4-FFF2-40B4-BE49-F238E27FC236}">
                <a16:creationId xmlns:a16="http://schemas.microsoft.com/office/drawing/2014/main" id="{2734BBDD-4D30-5174-04A6-9B1411B2C4DC}"/>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B3096CF1-CB28-C3C9-C713-BA2BCB4ABF0E}"/>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65E3DF77-D9F5-0967-F2D0-0BD843F89498}"/>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CasellaDiTesto 6">
            <a:extLst>
              <a:ext uri="{FF2B5EF4-FFF2-40B4-BE49-F238E27FC236}">
                <a16:creationId xmlns:a16="http://schemas.microsoft.com/office/drawing/2014/main" id="{D3D52381-A5F1-DE32-EEF2-561EB38397FA}"/>
              </a:ext>
            </a:extLst>
          </p:cNvPr>
          <p:cNvSpPr txBox="1"/>
          <p:nvPr/>
        </p:nvSpPr>
        <p:spPr>
          <a:xfrm>
            <a:off x="2971799" y="2628181"/>
            <a:ext cx="12649200" cy="769441"/>
          </a:xfrm>
          <a:prstGeom prst="rect">
            <a:avLst/>
          </a:prstGeom>
          <a:noFill/>
        </p:spPr>
        <p:txBody>
          <a:bodyPr wrap="square" rtlCol="0">
            <a:spAutoFit/>
          </a:bodyPr>
          <a:lstStyle/>
          <a:p>
            <a:r>
              <a:rPr lang="it-IT" sz="4400" b="1" dirty="0">
                <a:latin typeface="Vollkorn" panose="020B0604020202020204" charset="0"/>
                <a:ea typeface="Vollkorn" panose="020B0604020202020204" charset="0"/>
              </a:rPr>
              <a:t>4. TESTISTICA SPECIFICA</a:t>
            </a:r>
            <a:endParaRPr lang="en-GB" sz="4400" b="1" dirty="0">
              <a:latin typeface="Vollkorn" panose="020B0604020202020204" charset="0"/>
              <a:ea typeface="Vollkorn" panose="020B0604020202020204" charset="0"/>
            </a:endParaRPr>
          </a:p>
        </p:txBody>
      </p:sp>
      <p:sp>
        <p:nvSpPr>
          <p:cNvPr id="3" name="CasellaDiTesto 2">
            <a:extLst>
              <a:ext uri="{FF2B5EF4-FFF2-40B4-BE49-F238E27FC236}">
                <a16:creationId xmlns:a16="http://schemas.microsoft.com/office/drawing/2014/main" id="{618BFDC3-C7E9-C82B-68FD-709F41A380CF}"/>
              </a:ext>
            </a:extLst>
          </p:cNvPr>
          <p:cNvSpPr txBox="1"/>
          <p:nvPr/>
        </p:nvSpPr>
        <p:spPr>
          <a:xfrm>
            <a:off x="3001537" y="3879189"/>
            <a:ext cx="14067264" cy="646331"/>
          </a:xfrm>
          <a:prstGeom prst="rect">
            <a:avLst/>
          </a:prstGeom>
          <a:noFill/>
        </p:spPr>
        <p:txBody>
          <a:bodyPr wrap="square" rtlCol="0">
            <a:spAutoFit/>
          </a:bodyPr>
          <a:lstStyle/>
          <a:p>
            <a:r>
              <a:rPr lang="it-IT" sz="3600" u="sng" dirty="0">
                <a:latin typeface="Vollkorn" panose="020B0604020202020204" charset="0"/>
                <a:ea typeface="Vollkorn" panose="020B0604020202020204" charset="0"/>
              </a:rPr>
              <a:t>COSA INDAGO?? QUALI FUNZIONI COGNITIVE</a:t>
            </a:r>
          </a:p>
        </p:txBody>
      </p:sp>
      <p:pic>
        <p:nvPicPr>
          <p:cNvPr id="11266" name="Picture 2" descr="Neuropsicologia e processi cognitivi - Physiofit Latina">
            <a:extLst>
              <a:ext uri="{FF2B5EF4-FFF2-40B4-BE49-F238E27FC236}">
                <a16:creationId xmlns:a16="http://schemas.microsoft.com/office/drawing/2014/main" id="{FBE18011-01B9-02C4-798F-84BFF6060F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45" r="22180"/>
          <a:stretch/>
        </p:blipFill>
        <p:spPr bwMode="auto">
          <a:xfrm>
            <a:off x="2198376" y="4511581"/>
            <a:ext cx="5791201" cy="548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0">
            <a:extLst>
              <a:ext uri="{FF2B5EF4-FFF2-40B4-BE49-F238E27FC236}">
                <a16:creationId xmlns:a16="http://schemas.microsoft.com/office/drawing/2014/main" id="{4954D175-38BE-D793-642A-8E9D9AE8C6BA}"/>
              </a:ext>
            </a:extLst>
          </p:cNvPr>
          <p:cNvSpPr txBox="1"/>
          <p:nvPr/>
        </p:nvSpPr>
        <p:spPr>
          <a:xfrm>
            <a:off x="8042056" y="5686210"/>
            <a:ext cx="9575259" cy="2957541"/>
          </a:xfrm>
          <a:prstGeom prst="rect">
            <a:avLst/>
          </a:prstGeom>
        </p:spPr>
        <p:txBody>
          <a:bodyPr lIns="0" tIns="0" rIns="0" bIns="0" rtlCol="0" anchor="t">
            <a:spAutoFit/>
          </a:bodyPr>
          <a:lstStyle/>
          <a:p>
            <a:pPr algn="just">
              <a:lnSpc>
                <a:spcPts val="3920"/>
              </a:lnSpc>
            </a:pPr>
            <a:r>
              <a:rPr lang="en-US" sz="2799" dirty="0">
                <a:solidFill>
                  <a:srgbClr val="000000"/>
                </a:solidFill>
                <a:latin typeface="Vollkorn"/>
                <a:ea typeface="Vollkorn"/>
                <a:cs typeface="Vollkorn"/>
                <a:sym typeface="Vollkorn"/>
              </a:rPr>
              <a:t>La </a:t>
            </a:r>
            <a:r>
              <a:rPr lang="en-US" sz="2799" dirty="0" err="1">
                <a:solidFill>
                  <a:srgbClr val="000000"/>
                </a:solidFill>
                <a:latin typeface="Vollkorn"/>
                <a:ea typeface="Vollkorn"/>
                <a:cs typeface="Vollkorn"/>
                <a:sym typeface="Vollkorn"/>
              </a:rPr>
              <a:t>Neuropsicologia</a:t>
            </a:r>
            <a:r>
              <a:rPr lang="en-US" sz="2799" dirty="0">
                <a:solidFill>
                  <a:srgbClr val="000000"/>
                </a:solidFill>
                <a:latin typeface="Vollkorn"/>
                <a:ea typeface="Vollkorn"/>
                <a:cs typeface="Vollkorn"/>
                <a:sym typeface="Vollkorn"/>
              </a:rPr>
              <a:t> è «la </a:t>
            </a:r>
            <a:r>
              <a:rPr lang="en-US" sz="2799" dirty="0" err="1">
                <a:solidFill>
                  <a:srgbClr val="000000"/>
                </a:solidFill>
                <a:latin typeface="Vollkorn"/>
                <a:ea typeface="Vollkorn"/>
                <a:cs typeface="Vollkorn"/>
                <a:sym typeface="Vollkorn"/>
              </a:rPr>
              <a:t>disciplina</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che</a:t>
            </a:r>
            <a:r>
              <a:rPr lang="en-US" sz="2799" dirty="0">
                <a:solidFill>
                  <a:srgbClr val="000000"/>
                </a:solidFill>
                <a:latin typeface="Vollkorn"/>
                <a:ea typeface="Vollkorn"/>
                <a:cs typeface="Vollkorn"/>
                <a:sym typeface="Vollkorn"/>
              </a:rPr>
              <a:t> ha come </a:t>
            </a:r>
            <a:r>
              <a:rPr lang="en-US" sz="2799" dirty="0" err="1">
                <a:solidFill>
                  <a:srgbClr val="000000"/>
                </a:solidFill>
                <a:latin typeface="Vollkorn"/>
                <a:ea typeface="Vollkorn"/>
                <a:cs typeface="Vollkorn"/>
                <a:sym typeface="Vollkorn"/>
              </a:rPr>
              <a:t>oggetto</a:t>
            </a:r>
            <a:r>
              <a:rPr lang="en-US" sz="2799" dirty="0">
                <a:solidFill>
                  <a:srgbClr val="000000"/>
                </a:solidFill>
                <a:latin typeface="Vollkorn"/>
                <a:ea typeface="Vollkorn"/>
                <a:cs typeface="Vollkorn"/>
                <a:sym typeface="Vollkorn"/>
              </a:rPr>
              <a:t> di studio le </a:t>
            </a:r>
            <a:r>
              <a:rPr lang="en-US" sz="2799" dirty="0" err="1">
                <a:solidFill>
                  <a:srgbClr val="000000"/>
                </a:solidFill>
                <a:latin typeface="Vollkorn"/>
                <a:ea typeface="Vollkorn"/>
                <a:cs typeface="Vollkorn"/>
                <a:sym typeface="Vollkorn"/>
              </a:rPr>
              <a:t>funzioni</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mentali</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superiori</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nel</a:t>
            </a:r>
            <a:r>
              <a:rPr lang="en-US" sz="2799" dirty="0">
                <a:solidFill>
                  <a:srgbClr val="000000"/>
                </a:solidFill>
                <a:latin typeface="Vollkorn"/>
                <a:ea typeface="Vollkorn"/>
                <a:cs typeface="Vollkorn"/>
                <a:sym typeface="Vollkorn"/>
              </a:rPr>
              <a:t> loro </a:t>
            </a:r>
            <a:r>
              <a:rPr lang="en-US" sz="2799" dirty="0" err="1">
                <a:solidFill>
                  <a:srgbClr val="000000"/>
                </a:solidFill>
                <a:latin typeface="Vollkorn"/>
                <a:ea typeface="Vollkorn"/>
                <a:cs typeface="Vollkorn"/>
                <a:sym typeface="Vollkorn"/>
              </a:rPr>
              <a:t>rapporto</a:t>
            </a:r>
            <a:r>
              <a:rPr lang="en-US" sz="2799" dirty="0">
                <a:solidFill>
                  <a:srgbClr val="000000"/>
                </a:solidFill>
                <a:latin typeface="Vollkorn"/>
                <a:ea typeface="Vollkorn"/>
                <a:cs typeface="Vollkorn"/>
                <a:sym typeface="Vollkorn"/>
              </a:rPr>
              <a:t> con le </a:t>
            </a:r>
            <a:r>
              <a:rPr lang="en-US" sz="2799" dirty="0" err="1">
                <a:solidFill>
                  <a:srgbClr val="000000"/>
                </a:solidFill>
                <a:latin typeface="Vollkorn"/>
                <a:ea typeface="Vollkorn"/>
                <a:cs typeface="Vollkorn"/>
                <a:sym typeface="Vollkorn"/>
              </a:rPr>
              <a:t>strutture</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cerebrali</a:t>
            </a:r>
            <a:r>
              <a:rPr lang="en-US" sz="2799" dirty="0">
                <a:solidFill>
                  <a:srgbClr val="000000"/>
                </a:solidFill>
                <a:latin typeface="Vollkorn"/>
                <a:ea typeface="Vollkorn"/>
                <a:cs typeface="Vollkorn"/>
                <a:sym typeface="Vollkorn"/>
              </a:rPr>
              <a:t>. Essa </a:t>
            </a:r>
            <a:r>
              <a:rPr lang="en-US" sz="2799" dirty="0" err="1">
                <a:solidFill>
                  <a:srgbClr val="000000"/>
                </a:solidFill>
                <a:latin typeface="Vollkorn"/>
                <a:ea typeface="Vollkorn"/>
                <a:cs typeface="Vollkorn"/>
                <a:sym typeface="Vollkorn"/>
              </a:rPr>
              <a:t>si</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fonda</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sullo</a:t>
            </a:r>
            <a:r>
              <a:rPr lang="en-US" sz="2799" dirty="0">
                <a:solidFill>
                  <a:srgbClr val="000000"/>
                </a:solidFill>
                <a:latin typeface="Vollkorn"/>
                <a:ea typeface="Vollkorn"/>
                <a:cs typeface="Vollkorn"/>
                <a:sym typeface="Vollkorn"/>
              </a:rPr>
              <a:t> studio </a:t>
            </a:r>
            <a:r>
              <a:rPr lang="en-US" sz="2799" dirty="0" err="1">
                <a:solidFill>
                  <a:srgbClr val="000000"/>
                </a:solidFill>
                <a:latin typeface="Vollkorn"/>
                <a:ea typeface="Vollkorn"/>
                <a:cs typeface="Vollkorn"/>
                <a:sym typeface="Vollkorn"/>
              </a:rPr>
              <a:t>dei</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disturbi</a:t>
            </a:r>
            <a:r>
              <a:rPr lang="en-US" sz="2799" dirty="0">
                <a:solidFill>
                  <a:srgbClr val="000000"/>
                </a:solidFill>
                <a:latin typeface="Vollkorn"/>
                <a:ea typeface="Vollkorn"/>
                <a:cs typeface="Vollkorn"/>
                <a:sym typeface="Vollkorn"/>
              </a:rPr>
              <a:t> del </a:t>
            </a:r>
            <a:r>
              <a:rPr lang="en-US" sz="2799" dirty="0" err="1">
                <a:solidFill>
                  <a:srgbClr val="000000"/>
                </a:solidFill>
                <a:latin typeface="Vollkorn"/>
                <a:ea typeface="Vollkorn"/>
                <a:cs typeface="Vollkorn"/>
                <a:sym typeface="Vollkorn"/>
              </a:rPr>
              <a:t>comportamento</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conseguenti</a:t>
            </a:r>
            <a:r>
              <a:rPr lang="en-US" sz="2799" dirty="0">
                <a:solidFill>
                  <a:srgbClr val="000000"/>
                </a:solidFill>
                <a:latin typeface="Vollkorn"/>
                <a:ea typeface="Vollkorn"/>
                <a:cs typeface="Vollkorn"/>
                <a:sym typeface="Vollkorn"/>
              </a:rPr>
              <a:t> a </a:t>
            </a:r>
            <a:r>
              <a:rPr lang="en-US" sz="2799" dirty="0" err="1">
                <a:solidFill>
                  <a:srgbClr val="000000"/>
                </a:solidFill>
                <a:latin typeface="Vollkorn"/>
                <a:ea typeface="Vollkorn"/>
                <a:cs typeface="Vollkorn"/>
                <a:sym typeface="Vollkorn"/>
              </a:rPr>
              <a:t>una</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lesione</a:t>
            </a:r>
            <a:r>
              <a:rPr lang="en-US" sz="2799" dirty="0">
                <a:solidFill>
                  <a:srgbClr val="000000"/>
                </a:solidFill>
                <a:latin typeface="Vollkorn"/>
                <a:ea typeface="Vollkorn"/>
                <a:cs typeface="Vollkorn"/>
                <a:sym typeface="Vollkorn"/>
              </a:rPr>
              <a:t> di </a:t>
            </a:r>
            <a:r>
              <a:rPr lang="en-US" sz="2799" dirty="0" err="1">
                <a:solidFill>
                  <a:srgbClr val="000000"/>
                </a:solidFill>
                <a:latin typeface="Vollkorn"/>
                <a:ea typeface="Vollkorn"/>
                <a:cs typeface="Vollkorn"/>
                <a:sym typeface="Vollkorn"/>
              </a:rPr>
              <a:t>tali</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strutture</a:t>
            </a:r>
            <a:r>
              <a:rPr lang="en-US" sz="2799" dirty="0">
                <a:solidFill>
                  <a:srgbClr val="000000"/>
                </a:solidFill>
                <a:latin typeface="Vollkorn"/>
                <a:ea typeface="Vollkorn"/>
                <a:cs typeface="Vollkorn"/>
                <a:sym typeface="Vollkorn"/>
              </a:rPr>
              <a:t> in </a:t>
            </a:r>
            <a:r>
              <a:rPr lang="en-US" sz="2799" dirty="0" err="1">
                <a:solidFill>
                  <a:srgbClr val="000000"/>
                </a:solidFill>
                <a:latin typeface="Vollkorn"/>
                <a:ea typeface="Vollkorn"/>
                <a:cs typeface="Vollkorn"/>
                <a:sym typeface="Vollkorn"/>
              </a:rPr>
              <a:t>seguito</a:t>
            </a:r>
            <a:r>
              <a:rPr lang="en-US" sz="2799" dirty="0">
                <a:solidFill>
                  <a:srgbClr val="000000"/>
                </a:solidFill>
                <a:latin typeface="Vollkorn"/>
                <a:ea typeface="Vollkorn"/>
                <a:cs typeface="Vollkorn"/>
                <a:sym typeface="Vollkorn"/>
              </a:rPr>
              <a:t> a </a:t>
            </a:r>
            <a:r>
              <a:rPr lang="en-US" sz="2799" dirty="0" err="1">
                <a:solidFill>
                  <a:srgbClr val="000000"/>
                </a:solidFill>
                <a:latin typeface="Vollkorn"/>
                <a:ea typeface="Vollkorn"/>
                <a:cs typeface="Vollkorn"/>
                <a:sym typeface="Vollkorn"/>
              </a:rPr>
              <a:t>una</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malattia</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neuropsicologia</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umana</a:t>
            </a:r>
            <a:r>
              <a:rPr lang="en-US" sz="2799" dirty="0">
                <a:solidFill>
                  <a:srgbClr val="000000"/>
                </a:solidFill>
                <a:latin typeface="Vollkorn"/>
                <a:ea typeface="Vollkorn"/>
                <a:cs typeface="Vollkorn"/>
                <a:sym typeface="Vollkorn"/>
              </a:rPr>
              <a:t>) o dopo </a:t>
            </a:r>
            <a:r>
              <a:rPr lang="en-US" sz="2799" dirty="0" err="1">
                <a:solidFill>
                  <a:srgbClr val="000000"/>
                </a:solidFill>
                <a:latin typeface="Vollkorn"/>
                <a:ea typeface="Vollkorn"/>
                <a:cs typeface="Vollkorn"/>
                <a:sym typeface="Vollkorn"/>
              </a:rPr>
              <a:t>una</a:t>
            </a:r>
            <a:r>
              <a:rPr lang="en-US" sz="2799" dirty="0">
                <a:solidFill>
                  <a:srgbClr val="000000"/>
                </a:solidFill>
                <a:latin typeface="Vollkorn"/>
                <a:ea typeface="Vollkorn"/>
                <a:cs typeface="Vollkorn"/>
                <a:sym typeface="Vollkorn"/>
              </a:rPr>
              <a:t> loro </a:t>
            </a:r>
            <a:r>
              <a:rPr lang="en-US" sz="2799" dirty="0" err="1">
                <a:solidFill>
                  <a:srgbClr val="000000"/>
                </a:solidFill>
                <a:latin typeface="Vollkorn"/>
                <a:ea typeface="Vollkorn"/>
                <a:cs typeface="Vollkorn"/>
                <a:sym typeface="Vollkorn"/>
              </a:rPr>
              <a:t>modificazione</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sperimentale</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neuropsicologia</a:t>
            </a:r>
            <a:r>
              <a:rPr lang="en-US" sz="2799" dirty="0">
                <a:solidFill>
                  <a:srgbClr val="000000"/>
                </a:solidFill>
                <a:latin typeface="Vollkorn"/>
                <a:ea typeface="Vollkorn"/>
                <a:cs typeface="Vollkorn"/>
                <a:sym typeface="Vollkorn"/>
              </a:rPr>
              <a:t> </a:t>
            </a:r>
            <a:r>
              <a:rPr lang="en-US" sz="2799" dirty="0" err="1">
                <a:solidFill>
                  <a:srgbClr val="000000"/>
                </a:solidFill>
                <a:latin typeface="Vollkorn"/>
                <a:ea typeface="Vollkorn"/>
                <a:cs typeface="Vollkorn"/>
                <a:sym typeface="Vollkorn"/>
              </a:rPr>
              <a:t>animale</a:t>
            </a:r>
            <a:r>
              <a:rPr lang="en-US" sz="2799" dirty="0">
                <a:solidFill>
                  <a:srgbClr val="000000"/>
                </a:solidFill>
                <a:latin typeface="Vollkorn"/>
                <a:ea typeface="Vollkorn"/>
                <a:cs typeface="Vollkorn"/>
                <a:sym typeface="Vollkorn"/>
              </a:rPr>
              <a:t>)».</a:t>
            </a:r>
          </a:p>
        </p:txBody>
      </p:sp>
    </p:spTree>
    <p:extLst>
      <p:ext uri="{BB962C8B-B14F-4D97-AF65-F5344CB8AC3E}">
        <p14:creationId xmlns:p14="http://schemas.microsoft.com/office/powerpoint/2010/main" val="3658697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C21D9-177C-C43F-6817-2642A4AF89B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FA9EF5D-3265-113B-FD28-B43B8ACC8F8D}"/>
              </a:ext>
            </a:extLst>
          </p:cNvPr>
          <p:cNvSpPr txBox="1"/>
          <p:nvPr/>
        </p:nvSpPr>
        <p:spPr>
          <a:xfrm>
            <a:off x="2713220" y="923925"/>
            <a:ext cx="14904095" cy="948978"/>
          </a:xfrm>
          <a:prstGeom prst="rect">
            <a:avLst/>
          </a:prstGeom>
        </p:spPr>
        <p:txBody>
          <a:bodyPr lIns="0" tIns="0" rIns="0" bIns="0" rtlCol="0" anchor="t">
            <a:spAutoFit/>
          </a:bodyPr>
          <a:lstStyle/>
          <a:p>
            <a:pPr algn="l">
              <a:lnSpc>
                <a:spcPts val="7350"/>
              </a:lnSpc>
            </a:pPr>
            <a:r>
              <a:rPr lang="en-US" sz="5250" b="1" spc="26" dirty="0">
                <a:solidFill>
                  <a:srgbClr val="000000"/>
                </a:solidFill>
                <a:latin typeface="Vollkorn Bold"/>
                <a:ea typeface="Vollkorn Bold"/>
                <a:cs typeface="Vollkorn Bold"/>
                <a:sym typeface="Vollkorn Bold"/>
              </a:rPr>
              <a:t>METODOLOGIA</a:t>
            </a:r>
          </a:p>
        </p:txBody>
      </p:sp>
      <p:grpSp>
        <p:nvGrpSpPr>
          <p:cNvPr id="4" name="Group 4">
            <a:extLst>
              <a:ext uri="{FF2B5EF4-FFF2-40B4-BE49-F238E27FC236}">
                <a16:creationId xmlns:a16="http://schemas.microsoft.com/office/drawing/2014/main" id="{B219A12D-A649-9967-CBF2-98ABB2E06818}"/>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E239CD86-1ADE-84AB-43E0-147F7BC566DA}"/>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995838E5-0A63-73D2-78A2-F1B6F970657E}"/>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CasellaDiTesto 6">
            <a:extLst>
              <a:ext uri="{FF2B5EF4-FFF2-40B4-BE49-F238E27FC236}">
                <a16:creationId xmlns:a16="http://schemas.microsoft.com/office/drawing/2014/main" id="{EBC50C6F-1A08-F7C1-1683-A595DBEF7340}"/>
              </a:ext>
            </a:extLst>
          </p:cNvPr>
          <p:cNvSpPr txBox="1"/>
          <p:nvPr/>
        </p:nvSpPr>
        <p:spPr>
          <a:xfrm>
            <a:off x="2971799" y="2628181"/>
            <a:ext cx="12649200" cy="769441"/>
          </a:xfrm>
          <a:prstGeom prst="rect">
            <a:avLst/>
          </a:prstGeom>
          <a:noFill/>
        </p:spPr>
        <p:txBody>
          <a:bodyPr wrap="square" rtlCol="0">
            <a:spAutoFit/>
          </a:bodyPr>
          <a:lstStyle/>
          <a:p>
            <a:r>
              <a:rPr lang="it-IT" sz="4400" b="1" dirty="0">
                <a:latin typeface="Vollkorn" panose="020B0604020202020204" charset="0"/>
                <a:ea typeface="Vollkorn" panose="020B0604020202020204" charset="0"/>
              </a:rPr>
              <a:t>4. TESTISTICA SPECIFICA</a:t>
            </a:r>
            <a:endParaRPr lang="en-GB" sz="4400" b="1" dirty="0">
              <a:latin typeface="Vollkorn" panose="020B0604020202020204" charset="0"/>
              <a:ea typeface="Vollkorn" panose="020B0604020202020204" charset="0"/>
            </a:endParaRPr>
          </a:p>
        </p:txBody>
      </p:sp>
      <p:sp>
        <p:nvSpPr>
          <p:cNvPr id="3" name="CasellaDiTesto 2">
            <a:extLst>
              <a:ext uri="{FF2B5EF4-FFF2-40B4-BE49-F238E27FC236}">
                <a16:creationId xmlns:a16="http://schemas.microsoft.com/office/drawing/2014/main" id="{BA98C77E-B494-7558-8ACC-B68AF1BEBDDA}"/>
              </a:ext>
            </a:extLst>
          </p:cNvPr>
          <p:cNvSpPr txBox="1"/>
          <p:nvPr/>
        </p:nvSpPr>
        <p:spPr>
          <a:xfrm>
            <a:off x="3001537" y="3879189"/>
            <a:ext cx="14067264" cy="646331"/>
          </a:xfrm>
          <a:prstGeom prst="rect">
            <a:avLst/>
          </a:prstGeom>
          <a:noFill/>
        </p:spPr>
        <p:txBody>
          <a:bodyPr wrap="square" rtlCol="0">
            <a:spAutoFit/>
          </a:bodyPr>
          <a:lstStyle/>
          <a:p>
            <a:r>
              <a:rPr lang="it-IT" sz="3600" u="sng" dirty="0">
                <a:latin typeface="Vollkorn" panose="020B0604020202020204" charset="0"/>
                <a:ea typeface="Vollkorn" panose="020B0604020202020204" charset="0"/>
              </a:rPr>
              <a:t>COSA INDAGO?? QUALI FUNZIONI COGNITIVE</a:t>
            </a:r>
          </a:p>
        </p:txBody>
      </p:sp>
      <p:pic>
        <p:nvPicPr>
          <p:cNvPr id="11266" name="Picture 2" descr="Neuropsicologia e processi cognitivi - Physiofit Latina">
            <a:extLst>
              <a:ext uri="{FF2B5EF4-FFF2-40B4-BE49-F238E27FC236}">
                <a16:creationId xmlns:a16="http://schemas.microsoft.com/office/drawing/2014/main" id="{682CEE00-645B-2636-4D03-1397FA34E5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45" r="22180"/>
          <a:stretch/>
        </p:blipFill>
        <p:spPr bwMode="auto">
          <a:xfrm>
            <a:off x="2198376" y="4511581"/>
            <a:ext cx="5791201" cy="548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0">
            <a:extLst>
              <a:ext uri="{FF2B5EF4-FFF2-40B4-BE49-F238E27FC236}">
                <a16:creationId xmlns:a16="http://schemas.microsoft.com/office/drawing/2014/main" id="{B85C0FE3-DDFC-DBB5-0FC9-3F8A8D70C8BB}"/>
              </a:ext>
            </a:extLst>
          </p:cNvPr>
          <p:cNvSpPr txBox="1"/>
          <p:nvPr/>
        </p:nvSpPr>
        <p:spPr>
          <a:xfrm>
            <a:off x="8042056" y="5686210"/>
            <a:ext cx="9575259" cy="2500685"/>
          </a:xfrm>
          <a:prstGeom prst="rect">
            <a:avLst/>
          </a:prstGeom>
        </p:spPr>
        <p:txBody>
          <a:bodyPr lIns="0" tIns="0" rIns="0" bIns="0" rtlCol="0" anchor="t">
            <a:spAutoFit/>
          </a:bodyPr>
          <a:lstStyle/>
          <a:p>
            <a:pPr algn="just">
              <a:lnSpc>
                <a:spcPts val="3920"/>
              </a:lnSpc>
            </a:pPr>
            <a:r>
              <a:rPr lang="en-US" sz="2799" dirty="0">
                <a:solidFill>
                  <a:srgbClr val="000000"/>
                </a:solidFill>
                <a:latin typeface="Vollkorn"/>
                <a:ea typeface="Vollkorn"/>
                <a:cs typeface="Vollkorn"/>
                <a:sym typeface="Vollkorn"/>
              </a:rPr>
              <a:t> </a:t>
            </a:r>
            <a:r>
              <a:rPr lang="en-US" sz="2799" b="1" dirty="0">
                <a:solidFill>
                  <a:srgbClr val="000000"/>
                </a:solidFill>
                <a:latin typeface="Vollkorn"/>
                <a:ea typeface="Vollkorn"/>
                <a:cs typeface="Vollkorn"/>
                <a:sym typeface="Vollkorn"/>
              </a:rPr>
              <a:t>IMPORTANTE</a:t>
            </a:r>
            <a:r>
              <a:rPr lang="en-US" sz="2799" dirty="0">
                <a:solidFill>
                  <a:srgbClr val="000000"/>
                </a:solidFill>
                <a:latin typeface="Vollkorn"/>
                <a:ea typeface="Vollkorn"/>
                <a:cs typeface="Vollkorn"/>
                <a:sym typeface="Vollkorn"/>
              </a:rPr>
              <a:t>: </a:t>
            </a:r>
          </a:p>
          <a:p>
            <a:pPr marL="514350" indent="-514350" algn="just">
              <a:lnSpc>
                <a:spcPts val="3920"/>
              </a:lnSpc>
              <a:buAutoNum type="arabicPeriod"/>
            </a:pPr>
            <a:r>
              <a:rPr lang="en-US" sz="2799" dirty="0">
                <a:solidFill>
                  <a:srgbClr val="000000"/>
                </a:solidFill>
                <a:latin typeface="Vollkorn"/>
                <a:ea typeface="Vollkorn"/>
                <a:cs typeface="Vollkorn"/>
                <a:sym typeface="Vollkorn"/>
              </a:rPr>
              <a:t>I TEST COGNITIVI NON POSSONO ESSERE VOLONTARIAMENTE ALTERATI IN SENSO MIGLIORATIVO</a:t>
            </a:r>
          </a:p>
          <a:p>
            <a:pPr marL="514350" indent="-514350" algn="just">
              <a:lnSpc>
                <a:spcPts val="3920"/>
              </a:lnSpc>
              <a:buAutoNum type="arabicPeriod"/>
            </a:pPr>
            <a:r>
              <a:rPr lang="en-US" sz="2799" dirty="0">
                <a:solidFill>
                  <a:srgbClr val="000000"/>
                </a:solidFill>
                <a:latin typeface="Vollkorn"/>
                <a:ea typeface="Vollkorn"/>
                <a:cs typeface="Vollkorn"/>
                <a:sym typeface="Vollkorn"/>
              </a:rPr>
              <a:t>I PUNTEGGI SONO CORRETTI PER </a:t>
            </a:r>
            <a:r>
              <a:rPr lang="en-US" sz="2799" dirty="0" err="1">
                <a:solidFill>
                  <a:srgbClr val="000000"/>
                </a:solidFill>
                <a:latin typeface="Vollkorn"/>
                <a:ea typeface="Vollkorn"/>
                <a:cs typeface="Vollkorn"/>
                <a:sym typeface="Vollkorn"/>
              </a:rPr>
              <a:t>Età</a:t>
            </a:r>
            <a:r>
              <a:rPr lang="en-US" sz="2799" dirty="0">
                <a:solidFill>
                  <a:srgbClr val="000000"/>
                </a:solidFill>
                <a:latin typeface="Vollkorn"/>
                <a:ea typeface="Vollkorn"/>
                <a:cs typeface="Vollkorn"/>
                <a:sym typeface="Vollkorn"/>
              </a:rPr>
              <a:t> E </a:t>
            </a:r>
            <a:r>
              <a:rPr lang="en-US" sz="2799" dirty="0" err="1">
                <a:solidFill>
                  <a:srgbClr val="000000"/>
                </a:solidFill>
                <a:latin typeface="Vollkorn"/>
                <a:ea typeface="Vollkorn"/>
                <a:cs typeface="Vollkorn"/>
                <a:sym typeface="Vollkorn"/>
              </a:rPr>
              <a:t>SCOLARITà</a:t>
            </a:r>
            <a:endParaRPr lang="en-US" sz="2799" dirty="0">
              <a:solidFill>
                <a:srgbClr val="000000"/>
              </a:solidFill>
              <a:latin typeface="Vollkorn"/>
              <a:ea typeface="Vollkorn"/>
              <a:cs typeface="Vollkorn"/>
              <a:sym typeface="Vollkorn"/>
            </a:endParaRPr>
          </a:p>
        </p:txBody>
      </p:sp>
    </p:spTree>
    <p:extLst>
      <p:ext uri="{BB962C8B-B14F-4D97-AF65-F5344CB8AC3E}">
        <p14:creationId xmlns:p14="http://schemas.microsoft.com/office/powerpoint/2010/main" val="1631593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45A74-FAFF-5E7D-132D-24F1480043C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3F60EF9-6066-0C28-12C4-B7123E44A70A}"/>
              </a:ext>
            </a:extLst>
          </p:cNvPr>
          <p:cNvSpPr txBox="1"/>
          <p:nvPr/>
        </p:nvSpPr>
        <p:spPr>
          <a:xfrm>
            <a:off x="2713220" y="923925"/>
            <a:ext cx="14904095" cy="948978"/>
          </a:xfrm>
          <a:prstGeom prst="rect">
            <a:avLst/>
          </a:prstGeom>
        </p:spPr>
        <p:txBody>
          <a:bodyPr lIns="0" tIns="0" rIns="0" bIns="0" rtlCol="0" anchor="t">
            <a:spAutoFit/>
          </a:bodyPr>
          <a:lstStyle/>
          <a:p>
            <a:pPr algn="l">
              <a:lnSpc>
                <a:spcPts val="7350"/>
              </a:lnSpc>
            </a:pPr>
            <a:r>
              <a:rPr lang="en-US" sz="5250" b="1" spc="26" dirty="0">
                <a:solidFill>
                  <a:srgbClr val="000000"/>
                </a:solidFill>
                <a:latin typeface="Vollkorn Bold"/>
                <a:ea typeface="Vollkorn Bold"/>
                <a:cs typeface="Vollkorn Bold"/>
                <a:sym typeface="Vollkorn Bold"/>
              </a:rPr>
              <a:t>METODOLOGIA</a:t>
            </a:r>
          </a:p>
        </p:txBody>
      </p:sp>
      <p:grpSp>
        <p:nvGrpSpPr>
          <p:cNvPr id="4" name="Group 4">
            <a:extLst>
              <a:ext uri="{FF2B5EF4-FFF2-40B4-BE49-F238E27FC236}">
                <a16:creationId xmlns:a16="http://schemas.microsoft.com/office/drawing/2014/main" id="{9F83E675-6147-405C-2A4C-42EB5589A568}"/>
              </a:ext>
            </a:extLst>
          </p:cNvPr>
          <p:cNvGrpSpPr/>
          <p:nvPr/>
        </p:nvGrpSpPr>
        <p:grpSpPr>
          <a:xfrm>
            <a:off x="0" y="0"/>
            <a:ext cx="2181669" cy="10287000"/>
            <a:chOff x="0" y="0"/>
            <a:chExt cx="2908892" cy="13716000"/>
          </a:xfrm>
        </p:grpSpPr>
        <p:sp>
          <p:nvSpPr>
            <p:cNvPr id="5" name="Freeform 5">
              <a:extLst>
                <a:ext uri="{FF2B5EF4-FFF2-40B4-BE49-F238E27FC236}">
                  <a16:creationId xmlns:a16="http://schemas.microsoft.com/office/drawing/2014/main" id="{4F3241AE-F189-9DEA-ED03-EACE5A8413DA}"/>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6" name="Freeform 6" descr="Image result for logo unipd">
            <a:extLst>
              <a:ext uri="{FF2B5EF4-FFF2-40B4-BE49-F238E27FC236}">
                <a16:creationId xmlns:a16="http://schemas.microsoft.com/office/drawing/2014/main" id="{F9B41BEB-2461-52C0-8EB1-29FA300BE2F1}"/>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CasellaDiTesto 6">
            <a:extLst>
              <a:ext uri="{FF2B5EF4-FFF2-40B4-BE49-F238E27FC236}">
                <a16:creationId xmlns:a16="http://schemas.microsoft.com/office/drawing/2014/main" id="{69C1BEFC-976B-1FF3-742A-8FC1BBB50331}"/>
              </a:ext>
            </a:extLst>
          </p:cNvPr>
          <p:cNvSpPr txBox="1"/>
          <p:nvPr/>
        </p:nvSpPr>
        <p:spPr>
          <a:xfrm>
            <a:off x="2971799" y="2628181"/>
            <a:ext cx="12649200" cy="769441"/>
          </a:xfrm>
          <a:prstGeom prst="rect">
            <a:avLst/>
          </a:prstGeom>
          <a:noFill/>
        </p:spPr>
        <p:txBody>
          <a:bodyPr wrap="square" rtlCol="0">
            <a:spAutoFit/>
          </a:bodyPr>
          <a:lstStyle/>
          <a:p>
            <a:r>
              <a:rPr lang="it-IT" sz="4400" b="1" dirty="0">
                <a:latin typeface="Vollkorn" panose="020B0604020202020204" charset="0"/>
                <a:ea typeface="Vollkorn" panose="020B0604020202020204" charset="0"/>
              </a:rPr>
              <a:t>4. TESTISTICA SPECIFICA</a:t>
            </a:r>
            <a:endParaRPr lang="en-GB" sz="4400" b="1" dirty="0">
              <a:latin typeface="Vollkorn" panose="020B0604020202020204" charset="0"/>
              <a:ea typeface="Vollkorn" panose="020B0604020202020204" charset="0"/>
            </a:endParaRPr>
          </a:p>
        </p:txBody>
      </p:sp>
      <p:sp>
        <p:nvSpPr>
          <p:cNvPr id="3" name="CasellaDiTesto 2">
            <a:extLst>
              <a:ext uri="{FF2B5EF4-FFF2-40B4-BE49-F238E27FC236}">
                <a16:creationId xmlns:a16="http://schemas.microsoft.com/office/drawing/2014/main" id="{737B855A-FE0B-C30E-EFEA-E8037E9E3364}"/>
              </a:ext>
            </a:extLst>
          </p:cNvPr>
          <p:cNvSpPr txBox="1"/>
          <p:nvPr/>
        </p:nvSpPr>
        <p:spPr>
          <a:xfrm>
            <a:off x="3001537" y="3879189"/>
            <a:ext cx="14067264" cy="646331"/>
          </a:xfrm>
          <a:prstGeom prst="rect">
            <a:avLst/>
          </a:prstGeom>
          <a:noFill/>
        </p:spPr>
        <p:txBody>
          <a:bodyPr wrap="square" rtlCol="0">
            <a:spAutoFit/>
          </a:bodyPr>
          <a:lstStyle/>
          <a:p>
            <a:r>
              <a:rPr lang="it-IT" sz="3600" u="sng" dirty="0">
                <a:latin typeface="Vollkorn" panose="020B0604020202020204" charset="0"/>
                <a:ea typeface="Vollkorn" panose="020B0604020202020204" charset="0"/>
              </a:rPr>
              <a:t>COSA INDAGO?? QUALI FUNZIONI COGNITIVE</a:t>
            </a:r>
          </a:p>
        </p:txBody>
      </p:sp>
      <p:pic>
        <p:nvPicPr>
          <p:cNvPr id="11266" name="Picture 2" descr="Neuropsicologia e processi cognitivi - Physiofit Latina">
            <a:extLst>
              <a:ext uri="{FF2B5EF4-FFF2-40B4-BE49-F238E27FC236}">
                <a16:creationId xmlns:a16="http://schemas.microsoft.com/office/drawing/2014/main" id="{E1CDC62B-2569-59BD-3E1D-2AB90DE2D4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45" r="22180"/>
          <a:stretch/>
        </p:blipFill>
        <p:spPr bwMode="auto">
          <a:xfrm>
            <a:off x="2198376" y="4511581"/>
            <a:ext cx="5791201" cy="548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0">
            <a:extLst>
              <a:ext uri="{FF2B5EF4-FFF2-40B4-BE49-F238E27FC236}">
                <a16:creationId xmlns:a16="http://schemas.microsoft.com/office/drawing/2014/main" id="{2006D7A8-3AE0-70A6-7E6C-29260334FBFD}"/>
              </a:ext>
            </a:extLst>
          </p:cNvPr>
          <p:cNvSpPr txBox="1"/>
          <p:nvPr/>
        </p:nvSpPr>
        <p:spPr>
          <a:xfrm>
            <a:off x="9296399" y="6031669"/>
            <a:ext cx="6934199" cy="1000274"/>
          </a:xfrm>
          <a:prstGeom prst="rect">
            <a:avLst/>
          </a:prstGeom>
        </p:spPr>
        <p:txBody>
          <a:bodyPr wrap="square" lIns="0" tIns="0" rIns="0" bIns="0" rtlCol="0" anchor="t">
            <a:spAutoFit/>
          </a:bodyPr>
          <a:lstStyle/>
          <a:p>
            <a:pPr algn="just">
              <a:lnSpc>
                <a:spcPts val="3920"/>
              </a:lnSpc>
            </a:pPr>
            <a:r>
              <a:rPr lang="en-US" sz="2799" b="1" dirty="0">
                <a:solidFill>
                  <a:srgbClr val="000000"/>
                </a:solidFill>
                <a:latin typeface="Vollkorn"/>
                <a:ea typeface="Vollkorn"/>
                <a:cs typeface="Vollkorn"/>
                <a:sym typeface="Vollkorn"/>
              </a:rPr>
              <a:t>SCOMPOSIZIONE DEL COSTRUTTO GIURIDICO IN COMPONENTI COGNITIVE</a:t>
            </a:r>
          </a:p>
        </p:txBody>
      </p:sp>
    </p:spTree>
    <p:extLst>
      <p:ext uri="{BB962C8B-B14F-4D97-AF65-F5344CB8AC3E}">
        <p14:creationId xmlns:p14="http://schemas.microsoft.com/office/powerpoint/2010/main" val="339179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p:cNvGrpSpPr/>
          <p:nvPr/>
        </p:nvGrpSpPr>
        <p:grpSpPr>
          <a:xfrm>
            <a:off x="0" y="0"/>
            <a:ext cx="2181669" cy="10287000"/>
            <a:chOff x="0" y="0"/>
            <a:chExt cx="2908892" cy="13716000"/>
          </a:xfrm>
        </p:grpSpPr>
        <p:sp>
          <p:nvSpPr>
            <p:cNvPr id="4" name="Freeform 4"/>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6" name="TextBox 6"/>
          <p:cNvSpPr txBox="1"/>
          <p:nvPr/>
        </p:nvSpPr>
        <p:spPr>
          <a:xfrm>
            <a:off x="12086589" y="9201150"/>
            <a:ext cx="5172711" cy="459905"/>
          </a:xfrm>
          <a:prstGeom prst="rect">
            <a:avLst/>
          </a:prstGeom>
        </p:spPr>
        <p:txBody>
          <a:bodyPr lIns="0" tIns="0" rIns="0" bIns="0" rtlCol="0" anchor="t">
            <a:spAutoFit/>
          </a:bodyPr>
          <a:lstStyle/>
          <a:p>
            <a:pPr algn="l">
              <a:lnSpc>
                <a:spcPts val="3788"/>
              </a:lnSpc>
            </a:pPr>
            <a:r>
              <a:rPr lang="en-US" sz="2705" spc="13">
                <a:solidFill>
                  <a:srgbClr val="000000"/>
                </a:solidFill>
                <a:latin typeface="Vollkorn"/>
                <a:ea typeface="Vollkorn"/>
                <a:cs typeface="Vollkorn"/>
                <a:sym typeface="Vollkorn"/>
              </a:rPr>
              <a:t>Stracciari, Bianchi e Sartori, 2010</a:t>
            </a:r>
          </a:p>
        </p:txBody>
      </p:sp>
      <p:sp>
        <p:nvSpPr>
          <p:cNvPr id="7" name="Freeform 7"/>
          <p:cNvSpPr/>
          <p:nvPr/>
        </p:nvSpPr>
        <p:spPr>
          <a:xfrm>
            <a:off x="3105281" y="2157378"/>
            <a:ext cx="6205736" cy="3665429"/>
          </a:xfrm>
          <a:custGeom>
            <a:avLst/>
            <a:gdLst/>
            <a:ahLst/>
            <a:cxnLst/>
            <a:rect l="l" t="t" r="r" b="b"/>
            <a:pathLst>
              <a:path w="6205736" h="3665429">
                <a:moveTo>
                  <a:pt x="0" y="0"/>
                </a:moveTo>
                <a:lnTo>
                  <a:pt x="6205736" y="0"/>
                </a:lnTo>
                <a:lnTo>
                  <a:pt x="6205736" y="3665429"/>
                </a:lnTo>
                <a:lnTo>
                  <a:pt x="0" y="3665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8" name="Freeform 8"/>
          <p:cNvSpPr/>
          <p:nvPr/>
        </p:nvSpPr>
        <p:spPr>
          <a:xfrm>
            <a:off x="6061053" y="4510738"/>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9" name="Freeform 9"/>
          <p:cNvSpPr/>
          <p:nvPr/>
        </p:nvSpPr>
        <p:spPr>
          <a:xfrm>
            <a:off x="8976983" y="6802706"/>
            <a:ext cx="6205736" cy="3665429"/>
          </a:xfrm>
          <a:custGeom>
            <a:avLst/>
            <a:gdLst/>
            <a:ahLst/>
            <a:cxnLst/>
            <a:rect l="l" t="t" r="r" b="b"/>
            <a:pathLst>
              <a:path w="6205736" h="3665429">
                <a:moveTo>
                  <a:pt x="0" y="0"/>
                </a:moveTo>
                <a:lnTo>
                  <a:pt x="6205736" y="0"/>
                </a:lnTo>
                <a:lnTo>
                  <a:pt x="6205736" y="3665429"/>
                </a:lnTo>
                <a:lnTo>
                  <a:pt x="0" y="36654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10" name="TextBox 10"/>
          <p:cNvSpPr txBox="1"/>
          <p:nvPr/>
        </p:nvSpPr>
        <p:spPr>
          <a:xfrm>
            <a:off x="3280824" y="2605413"/>
            <a:ext cx="5883096" cy="1104900"/>
          </a:xfrm>
          <a:prstGeom prst="rect">
            <a:avLst/>
          </a:prstGeom>
        </p:spPr>
        <p:txBody>
          <a:bodyPr lIns="0" tIns="0" rIns="0" bIns="0" rtlCol="0" anchor="t">
            <a:spAutoFit/>
          </a:bodyPr>
          <a:lstStyle/>
          <a:p>
            <a:pPr algn="ctr">
              <a:lnSpc>
                <a:spcPts val="4320"/>
              </a:lnSpc>
              <a:spcBef>
                <a:spcPct val="0"/>
              </a:spcBef>
            </a:pPr>
            <a:r>
              <a:rPr lang="en-US" sz="3600" spc="219">
                <a:solidFill>
                  <a:srgbClr val="000000"/>
                </a:solidFill>
                <a:latin typeface="Cambria"/>
                <a:ea typeface="Cambria"/>
                <a:cs typeface="Cambria"/>
                <a:sym typeface="Cambria"/>
              </a:rPr>
              <a:t>Test per il rendimento cognitivo generale</a:t>
            </a:r>
          </a:p>
        </p:txBody>
      </p:sp>
      <p:sp>
        <p:nvSpPr>
          <p:cNvPr id="11" name="TextBox 11"/>
          <p:cNvSpPr txBox="1"/>
          <p:nvPr/>
        </p:nvSpPr>
        <p:spPr>
          <a:xfrm>
            <a:off x="6222372" y="4950619"/>
            <a:ext cx="5883096" cy="1104900"/>
          </a:xfrm>
          <a:prstGeom prst="rect">
            <a:avLst/>
          </a:prstGeom>
        </p:spPr>
        <p:txBody>
          <a:bodyPr lIns="0" tIns="0" rIns="0" bIns="0" rtlCol="0" anchor="t">
            <a:spAutoFit/>
          </a:bodyPr>
          <a:lstStyle/>
          <a:p>
            <a:pPr algn="ctr">
              <a:lnSpc>
                <a:spcPts val="4320"/>
              </a:lnSpc>
              <a:spcBef>
                <a:spcPct val="0"/>
              </a:spcBef>
            </a:pPr>
            <a:r>
              <a:rPr lang="en-US" sz="3600" spc="219">
                <a:solidFill>
                  <a:srgbClr val="000000"/>
                </a:solidFill>
                <a:latin typeface="Cambria"/>
                <a:ea typeface="Cambria"/>
                <a:cs typeface="Cambria"/>
                <a:sym typeface="Cambria"/>
              </a:rPr>
              <a:t>Test per singole aree cognitive</a:t>
            </a:r>
          </a:p>
        </p:txBody>
      </p:sp>
      <p:sp>
        <p:nvSpPr>
          <p:cNvPr id="12" name="TextBox 12"/>
          <p:cNvSpPr txBox="1"/>
          <p:nvPr/>
        </p:nvSpPr>
        <p:spPr>
          <a:xfrm>
            <a:off x="9163920" y="7209234"/>
            <a:ext cx="5883096" cy="1104900"/>
          </a:xfrm>
          <a:prstGeom prst="rect">
            <a:avLst/>
          </a:prstGeom>
        </p:spPr>
        <p:txBody>
          <a:bodyPr lIns="0" tIns="0" rIns="0" bIns="0" rtlCol="0" anchor="t">
            <a:spAutoFit/>
          </a:bodyPr>
          <a:lstStyle/>
          <a:p>
            <a:pPr algn="ctr">
              <a:lnSpc>
                <a:spcPts val="4320"/>
              </a:lnSpc>
              <a:spcBef>
                <a:spcPct val="0"/>
              </a:spcBef>
            </a:pPr>
            <a:r>
              <a:rPr lang="en-US" sz="3600" spc="219">
                <a:solidFill>
                  <a:srgbClr val="000000"/>
                </a:solidFill>
                <a:latin typeface="Cambria"/>
                <a:ea typeface="Cambria"/>
                <a:cs typeface="Cambria"/>
                <a:sym typeface="Cambria"/>
              </a:rPr>
              <a:t>Interviste, scale, questionari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83123" y="657966"/>
            <a:ext cx="14376177" cy="2142172"/>
            <a:chOff x="0" y="0"/>
            <a:chExt cx="19168236" cy="2856230"/>
          </a:xfrm>
        </p:grpSpPr>
        <p:sp>
          <p:nvSpPr>
            <p:cNvPr id="3" name="Freeform 3"/>
            <p:cNvSpPr/>
            <p:nvPr/>
          </p:nvSpPr>
          <p:spPr>
            <a:xfrm>
              <a:off x="0" y="0"/>
              <a:ext cx="19168236" cy="2856230"/>
            </a:xfrm>
            <a:custGeom>
              <a:avLst/>
              <a:gdLst/>
              <a:ahLst/>
              <a:cxnLst/>
              <a:rect l="l" t="t" r="r" b="b"/>
              <a:pathLst>
                <a:path w="19168236" h="2856230">
                  <a:moveTo>
                    <a:pt x="0" y="0"/>
                  </a:moveTo>
                  <a:lnTo>
                    <a:pt x="19168236" y="0"/>
                  </a:lnTo>
                  <a:lnTo>
                    <a:pt x="19168236" y="2856230"/>
                  </a:lnTo>
                  <a:lnTo>
                    <a:pt x="0" y="2856230"/>
                  </a:lnTo>
                  <a:close/>
                </a:path>
              </a:pathLst>
            </a:custGeom>
            <a:solidFill>
              <a:srgbClr val="000000">
                <a:alpha val="0"/>
              </a:srgbClr>
            </a:solidFill>
          </p:spPr>
          <p:txBody>
            <a:bodyPr/>
            <a:lstStyle/>
            <a:p>
              <a:endParaRPr lang="it-IT"/>
            </a:p>
          </p:txBody>
        </p:sp>
        <p:sp>
          <p:nvSpPr>
            <p:cNvPr id="4" name="TextBox 4"/>
            <p:cNvSpPr txBox="1"/>
            <p:nvPr/>
          </p:nvSpPr>
          <p:spPr>
            <a:xfrm>
              <a:off x="0" y="-9525"/>
              <a:ext cx="19168236" cy="2865755"/>
            </a:xfrm>
            <a:prstGeom prst="rect">
              <a:avLst/>
            </a:prstGeom>
          </p:spPr>
          <p:txBody>
            <a:bodyPr lIns="0" tIns="0" rIns="0" bIns="0" rtlCol="0" anchor="t"/>
            <a:lstStyle/>
            <a:p>
              <a:pPr algn="l">
                <a:lnSpc>
                  <a:spcPts val="6960"/>
                </a:lnSpc>
              </a:pPr>
              <a:r>
                <a:rPr lang="en-US" sz="5800" b="1" spc="-139">
                  <a:solidFill>
                    <a:srgbClr val="000000"/>
                  </a:solidFill>
                  <a:latin typeface="Vollkorn Bold"/>
                  <a:ea typeface="Vollkorn Bold"/>
                  <a:cs typeface="Vollkorn Bold"/>
                  <a:sym typeface="Vollkorn Bold"/>
                </a:rPr>
                <a:t>Introduzione all’invecchiamento cerebrale</a:t>
              </a:r>
            </a:p>
          </p:txBody>
        </p:sp>
      </p:grpSp>
      <p:grpSp>
        <p:nvGrpSpPr>
          <p:cNvPr id="5" name="Group 5"/>
          <p:cNvGrpSpPr/>
          <p:nvPr/>
        </p:nvGrpSpPr>
        <p:grpSpPr>
          <a:xfrm>
            <a:off x="2883123" y="2350414"/>
            <a:ext cx="14376177" cy="6427241"/>
            <a:chOff x="0" y="0"/>
            <a:chExt cx="19168236" cy="8569655"/>
          </a:xfrm>
        </p:grpSpPr>
        <p:sp>
          <p:nvSpPr>
            <p:cNvPr id="6" name="Freeform 6"/>
            <p:cNvSpPr/>
            <p:nvPr/>
          </p:nvSpPr>
          <p:spPr>
            <a:xfrm>
              <a:off x="0" y="0"/>
              <a:ext cx="19168235" cy="8569654"/>
            </a:xfrm>
            <a:custGeom>
              <a:avLst/>
              <a:gdLst/>
              <a:ahLst/>
              <a:cxnLst/>
              <a:rect l="l" t="t" r="r" b="b"/>
              <a:pathLst>
                <a:path w="19168235" h="8569654">
                  <a:moveTo>
                    <a:pt x="0" y="0"/>
                  </a:moveTo>
                  <a:lnTo>
                    <a:pt x="19168235" y="0"/>
                  </a:lnTo>
                  <a:lnTo>
                    <a:pt x="19168235" y="8569654"/>
                  </a:lnTo>
                  <a:lnTo>
                    <a:pt x="0" y="8569654"/>
                  </a:lnTo>
                  <a:close/>
                </a:path>
              </a:pathLst>
            </a:custGeom>
            <a:solidFill>
              <a:srgbClr val="000000">
                <a:alpha val="0"/>
              </a:srgbClr>
            </a:solidFill>
          </p:spPr>
          <p:txBody>
            <a:bodyPr/>
            <a:lstStyle/>
            <a:p>
              <a:endParaRPr lang="it-IT"/>
            </a:p>
          </p:txBody>
        </p:sp>
        <p:sp>
          <p:nvSpPr>
            <p:cNvPr id="7" name="TextBox 7"/>
            <p:cNvSpPr txBox="1"/>
            <p:nvPr/>
          </p:nvSpPr>
          <p:spPr>
            <a:xfrm>
              <a:off x="0" y="-76200"/>
              <a:ext cx="19168236" cy="8645855"/>
            </a:xfrm>
            <a:prstGeom prst="rect">
              <a:avLst/>
            </a:prstGeom>
          </p:spPr>
          <p:txBody>
            <a:bodyPr lIns="0" tIns="0" rIns="0" bIns="0" rtlCol="0" anchor="t"/>
            <a:lstStyle/>
            <a:p>
              <a:pPr algn="just">
                <a:lnSpc>
                  <a:spcPts val="4759"/>
                </a:lnSpc>
              </a:pPr>
              <a:r>
                <a:rPr lang="en-US" sz="3399" b="1" dirty="0" err="1">
                  <a:solidFill>
                    <a:srgbClr val="000000"/>
                  </a:solidFill>
                  <a:latin typeface="Vollkorn Bold"/>
                  <a:ea typeface="Vollkorn Bold"/>
                  <a:cs typeface="Vollkorn Bold"/>
                  <a:sym typeface="Vollkorn Bold"/>
                </a:rPr>
                <a:t>Definizione</a:t>
              </a:r>
              <a:r>
                <a:rPr lang="en-US" sz="3399" b="1" dirty="0">
                  <a:solidFill>
                    <a:srgbClr val="000000"/>
                  </a:solidFill>
                  <a:latin typeface="Vollkorn Bold"/>
                  <a:ea typeface="Vollkorn Bold"/>
                  <a:cs typeface="Vollkorn Bold"/>
                  <a:sym typeface="Vollkorn Bold"/>
                </a:rPr>
                <a:t> di </a:t>
              </a:r>
              <a:r>
                <a:rPr lang="en-US" sz="3399" b="1" dirty="0" err="1">
                  <a:solidFill>
                    <a:srgbClr val="000000"/>
                  </a:solidFill>
                  <a:latin typeface="Vollkorn Bold"/>
                  <a:ea typeface="Vollkorn Bold"/>
                  <a:cs typeface="Vollkorn Bold"/>
                  <a:sym typeface="Vollkorn Bold"/>
                </a:rPr>
                <a:t>invecchiamento</a:t>
              </a:r>
              <a:r>
                <a:rPr lang="en-US" sz="3399" b="1" dirty="0">
                  <a:solidFill>
                    <a:srgbClr val="000000"/>
                  </a:solidFill>
                  <a:latin typeface="Vollkorn Bold"/>
                  <a:ea typeface="Vollkorn Bold"/>
                  <a:cs typeface="Vollkorn Bold"/>
                  <a:sym typeface="Vollkorn Bold"/>
                </a:rPr>
                <a:t> </a:t>
              </a:r>
              <a:r>
                <a:rPr lang="en-US" sz="3399" b="1" dirty="0" err="1">
                  <a:solidFill>
                    <a:srgbClr val="000000"/>
                  </a:solidFill>
                  <a:latin typeface="Vollkorn Bold"/>
                  <a:ea typeface="Vollkorn Bold"/>
                  <a:cs typeface="Vollkorn Bold"/>
                  <a:sym typeface="Vollkorn Bold"/>
                </a:rPr>
                <a:t>cerebrale</a:t>
              </a:r>
              <a:endParaRPr lang="en-US" sz="3399" b="1" dirty="0">
                <a:solidFill>
                  <a:srgbClr val="000000"/>
                </a:solidFill>
                <a:latin typeface="Vollkorn Bold"/>
                <a:ea typeface="Vollkorn Bold"/>
                <a:cs typeface="Vollkorn Bold"/>
                <a:sym typeface="Vollkorn Bold"/>
              </a:endParaRPr>
            </a:p>
            <a:p>
              <a:pPr marL="690881" lvl="1" indent="-345440" algn="just">
                <a:lnSpc>
                  <a:spcPts val="4480"/>
                </a:lnSpc>
                <a:buFont typeface="Arial"/>
                <a:buChar char="•"/>
              </a:pPr>
              <a:r>
                <a:rPr lang="en-US" sz="3200" dirty="0" err="1">
                  <a:solidFill>
                    <a:srgbClr val="000000"/>
                  </a:solidFill>
                  <a:latin typeface="Vollkorn"/>
                  <a:ea typeface="Vollkorn"/>
                  <a:cs typeface="Vollkorn"/>
                  <a:sym typeface="Vollkorn"/>
                </a:rPr>
                <a:t>L’invecchiamento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cerebrale</a:t>
              </a:r>
              <a:r>
                <a:rPr lang="en-US" sz="3200" dirty="0">
                  <a:solidFill>
                    <a:srgbClr val="000000"/>
                  </a:solidFill>
                  <a:latin typeface="Vollkorn"/>
                  <a:ea typeface="Vollkorn"/>
                  <a:cs typeface="Vollkorn"/>
                  <a:sym typeface="Vollkorn"/>
                </a:rPr>
                <a:t> è un </a:t>
              </a:r>
              <a:r>
                <a:rPr lang="en-US" sz="3200" u="sng" dirty="0" err="1">
                  <a:solidFill>
                    <a:srgbClr val="000000"/>
                  </a:solidFill>
                  <a:latin typeface="Vollkorn"/>
                  <a:ea typeface="Vollkorn"/>
                  <a:cs typeface="Vollkorn"/>
                  <a:sym typeface="Vollkorn"/>
                </a:rPr>
                <a:t>processo</a:t>
              </a:r>
              <a:r>
                <a:rPr lang="en-US" sz="3200" u="sng" dirty="0">
                  <a:solidFill>
                    <a:srgbClr val="000000"/>
                  </a:solidFill>
                  <a:latin typeface="Vollkorn"/>
                  <a:ea typeface="Vollkorn"/>
                  <a:cs typeface="Vollkorn"/>
                  <a:sym typeface="Vollkorn"/>
                </a:rPr>
                <a:t> </a:t>
              </a:r>
              <a:r>
                <a:rPr lang="en-US" sz="3200" u="sng" dirty="0" err="1">
                  <a:solidFill>
                    <a:srgbClr val="000000"/>
                  </a:solidFill>
                  <a:latin typeface="Vollkorn"/>
                  <a:ea typeface="Vollkorn"/>
                  <a:cs typeface="Vollkorn"/>
                  <a:sym typeface="Vollkorn"/>
                </a:rPr>
                <a:t>biologico</a:t>
              </a:r>
              <a:r>
                <a:rPr lang="en-US" sz="3200" u="sng" dirty="0">
                  <a:solidFill>
                    <a:srgbClr val="000000"/>
                  </a:solidFill>
                  <a:latin typeface="Vollkorn"/>
                  <a:ea typeface="Vollkorn"/>
                  <a:cs typeface="Vollkorn"/>
                  <a:sym typeface="Vollkorn"/>
                </a:rPr>
                <a:t> </a:t>
              </a:r>
              <a:r>
                <a:rPr lang="en-US" sz="3200" u="sng" dirty="0" err="1">
                  <a:solidFill>
                    <a:srgbClr val="000000"/>
                  </a:solidFill>
                  <a:latin typeface="Vollkorn"/>
                  <a:ea typeface="Vollkorn"/>
                  <a:cs typeface="Vollkorn"/>
                  <a:sym typeface="Vollkorn"/>
                </a:rPr>
                <a:t>naturale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caratterizzato</a:t>
              </a:r>
              <a:r>
                <a:rPr lang="en-US" sz="3200" dirty="0">
                  <a:solidFill>
                    <a:srgbClr val="000000"/>
                  </a:solidFill>
                  <a:latin typeface="Vollkorn"/>
                  <a:ea typeface="Vollkorn"/>
                  <a:cs typeface="Vollkorn"/>
                  <a:sym typeface="Vollkorn"/>
                </a:rPr>
                <a:t> da </a:t>
              </a:r>
              <a:r>
                <a:rPr lang="en-US" sz="3200" dirty="0" err="1">
                  <a:solidFill>
                    <a:srgbClr val="000000"/>
                  </a:solidFill>
                  <a:latin typeface="Vollkorn"/>
                  <a:ea typeface="Vollkorn"/>
                  <a:cs typeface="Vollkorn"/>
                  <a:sym typeface="Vollkorn"/>
                </a:rPr>
                <a:t>modificazioni</a:t>
              </a:r>
              <a:r>
                <a:rPr lang="en-US" sz="3200" dirty="0">
                  <a:solidFill>
                    <a:srgbClr val="000000"/>
                  </a:solidFill>
                  <a:latin typeface="Vollkorn"/>
                  <a:ea typeface="Vollkorn"/>
                  <a:cs typeface="Vollkorn"/>
                  <a:sym typeface="Vollkorn"/>
                </a:rPr>
                <a:t> a </a:t>
              </a:r>
              <a:r>
                <a:rPr lang="en-US" sz="3200" dirty="0" err="1">
                  <a:solidFill>
                    <a:srgbClr val="000000"/>
                  </a:solidFill>
                  <a:latin typeface="Vollkorn"/>
                  <a:ea typeface="Vollkorn"/>
                  <a:cs typeface="Vollkorn"/>
                  <a:sym typeface="Vollkorn"/>
                </a:rPr>
                <a:t>livello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strutturale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funzionale</a:t>
              </a:r>
              <a:r>
                <a:rPr lang="en-US" sz="3200" dirty="0">
                  <a:solidFill>
                    <a:srgbClr val="000000"/>
                  </a:solidFill>
                  <a:latin typeface="Vollkorn"/>
                  <a:ea typeface="Vollkorn"/>
                  <a:cs typeface="Vollkorn"/>
                  <a:sym typeface="Vollkorn"/>
                </a:rPr>
                <a:t> e </a:t>
              </a:r>
              <a:r>
                <a:rPr lang="en-US" sz="3200" dirty="0" err="1">
                  <a:solidFill>
                    <a:srgbClr val="000000"/>
                  </a:solidFill>
                  <a:latin typeface="Vollkorn"/>
                  <a:ea typeface="Vollkorn"/>
                  <a:cs typeface="Vollkorn"/>
                  <a:sym typeface="Vollkorn"/>
                </a:rPr>
                <a:t>biochimico</a:t>
              </a:r>
              <a:r>
                <a:rPr lang="en-US" sz="3200" dirty="0">
                  <a:solidFill>
                    <a:srgbClr val="000000"/>
                  </a:solidFill>
                  <a:latin typeface="Vollkorn"/>
                  <a:ea typeface="Vollkorn"/>
                  <a:cs typeface="Vollkorn"/>
                  <a:sym typeface="Vollkorn"/>
                </a:rPr>
                <a:t> del </a:t>
              </a:r>
              <a:r>
                <a:rPr lang="en-US" sz="3200" dirty="0" err="1">
                  <a:solidFill>
                    <a:srgbClr val="000000"/>
                  </a:solidFill>
                  <a:latin typeface="Vollkorn"/>
                  <a:ea typeface="Vollkorn"/>
                  <a:cs typeface="Vollkorn"/>
                  <a:sym typeface="Vollkorn"/>
                </a:rPr>
                <a:t>cervello</a:t>
              </a:r>
              <a:r>
                <a:rPr lang="en-US" sz="3200" dirty="0">
                  <a:solidFill>
                    <a:srgbClr val="000000"/>
                  </a:solidFill>
                  <a:latin typeface="Vollkorn"/>
                  <a:ea typeface="Vollkorn"/>
                  <a:cs typeface="Vollkorn"/>
                  <a:sym typeface="Vollkorn"/>
                </a:rPr>
                <a:t>.</a:t>
              </a:r>
            </a:p>
            <a:p>
              <a:pPr marL="690881" lvl="1" indent="-345440" algn="just">
                <a:lnSpc>
                  <a:spcPts val="4480"/>
                </a:lnSpc>
                <a:buFont typeface="Arial"/>
                <a:buChar char="•"/>
              </a:pPr>
              <a:r>
                <a:rPr lang="en-US" sz="3200" dirty="0">
                  <a:solidFill>
                    <a:srgbClr val="000000"/>
                  </a:solidFill>
                  <a:latin typeface="Vollkorn"/>
                  <a:ea typeface="Vollkorn"/>
                  <a:cs typeface="Vollkorn"/>
                  <a:sym typeface="Vollkorn"/>
                </a:rPr>
                <a:t>È un </a:t>
              </a:r>
              <a:r>
                <a:rPr lang="en-US" sz="3200" dirty="0" err="1">
                  <a:solidFill>
                    <a:srgbClr val="000000"/>
                  </a:solidFill>
                  <a:latin typeface="Vollkorn"/>
                  <a:ea typeface="Vollkorn"/>
                  <a:cs typeface="Vollkorn"/>
                  <a:sym typeface="Vollkorn"/>
                </a:rPr>
                <a:t>fenomeno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progressivo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che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inizia</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già</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dalla</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giovane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età</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adulta</a:t>
              </a:r>
              <a:r>
                <a:rPr lang="en-US" sz="3200" dirty="0">
                  <a:solidFill>
                    <a:srgbClr val="000000"/>
                  </a:solidFill>
                  <a:latin typeface="Vollkorn"/>
                  <a:ea typeface="Vollkorn"/>
                  <a:cs typeface="Vollkorn"/>
                  <a:sym typeface="Vollkorn"/>
                </a:rPr>
                <a:t> e </a:t>
              </a:r>
              <a:r>
                <a:rPr lang="en-US" sz="3200" dirty="0" err="1">
                  <a:solidFill>
                    <a:srgbClr val="000000"/>
                  </a:solidFill>
                  <a:latin typeface="Vollkorn"/>
                  <a:ea typeface="Vollkorn"/>
                  <a:cs typeface="Vollkorn"/>
                  <a:sym typeface="Vollkorn"/>
                </a:rPr>
                <a:t>prosegue</a:t>
              </a:r>
              <a:r>
                <a:rPr lang="en-US" sz="3200" dirty="0">
                  <a:solidFill>
                    <a:srgbClr val="000000"/>
                  </a:solidFill>
                  <a:latin typeface="Vollkorn"/>
                  <a:ea typeface="Vollkorn"/>
                  <a:cs typeface="Vollkorn"/>
                  <a:sym typeface="Vollkorn"/>
                </a:rPr>
                <a:t> per </a:t>
              </a:r>
              <a:r>
                <a:rPr lang="en-US" sz="3200" dirty="0" err="1">
                  <a:solidFill>
                    <a:srgbClr val="000000"/>
                  </a:solidFill>
                  <a:latin typeface="Vollkorn"/>
                  <a:ea typeface="Vollkorn"/>
                  <a:cs typeface="Vollkorn"/>
                  <a:sym typeface="Vollkorn"/>
                </a:rPr>
                <a:t>tutto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l’arco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della</a:t>
              </a:r>
              <a:r>
                <a:rPr lang="en-US" sz="3200" dirty="0">
                  <a:solidFill>
                    <a:srgbClr val="000000"/>
                  </a:solidFill>
                  <a:latin typeface="Vollkorn"/>
                  <a:ea typeface="Vollkorn"/>
                  <a:cs typeface="Vollkorn"/>
                  <a:sym typeface="Vollkorn"/>
                </a:rPr>
                <a:t> vita.</a:t>
              </a:r>
            </a:p>
            <a:p>
              <a:pPr algn="just">
                <a:lnSpc>
                  <a:spcPts val="4480"/>
                </a:lnSpc>
              </a:pPr>
              <a:endParaRPr lang="en-US" sz="3200" dirty="0">
                <a:solidFill>
                  <a:srgbClr val="000000"/>
                </a:solidFill>
                <a:latin typeface="Vollkorn"/>
                <a:ea typeface="Vollkorn"/>
                <a:cs typeface="Vollkorn"/>
                <a:sym typeface="Vollkorn"/>
              </a:endParaRPr>
            </a:p>
            <a:p>
              <a:pPr algn="just">
                <a:lnSpc>
                  <a:spcPts val="4759"/>
                </a:lnSpc>
              </a:pPr>
              <a:r>
                <a:rPr lang="en-US" sz="3399" b="1" dirty="0" err="1">
                  <a:solidFill>
                    <a:srgbClr val="000000"/>
                  </a:solidFill>
                  <a:latin typeface="Vollkorn Bold"/>
                  <a:ea typeface="Vollkorn Bold"/>
                  <a:cs typeface="Vollkorn Bold"/>
                  <a:sym typeface="Vollkorn Bold"/>
                </a:rPr>
                <a:t>Importanza</a:t>
              </a:r>
              <a:r>
                <a:rPr lang="en-US" sz="3399" b="1" dirty="0">
                  <a:solidFill>
                    <a:srgbClr val="000000"/>
                  </a:solidFill>
                  <a:latin typeface="Vollkorn Bold"/>
                  <a:ea typeface="Vollkorn Bold"/>
                  <a:cs typeface="Vollkorn Bold"/>
                  <a:sym typeface="Vollkorn Bold"/>
                </a:rPr>
                <a:t> </a:t>
              </a:r>
              <a:r>
                <a:rPr lang="en-US" sz="3399" b="1" dirty="0" err="1">
                  <a:solidFill>
                    <a:srgbClr val="000000"/>
                  </a:solidFill>
                  <a:latin typeface="Vollkorn Bold"/>
                  <a:ea typeface="Vollkorn Bold"/>
                  <a:cs typeface="Vollkorn Bold"/>
                  <a:sym typeface="Vollkorn Bold"/>
                </a:rPr>
                <a:t>dello</a:t>
              </a:r>
              <a:r>
                <a:rPr lang="en-US" sz="3399" b="1" dirty="0">
                  <a:solidFill>
                    <a:srgbClr val="000000"/>
                  </a:solidFill>
                  <a:latin typeface="Vollkorn Bold"/>
                  <a:ea typeface="Vollkorn Bold"/>
                  <a:cs typeface="Vollkorn Bold"/>
                  <a:sym typeface="Vollkorn Bold"/>
                </a:rPr>
                <a:t> studio </a:t>
              </a:r>
              <a:r>
                <a:rPr lang="en-US" sz="3399" b="1" dirty="0" err="1">
                  <a:solidFill>
                    <a:srgbClr val="000000"/>
                  </a:solidFill>
                  <a:latin typeface="Vollkorn Bold"/>
                  <a:ea typeface="Vollkorn Bold"/>
                  <a:cs typeface="Vollkorn Bold"/>
                  <a:sym typeface="Vollkorn Bold"/>
                </a:rPr>
                <a:t>dell’invecchiamento</a:t>
              </a:r>
              <a:r>
                <a:rPr lang="en-US" sz="3399" b="1" dirty="0">
                  <a:solidFill>
                    <a:srgbClr val="000000"/>
                  </a:solidFill>
                  <a:latin typeface="Vollkorn Bold"/>
                  <a:ea typeface="Vollkorn Bold"/>
                  <a:cs typeface="Vollkorn Bold"/>
                  <a:sym typeface="Vollkorn Bold"/>
                </a:rPr>
                <a:t> </a:t>
              </a:r>
              <a:r>
                <a:rPr lang="en-US" sz="3399" b="1" dirty="0" err="1">
                  <a:solidFill>
                    <a:srgbClr val="000000"/>
                  </a:solidFill>
                  <a:latin typeface="Vollkorn Bold"/>
                  <a:ea typeface="Vollkorn Bold"/>
                  <a:cs typeface="Vollkorn Bold"/>
                  <a:sym typeface="Vollkorn Bold"/>
                </a:rPr>
                <a:t>cerebrale</a:t>
              </a:r>
              <a:endParaRPr lang="en-US" sz="3399" b="1" dirty="0">
                <a:solidFill>
                  <a:srgbClr val="000000"/>
                </a:solidFill>
                <a:latin typeface="Vollkorn Bold"/>
                <a:ea typeface="Vollkorn Bold"/>
                <a:cs typeface="Vollkorn Bold"/>
                <a:sym typeface="Vollkorn Bold"/>
              </a:endParaRPr>
            </a:p>
            <a:p>
              <a:pPr marL="690881" lvl="1" indent="-345440" algn="just">
                <a:lnSpc>
                  <a:spcPts val="4480"/>
                </a:lnSpc>
                <a:buFont typeface="Arial"/>
                <a:buChar char="•"/>
              </a:pPr>
              <a:r>
                <a:rPr lang="en-US" sz="3200" dirty="0" err="1">
                  <a:solidFill>
                    <a:srgbClr val="000000"/>
                  </a:solidFill>
                  <a:latin typeface="Vollkorn"/>
                  <a:ea typeface="Vollkorn"/>
                  <a:cs typeface="Vollkorn"/>
                  <a:sym typeface="Vollkorn"/>
                </a:rPr>
                <a:t>L’aumento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dell’aspettativa</a:t>
              </a:r>
              <a:r>
                <a:rPr lang="en-US" sz="3200" dirty="0">
                  <a:solidFill>
                    <a:srgbClr val="000000"/>
                  </a:solidFill>
                  <a:latin typeface="Vollkorn"/>
                  <a:ea typeface="Vollkorn"/>
                  <a:cs typeface="Vollkorn"/>
                  <a:sym typeface="Vollkorn"/>
                </a:rPr>
                <a:t> di vita </a:t>
              </a:r>
              <a:r>
                <a:rPr lang="en-US" sz="3200" dirty="0" err="1">
                  <a:solidFill>
                    <a:srgbClr val="000000"/>
                  </a:solidFill>
                  <a:latin typeface="Vollkorn"/>
                  <a:ea typeface="Vollkorn"/>
                  <a:cs typeface="Vollkorn"/>
                  <a:sym typeface="Vollkorn"/>
                </a:rPr>
                <a:t>rende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fondamentale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comprendere</a:t>
              </a:r>
              <a:r>
                <a:rPr lang="en-US" sz="3200" dirty="0">
                  <a:solidFill>
                    <a:srgbClr val="000000"/>
                  </a:solidFill>
                  <a:latin typeface="Vollkorn"/>
                  <a:ea typeface="Vollkorn"/>
                  <a:cs typeface="Vollkorn"/>
                  <a:sym typeface="Vollkorn"/>
                </a:rPr>
                <a:t> il </a:t>
              </a:r>
              <a:r>
                <a:rPr lang="en-US" sz="3200" dirty="0" err="1">
                  <a:solidFill>
                    <a:srgbClr val="000000"/>
                  </a:solidFill>
                  <a:latin typeface="Vollkorn"/>
                  <a:ea typeface="Vollkorn"/>
                  <a:cs typeface="Vollkorn"/>
                  <a:sym typeface="Vollkorn"/>
                </a:rPr>
                <a:t>declino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cognitivo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associato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all’invecchiamento</a:t>
              </a:r>
              <a:r>
                <a:rPr lang="en-US" sz="3200" dirty="0">
                  <a:solidFill>
                    <a:srgbClr val="000000"/>
                  </a:solidFill>
                  <a:latin typeface="Vollkorn"/>
                  <a:ea typeface="Vollkorn"/>
                  <a:cs typeface="Vollkorn"/>
                  <a:sym typeface="Vollkorn"/>
                </a:rPr>
                <a:t>.</a:t>
              </a:r>
            </a:p>
            <a:p>
              <a:pPr marL="690881" lvl="1" indent="-345440" algn="just">
                <a:lnSpc>
                  <a:spcPts val="4480"/>
                </a:lnSpc>
                <a:buFont typeface="Arial"/>
                <a:buChar char="•"/>
              </a:pPr>
              <a:r>
                <a:rPr lang="en-US" sz="3200" dirty="0" err="1">
                  <a:solidFill>
                    <a:srgbClr val="000000"/>
                  </a:solidFill>
                  <a:latin typeface="Vollkorn"/>
                  <a:ea typeface="Vollkorn"/>
                  <a:cs typeface="Vollkorn"/>
                  <a:sym typeface="Vollkorn"/>
                </a:rPr>
                <a:t>Distinguere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tra</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invecchiamento</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normale</a:t>
              </a:r>
              <a:r>
                <a:rPr lang="en-US" sz="3200" dirty="0">
                  <a:solidFill>
                    <a:srgbClr val="000000"/>
                  </a:solidFill>
                  <a:latin typeface="Vollkorn"/>
                  <a:ea typeface="Vollkorn"/>
                  <a:cs typeface="Vollkorn"/>
                  <a:sym typeface="Vollkorn"/>
                </a:rPr>
                <a:t> e </a:t>
              </a:r>
              <a:r>
                <a:rPr lang="en-US" sz="3200" dirty="0" err="1">
                  <a:solidFill>
                    <a:srgbClr val="000000"/>
                  </a:solidFill>
                  <a:latin typeface="Vollkorn"/>
                  <a:ea typeface="Vollkorn"/>
                  <a:cs typeface="Vollkorn"/>
                  <a:sym typeface="Vollkorn"/>
                </a:rPr>
                <a:t>patologico</a:t>
              </a:r>
              <a:r>
                <a:rPr lang="en-US" sz="3200" dirty="0">
                  <a:solidFill>
                    <a:srgbClr val="000000"/>
                  </a:solidFill>
                  <a:latin typeface="Vollkorn"/>
                  <a:ea typeface="Vollkorn"/>
                  <a:cs typeface="Vollkorn"/>
                  <a:sym typeface="Vollkorn"/>
                </a:rPr>
                <a:t> è </a:t>
              </a:r>
              <a:r>
                <a:rPr lang="en-US" sz="3200" dirty="0" err="1">
                  <a:solidFill>
                    <a:srgbClr val="000000"/>
                  </a:solidFill>
                  <a:latin typeface="Vollkorn"/>
                  <a:ea typeface="Vollkorn"/>
                  <a:cs typeface="Vollkorn"/>
                  <a:sym typeface="Vollkorn"/>
                </a:rPr>
                <a:t>essenziale</a:t>
              </a:r>
              <a:r>
                <a:rPr lang="en-US" sz="3200" dirty="0">
                  <a:solidFill>
                    <a:srgbClr val="000000"/>
                  </a:solidFill>
                  <a:latin typeface="Vollkorn"/>
                  <a:ea typeface="Vollkorn"/>
                  <a:cs typeface="Vollkorn"/>
                  <a:sym typeface="Vollkorn"/>
                </a:rPr>
                <a:t> per </a:t>
              </a:r>
              <a:r>
                <a:rPr lang="en-US" sz="3200" dirty="0" err="1">
                  <a:solidFill>
                    <a:srgbClr val="000000"/>
                  </a:solidFill>
                  <a:latin typeface="Vollkorn"/>
                  <a:ea typeface="Vollkorn"/>
                  <a:cs typeface="Vollkorn"/>
                  <a:sym typeface="Vollkorn"/>
                </a:rPr>
                <a:t>identificare</a:t>
              </a:r>
              <a:r>
                <a:rPr lang="en-US" sz="3200" dirty="0">
                  <a:solidFill>
                    <a:srgbClr val="000000"/>
                  </a:solidFill>
                  <a:latin typeface="Vollkorn"/>
                  <a:ea typeface="Vollkorn"/>
                  <a:cs typeface="Vollkorn"/>
                  <a:sym typeface="Vollkorn"/>
                </a:rPr>
                <a:t> </a:t>
              </a:r>
              <a:r>
                <a:rPr lang="en-US" sz="3200" dirty="0" err="1">
                  <a:solidFill>
                    <a:srgbClr val="000000"/>
                  </a:solidFill>
                  <a:latin typeface="Vollkorn"/>
                  <a:ea typeface="Vollkorn"/>
                  <a:cs typeface="Vollkorn"/>
                  <a:sym typeface="Vollkorn"/>
                </a:rPr>
                <a:t>precocemente</a:t>
              </a:r>
              <a:r>
                <a:rPr lang="en-US" sz="3200" dirty="0">
                  <a:solidFill>
                    <a:srgbClr val="000000"/>
                  </a:solidFill>
                  <a:latin typeface="Vollkorn"/>
                  <a:ea typeface="Vollkorn"/>
                  <a:cs typeface="Vollkorn"/>
                  <a:sym typeface="Vollkorn"/>
                </a:rPr>
                <a:t> le </a:t>
              </a:r>
              <a:r>
                <a:rPr lang="en-US" sz="3200" dirty="0" err="1">
                  <a:solidFill>
                    <a:srgbClr val="000000"/>
                  </a:solidFill>
                  <a:latin typeface="Vollkorn"/>
                  <a:ea typeface="Vollkorn"/>
                  <a:cs typeface="Vollkorn"/>
                  <a:sym typeface="Vollkorn"/>
                </a:rPr>
                <a:t>condizioni</a:t>
              </a:r>
              <a:r>
                <a:rPr lang="en-US" sz="3200" dirty="0">
                  <a:solidFill>
                    <a:srgbClr val="000000"/>
                  </a:solidFill>
                  <a:latin typeface="Vollkorn"/>
                  <a:ea typeface="Vollkorn"/>
                  <a:cs typeface="Vollkorn"/>
                  <a:sym typeface="Vollkorn"/>
                </a:rPr>
                <a:t> neurodegenerative.</a:t>
              </a:r>
            </a:p>
          </p:txBody>
        </p:sp>
      </p:grpSp>
      <p:grpSp>
        <p:nvGrpSpPr>
          <p:cNvPr id="8" name="Group 8"/>
          <p:cNvGrpSpPr/>
          <p:nvPr/>
        </p:nvGrpSpPr>
        <p:grpSpPr>
          <a:xfrm>
            <a:off x="0" y="0"/>
            <a:ext cx="2181669" cy="10287000"/>
            <a:chOff x="0" y="0"/>
            <a:chExt cx="2908892" cy="13716000"/>
          </a:xfrm>
        </p:grpSpPr>
        <p:sp>
          <p:nvSpPr>
            <p:cNvPr id="9" name="Freeform 9"/>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10" name="Freeform 10"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E00DD-237E-2E16-B5D3-44D34DAE87E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BA441F1-27E2-56C0-F261-D579FDC64A0C}"/>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9EF55B9D-E099-50AB-005D-D7F07F1A42BA}"/>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AFAE88CB-314E-0DB3-8A82-81F17198899B}"/>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2B616A25-1CCD-DE6C-DE84-3C73F908CAED}"/>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Freeform 7">
            <a:extLst>
              <a:ext uri="{FF2B5EF4-FFF2-40B4-BE49-F238E27FC236}">
                <a16:creationId xmlns:a16="http://schemas.microsoft.com/office/drawing/2014/main" id="{F147B0FC-A883-412E-7286-84696D9FD27F}"/>
              </a:ext>
            </a:extLst>
          </p:cNvPr>
          <p:cNvSpPr/>
          <p:nvPr/>
        </p:nvSpPr>
        <p:spPr>
          <a:xfrm>
            <a:off x="3105281" y="2157378"/>
            <a:ext cx="6205736" cy="3665429"/>
          </a:xfrm>
          <a:custGeom>
            <a:avLst/>
            <a:gdLst/>
            <a:ahLst/>
            <a:cxnLst/>
            <a:rect l="l" t="t" r="r" b="b"/>
            <a:pathLst>
              <a:path w="6205736" h="3665429">
                <a:moveTo>
                  <a:pt x="0" y="0"/>
                </a:moveTo>
                <a:lnTo>
                  <a:pt x="6205736" y="0"/>
                </a:lnTo>
                <a:lnTo>
                  <a:pt x="6205736" y="3665429"/>
                </a:lnTo>
                <a:lnTo>
                  <a:pt x="0" y="3665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0" name="TextBox 10">
            <a:extLst>
              <a:ext uri="{FF2B5EF4-FFF2-40B4-BE49-F238E27FC236}">
                <a16:creationId xmlns:a16="http://schemas.microsoft.com/office/drawing/2014/main" id="{95575B7D-DB78-CC44-7FCA-BD2A42B93694}"/>
              </a:ext>
            </a:extLst>
          </p:cNvPr>
          <p:cNvSpPr txBox="1"/>
          <p:nvPr/>
        </p:nvSpPr>
        <p:spPr>
          <a:xfrm>
            <a:off x="3272055" y="2335793"/>
            <a:ext cx="5883096" cy="1654299"/>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per il </a:t>
            </a:r>
            <a:r>
              <a:rPr lang="en-US" sz="3600" spc="219" dirty="0" err="1">
                <a:solidFill>
                  <a:srgbClr val="000000"/>
                </a:solidFill>
                <a:latin typeface="Cambria"/>
                <a:ea typeface="Cambria"/>
                <a:cs typeface="Cambria"/>
                <a:sym typeface="Cambria"/>
              </a:rPr>
              <a:t>rendimento</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cognitivo</a:t>
            </a:r>
            <a:r>
              <a:rPr lang="en-US" sz="3600" spc="219" dirty="0">
                <a:solidFill>
                  <a:srgbClr val="000000"/>
                </a:solidFill>
                <a:latin typeface="Cambria"/>
                <a:ea typeface="Cambria"/>
                <a:cs typeface="Cambria"/>
                <a:sym typeface="Cambria"/>
              </a:rPr>
              <a:t> generale (TEST DI SCREENING)</a:t>
            </a:r>
          </a:p>
        </p:txBody>
      </p:sp>
      <p:pic>
        <p:nvPicPr>
          <p:cNvPr id="12292" name="Picture 4" descr="Mini-Mental Status Examination (MMSE) Score one point ... | GrepMed">
            <a:extLst>
              <a:ext uri="{FF2B5EF4-FFF2-40B4-BE49-F238E27FC236}">
                <a16:creationId xmlns:a16="http://schemas.microsoft.com/office/drawing/2014/main" id="{DA5FAA19-D9A1-3E62-EC8A-03611C9AE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400" y="1941681"/>
            <a:ext cx="7332093" cy="792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03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88003-0281-BCA6-6DAB-20D549595FF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E31FF38-D39B-F8BC-9FB8-FF98704CC285}"/>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26B70BC4-F218-248B-28FD-875076A2371D}"/>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CEBDB332-0B24-1206-9686-7B852EC151D6}"/>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DFE0AB83-0890-61A7-75AB-2704D8B610F7}"/>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7" name="Freeform 7">
            <a:extLst>
              <a:ext uri="{FF2B5EF4-FFF2-40B4-BE49-F238E27FC236}">
                <a16:creationId xmlns:a16="http://schemas.microsoft.com/office/drawing/2014/main" id="{888E34A7-5C17-66B9-0E23-B79A9C80550C}"/>
              </a:ext>
            </a:extLst>
          </p:cNvPr>
          <p:cNvSpPr/>
          <p:nvPr/>
        </p:nvSpPr>
        <p:spPr>
          <a:xfrm>
            <a:off x="3105281" y="2157378"/>
            <a:ext cx="6205736" cy="3665429"/>
          </a:xfrm>
          <a:custGeom>
            <a:avLst/>
            <a:gdLst/>
            <a:ahLst/>
            <a:cxnLst/>
            <a:rect l="l" t="t" r="r" b="b"/>
            <a:pathLst>
              <a:path w="6205736" h="3665429">
                <a:moveTo>
                  <a:pt x="0" y="0"/>
                </a:moveTo>
                <a:lnTo>
                  <a:pt x="6205736" y="0"/>
                </a:lnTo>
                <a:lnTo>
                  <a:pt x="6205736" y="3665429"/>
                </a:lnTo>
                <a:lnTo>
                  <a:pt x="0" y="36654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0" name="TextBox 10">
            <a:extLst>
              <a:ext uri="{FF2B5EF4-FFF2-40B4-BE49-F238E27FC236}">
                <a16:creationId xmlns:a16="http://schemas.microsoft.com/office/drawing/2014/main" id="{69DA06C1-1222-89DF-E3FA-79658D767E38}"/>
              </a:ext>
            </a:extLst>
          </p:cNvPr>
          <p:cNvSpPr txBox="1"/>
          <p:nvPr/>
        </p:nvSpPr>
        <p:spPr>
          <a:xfrm>
            <a:off x="3272055" y="2335793"/>
            <a:ext cx="5883096" cy="1654299"/>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per il </a:t>
            </a:r>
            <a:r>
              <a:rPr lang="en-US" sz="3600" spc="219" dirty="0" err="1">
                <a:solidFill>
                  <a:srgbClr val="000000"/>
                </a:solidFill>
                <a:latin typeface="Cambria"/>
                <a:ea typeface="Cambria"/>
                <a:cs typeface="Cambria"/>
                <a:sym typeface="Cambria"/>
              </a:rPr>
              <a:t>rendimento</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cognitivo</a:t>
            </a:r>
            <a:r>
              <a:rPr lang="en-US" sz="3600" spc="219" dirty="0">
                <a:solidFill>
                  <a:srgbClr val="000000"/>
                </a:solidFill>
                <a:latin typeface="Cambria"/>
                <a:ea typeface="Cambria"/>
                <a:cs typeface="Cambria"/>
                <a:sym typeface="Cambria"/>
              </a:rPr>
              <a:t> generale (TEST DI SCREENING)</a:t>
            </a:r>
          </a:p>
        </p:txBody>
      </p:sp>
      <p:pic>
        <p:nvPicPr>
          <p:cNvPr id="8" name="Immagine 7">
            <a:extLst>
              <a:ext uri="{FF2B5EF4-FFF2-40B4-BE49-F238E27FC236}">
                <a16:creationId xmlns:a16="http://schemas.microsoft.com/office/drawing/2014/main" id="{77663D56-42E0-168F-C912-746EE106B8D8}"/>
              </a:ext>
            </a:extLst>
          </p:cNvPr>
          <p:cNvPicPr>
            <a:picLocks noChangeAspect="1"/>
          </p:cNvPicPr>
          <p:nvPr/>
        </p:nvPicPr>
        <p:blipFill>
          <a:blip r:embed="rId5"/>
          <a:srcRect l="73334" t="30001" r="2916" b="16666"/>
          <a:stretch/>
        </p:blipFill>
        <p:spPr>
          <a:xfrm>
            <a:off x="9906000" y="2105276"/>
            <a:ext cx="6205736" cy="7838824"/>
          </a:xfrm>
          <a:prstGeom prst="rect">
            <a:avLst/>
          </a:prstGeom>
        </p:spPr>
      </p:pic>
      <p:pic>
        <p:nvPicPr>
          <p:cNvPr id="11" name="Immagine 10">
            <a:extLst>
              <a:ext uri="{FF2B5EF4-FFF2-40B4-BE49-F238E27FC236}">
                <a16:creationId xmlns:a16="http://schemas.microsoft.com/office/drawing/2014/main" id="{63347E06-DBF7-DEC7-7991-16EF7E8942D1}"/>
              </a:ext>
            </a:extLst>
          </p:cNvPr>
          <p:cNvPicPr>
            <a:picLocks noChangeAspect="1"/>
          </p:cNvPicPr>
          <p:nvPr/>
        </p:nvPicPr>
        <p:blipFill>
          <a:blip r:embed="rId6"/>
          <a:srcRect l="73750" t="30000" r="2500" b="20465"/>
          <a:stretch/>
        </p:blipFill>
        <p:spPr>
          <a:xfrm>
            <a:off x="9906000" y="1856749"/>
            <a:ext cx="6705600" cy="7866928"/>
          </a:xfrm>
          <a:prstGeom prst="rect">
            <a:avLst/>
          </a:prstGeom>
        </p:spPr>
      </p:pic>
    </p:spTree>
    <p:extLst>
      <p:ext uri="{BB962C8B-B14F-4D97-AF65-F5344CB8AC3E}">
        <p14:creationId xmlns:p14="http://schemas.microsoft.com/office/powerpoint/2010/main" val="229024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C1D9E-A86E-A041-46C9-64514E4ABF1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54485D7-0FA9-E360-A56C-DBD1827FB00C}"/>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A50A0B27-7AF1-C4CF-B864-8AE0401D10C9}"/>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E01CAA2A-21FC-4806-67F9-A370C749F576}"/>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15F015C5-4201-F18B-F5D9-6E4D6BB58A88}"/>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8" name="Freeform 8">
            <a:extLst>
              <a:ext uri="{FF2B5EF4-FFF2-40B4-BE49-F238E27FC236}">
                <a16:creationId xmlns:a16="http://schemas.microsoft.com/office/drawing/2014/main" id="{6E13E43F-3768-78F2-64EE-6F7DCEBCAA38}"/>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DB50EA58-E82D-FED7-6AB1-876BAC749217}"/>
              </a:ext>
            </a:extLst>
          </p:cNvPr>
          <p:cNvSpPr txBox="1"/>
          <p:nvPr/>
        </p:nvSpPr>
        <p:spPr>
          <a:xfrm>
            <a:off x="3260380" y="2933700"/>
            <a:ext cx="5883096" cy="1104900"/>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per </a:t>
            </a:r>
            <a:r>
              <a:rPr lang="en-US" sz="3600" spc="219" dirty="0" err="1">
                <a:solidFill>
                  <a:srgbClr val="000000"/>
                </a:solidFill>
                <a:latin typeface="Cambria"/>
                <a:ea typeface="Cambria"/>
                <a:cs typeface="Cambria"/>
                <a:sym typeface="Cambria"/>
              </a:rPr>
              <a:t>singole</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aree</a:t>
            </a:r>
            <a:r>
              <a:rPr lang="en-US" sz="3600" spc="219" dirty="0">
                <a:solidFill>
                  <a:srgbClr val="000000"/>
                </a:solidFill>
                <a:latin typeface="Cambria"/>
                <a:ea typeface="Cambria"/>
                <a:cs typeface="Cambria"/>
                <a:sym typeface="Cambria"/>
              </a:rPr>
              <a:t> cognitive</a:t>
            </a:r>
          </a:p>
        </p:txBody>
      </p:sp>
      <p:sp>
        <p:nvSpPr>
          <p:cNvPr id="13" name="Ovale 12">
            <a:extLst>
              <a:ext uri="{FF2B5EF4-FFF2-40B4-BE49-F238E27FC236}">
                <a16:creationId xmlns:a16="http://schemas.microsoft.com/office/drawing/2014/main" id="{59D3C785-0B21-8334-A791-0ED62A7FC3F1}"/>
              </a:ext>
            </a:extLst>
          </p:cNvPr>
          <p:cNvSpPr/>
          <p:nvPr/>
        </p:nvSpPr>
        <p:spPr>
          <a:xfrm>
            <a:off x="10287000" y="3486150"/>
            <a:ext cx="5562600" cy="569595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458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F4D5F-CF1E-CBE2-611E-033BCB5EBE7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5515964-86E3-A0C0-728C-2777A2414BEE}"/>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50BD9779-0185-93BE-F8FA-CB9FA65CD288}"/>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A0216EBC-3B5C-4AB9-4567-426EDB2D5249}"/>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6D08646B-B5D0-5AF9-A4C4-84952DB7B2AF}"/>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8" name="Freeform 8">
            <a:extLst>
              <a:ext uri="{FF2B5EF4-FFF2-40B4-BE49-F238E27FC236}">
                <a16:creationId xmlns:a16="http://schemas.microsoft.com/office/drawing/2014/main" id="{84A0F67B-D0A2-06D6-8F9B-2B2D1577F9FD}"/>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B89E2716-3CD9-E032-23EC-A3AC240D8B0D}"/>
              </a:ext>
            </a:extLst>
          </p:cNvPr>
          <p:cNvSpPr txBox="1"/>
          <p:nvPr/>
        </p:nvSpPr>
        <p:spPr>
          <a:xfrm>
            <a:off x="3260380" y="2933700"/>
            <a:ext cx="5883096" cy="1104900"/>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per </a:t>
            </a:r>
            <a:r>
              <a:rPr lang="en-US" sz="3600" spc="219" dirty="0" err="1">
                <a:solidFill>
                  <a:srgbClr val="000000"/>
                </a:solidFill>
                <a:latin typeface="Cambria"/>
                <a:ea typeface="Cambria"/>
                <a:cs typeface="Cambria"/>
                <a:sym typeface="Cambria"/>
              </a:rPr>
              <a:t>singole</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aree</a:t>
            </a:r>
            <a:r>
              <a:rPr lang="en-US" sz="3600" spc="219" dirty="0">
                <a:solidFill>
                  <a:srgbClr val="000000"/>
                </a:solidFill>
                <a:latin typeface="Cambria"/>
                <a:ea typeface="Cambria"/>
                <a:cs typeface="Cambria"/>
                <a:sym typeface="Cambria"/>
              </a:rPr>
              <a:t> cognitive</a:t>
            </a:r>
          </a:p>
        </p:txBody>
      </p:sp>
      <p:pic>
        <p:nvPicPr>
          <p:cNvPr id="6" name="Picture 2" descr="Il Test dell'Orologio (Clock Drawing Test) Un semplice e prezioso strumento  diagnostico per il medico di famiglia">
            <a:extLst>
              <a:ext uri="{FF2B5EF4-FFF2-40B4-BE49-F238E27FC236}">
                <a16:creationId xmlns:a16="http://schemas.microsoft.com/office/drawing/2014/main" id="{CE97F167-39AF-54A5-AFD7-4F0064A41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838700"/>
            <a:ext cx="10523631" cy="487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564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515FB-CD4A-8089-F039-EDDC24DE676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2B5AF00-FA3C-60F0-4F3E-D2CCED5E4F05}"/>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D4AC948E-1A0A-B5F2-20C2-CF06DFE6D9B6}"/>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4387884B-DEB1-0188-9046-557F1E74BE2A}"/>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1E90562C-66A8-C7D0-2328-AB6E487921EE}"/>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8" name="Freeform 8">
            <a:extLst>
              <a:ext uri="{FF2B5EF4-FFF2-40B4-BE49-F238E27FC236}">
                <a16:creationId xmlns:a16="http://schemas.microsoft.com/office/drawing/2014/main" id="{611F2682-99ED-D053-81F7-DFBF09CE285C}"/>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B888A26E-55E7-91B2-460E-AAE4FD4E7842}"/>
              </a:ext>
            </a:extLst>
          </p:cNvPr>
          <p:cNvSpPr txBox="1"/>
          <p:nvPr/>
        </p:nvSpPr>
        <p:spPr>
          <a:xfrm>
            <a:off x="3260380" y="2933700"/>
            <a:ext cx="5883096" cy="1104900"/>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per </a:t>
            </a:r>
            <a:r>
              <a:rPr lang="en-US" sz="3600" spc="219" dirty="0" err="1">
                <a:solidFill>
                  <a:srgbClr val="000000"/>
                </a:solidFill>
                <a:latin typeface="Cambria"/>
                <a:ea typeface="Cambria"/>
                <a:cs typeface="Cambria"/>
                <a:sym typeface="Cambria"/>
              </a:rPr>
              <a:t>singole</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aree</a:t>
            </a:r>
            <a:r>
              <a:rPr lang="en-US" sz="3600" spc="219" dirty="0">
                <a:solidFill>
                  <a:srgbClr val="000000"/>
                </a:solidFill>
                <a:latin typeface="Cambria"/>
                <a:ea typeface="Cambria"/>
                <a:cs typeface="Cambria"/>
                <a:sym typeface="Cambria"/>
              </a:rPr>
              <a:t> cognitive</a:t>
            </a:r>
          </a:p>
        </p:txBody>
      </p:sp>
      <p:pic>
        <p:nvPicPr>
          <p:cNvPr id="13314" name="Picture 2" descr="Testando – Recensioni di Test Psicologici | Nuova taratura italiana della  Figura Complessa di Rey-Osterrieth (ROCF) per l'età evolutiva">
            <a:extLst>
              <a:ext uri="{FF2B5EF4-FFF2-40B4-BE49-F238E27FC236}">
                <a16:creationId xmlns:a16="http://schemas.microsoft.com/office/drawing/2014/main" id="{6371ABC2-2512-CFE9-572D-2A41E1BAA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1676" y="3774024"/>
            <a:ext cx="7225170" cy="57342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igura da copiare su foglio bianco senza strumenti (righello) - ppt  scaricare">
            <a:extLst>
              <a:ext uri="{FF2B5EF4-FFF2-40B4-BE49-F238E27FC236}">
                <a16:creationId xmlns:a16="http://schemas.microsoft.com/office/drawing/2014/main" id="{3084CF92-DEEA-B108-08E0-61787A87A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8495" y="2947639"/>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44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2A67C-EFCC-6C2B-72CB-0919CD76352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C9F11A4-A235-504E-A19B-6DA847127A0C}"/>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9EFAB2C4-8E54-447C-5CE7-FD49F4EC9E92}"/>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B7B8EDC1-19E6-4990-11A9-2D8A48F2111D}"/>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581EE1AF-309C-29AF-6FBA-AFDBC6FC22C5}"/>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8" name="Freeform 8">
            <a:extLst>
              <a:ext uri="{FF2B5EF4-FFF2-40B4-BE49-F238E27FC236}">
                <a16:creationId xmlns:a16="http://schemas.microsoft.com/office/drawing/2014/main" id="{02699246-3BAC-DCF6-7C0A-6AEACEC3183D}"/>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84AF027E-2560-1229-D79E-F454E53D09E7}"/>
              </a:ext>
            </a:extLst>
          </p:cNvPr>
          <p:cNvSpPr txBox="1"/>
          <p:nvPr/>
        </p:nvSpPr>
        <p:spPr>
          <a:xfrm>
            <a:off x="3260380" y="2933700"/>
            <a:ext cx="5883096" cy="1104900"/>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per </a:t>
            </a:r>
            <a:r>
              <a:rPr lang="en-US" sz="3600" spc="219" dirty="0" err="1">
                <a:solidFill>
                  <a:srgbClr val="000000"/>
                </a:solidFill>
                <a:latin typeface="Cambria"/>
                <a:ea typeface="Cambria"/>
                <a:cs typeface="Cambria"/>
                <a:sym typeface="Cambria"/>
              </a:rPr>
              <a:t>singole</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aree</a:t>
            </a:r>
            <a:r>
              <a:rPr lang="en-US" sz="3600" spc="219" dirty="0">
                <a:solidFill>
                  <a:srgbClr val="000000"/>
                </a:solidFill>
                <a:latin typeface="Cambria"/>
                <a:ea typeface="Cambria"/>
                <a:cs typeface="Cambria"/>
                <a:sym typeface="Cambria"/>
              </a:rPr>
              <a:t> cognitive</a:t>
            </a:r>
          </a:p>
        </p:txBody>
      </p:sp>
      <p:sp>
        <p:nvSpPr>
          <p:cNvPr id="6" name="CasellaDiTesto 5">
            <a:extLst>
              <a:ext uri="{FF2B5EF4-FFF2-40B4-BE49-F238E27FC236}">
                <a16:creationId xmlns:a16="http://schemas.microsoft.com/office/drawing/2014/main" id="{C62E9E20-E824-B318-6164-57B6AFD57C00}"/>
              </a:ext>
            </a:extLst>
          </p:cNvPr>
          <p:cNvSpPr txBox="1"/>
          <p:nvPr/>
        </p:nvSpPr>
        <p:spPr>
          <a:xfrm>
            <a:off x="6781800" y="5143500"/>
            <a:ext cx="10668000" cy="3108543"/>
          </a:xfrm>
          <a:prstGeom prst="rect">
            <a:avLst/>
          </a:prstGeom>
          <a:noFill/>
        </p:spPr>
        <p:txBody>
          <a:bodyPr wrap="square" rtlCol="0">
            <a:spAutoFit/>
          </a:bodyPr>
          <a:lstStyle/>
          <a:p>
            <a:pPr marL="285750" indent="-285750">
              <a:buFontTx/>
              <a:buChar char="-"/>
            </a:pPr>
            <a:r>
              <a:rPr lang="it-IT" sz="2800" dirty="0">
                <a:latin typeface="Vollkorn" panose="020B0604020202020204" charset="0"/>
                <a:ea typeface="Vollkorn" panose="020B0604020202020204" charset="0"/>
              </a:rPr>
              <a:t>A quanti km/h vola una rondine?</a:t>
            </a:r>
          </a:p>
          <a:p>
            <a:pPr marL="285750" indent="-285750">
              <a:buFontTx/>
              <a:buChar char="-"/>
            </a:pPr>
            <a:r>
              <a:rPr lang="it-IT" sz="2800" dirty="0">
                <a:latin typeface="Vollkorn" panose="020B0604020202020204" charset="0"/>
                <a:ea typeface="Vollkorn" panose="020B0604020202020204" charset="0"/>
              </a:rPr>
              <a:t>Quante cigli abbiamo sulla palpebra inferiore?</a:t>
            </a:r>
          </a:p>
          <a:p>
            <a:pPr marL="285750" indent="-285750">
              <a:buFontTx/>
              <a:buChar char="-"/>
            </a:pPr>
            <a:r>
              <a:rPr lang="it-IT" sz="2800" dirty="0">
                <a:latin typeface="Vollkorn" panose="020B0604020202020204" charset="0"/>
                <a:ea typeface="Vollkorn" panose="020B0604020202020204" charset="0"/>
              </a:rPr>
              <a:t>Quanto pesa un paio di scarpe con il tacco a spillo?</a:t>
            </a:r>
          </a:p>
          <a:p>
            <a:pPr marL="285750" indent="-285750">
              <a:buFontTx/>
              <a:buChar char="-"/>
            </a:pPr>
            <a:r>
              <a:rPr lang="it-IT" sz="2800" dirty="0">
                <a:latin typeface="Vollkorn" panose="020B0604020202020204" charset="0"/>
                <a:ea typeface="Vollkorn" panose="020B0604020202020204" charset="0"/>
              </a:rPr>
              <a:t>Quanti caffè può fare un barista nell’ora di punta?</a:t>
            </a:r>
          </a:p>
          <a:p>
            <a:pPr marL="285750" indent="-285750">
              <a:buFontTx/>
              <a:buChar char="-"/>
            </a:pPr>
            <a:r>
              <a:rPr lang="it-IT" sz="2800" dirty="0">
                <a:latin typeface="Vollkorn" panose="020B0604020202020204" charset="0"/>
                <a:ea typeface="Vollkorn" panose="020B0604020202020204" charset="0"/>
              </a:rPr>
              <a:t>Quanto misura in m2 la superficie di un lenzuolo a due piazze?</a:t>
            </a:r>
          </a:p>
          <a:p>
            <a:pPr marL="285750" indent="-285750">
              <a:buFontTx/>
              <a:buChar char="-"/>
            </a:pPr>
            <a:r>
              <a:rPr lang="it-IT" sz="2800" dirty="0">
                <a:latin typeface="Vollkorn" panose="020B0604020202020204" charset="0"/>
                <a:ea typeface="Vollkorn" panose="020B0604020202020204" charset="0"/>
              </a:rPr>
              <a:t>Quanto può sollevare un atleta sollevatore di pesi?</a:t>
            </a:r>
          </a:p>
          <a:p>
            <a:pPr marL="285750" indent="-285750">
              <a:buFontTx/>
              <a:buChar char="-"/>
            </a:pPr>
            <a:endParaRPr lang="en-GB" sz="28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1135584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0F0A9-D991-B733-7B8E-BF7C419178F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36970E0-D5B0-8EE2-5BF6-52CBAD3D2CB2}"/>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FE58F843-3081-F0BE-D5BF-B8E43D865E15}"/>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9B773719-55AC-5B31-118A-4EA416DB9429}"/>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C2135495-D086-2A57-974C-48FA7D7D094E}"/>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8" name="Freeform 8">
            <a:extLst>
              <a:ext uri="{FF2B5EF4-FFF2-40B4-BE49-F238E27FC236}">
                <a16:creationId xmlns:a16="http://schemas.microsoft.com/office/drawing/2014/main" id="{800226D3-ACBD-FCB7-91AA-72865FC966A2}"/>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2FE2C06C-AC38-3454-C9ED-8D59FAF4AA88}"/>
              </a:ext>
            </a:extLst>
          </p:cNvPr>
          <p:cNvSpPr txBox="1"/>
          <p:nvPr/>
        </p:nvSpPr>
        <p:spPr>
          <a:xfrm>
            <a:off x="3260380" y="2933700"/>
            <a:ext cx="5883096" cy="1104900"/>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per </a:t>
            </a:r>
            <a:r>
              <a:rPr lang="en-US" sz="3600" spc="219" dirty="0" err="1">
                <a:solidFill>
                  <a:srgbClr val="000000"/>
                </a:solidFill>
                <a:latin typeface="Cambria"/>
                <a:ea typeface="Cambria"/>
                <a:cs typeface="Cambria"/>
                <a:sym typeface="Cambria"/>
              </a:rPr>
              <a:t>singole</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aree</a:t>
            </a:r>
            <a:r>
              <a:rPr lang="en-US" sz="3600" spc="219" dirty="0">
                <a:solidFill>
                  <a:srgbClr val="000000"/>
                </a:solidFill>
                <a:latin typeface="Cambria"/>
                <a:ea typeface="Cambria"/>
                <a:cs typeface="Cambria"/>
                <a:sym typeface="Cambria"/>
              </a:rPr>
              <a:t> cognitive</a:t>
            </a:r>
          </a:p>
        </p:txBody>
      </p:sp>
      <p:sp>
        <p:nvSpPr>
          <p:cNvPr id="9" name="CasellaDiTesto 8">
            <a:extLst>
              <a:ext uri="{FF2B5EF4-FFF2-40B4-BE49-F238E27FC236}">
                <a16:creationId xmlns:a16="http://schemas.microsoft.com/office/drawing/2014/main" id="{880E548B-805B-2DE9-D389-6841C5423E5C}"/>
              </a:ext>
            </a:extLst>
          </p:cNvPr>
          <p:cNvSpPr txBox="1"/>
          <p:nvPr/>
        </p:nvSpPr>
        <p:spPr>
          <a:xfrm>
            <a:off x="6222372" y="5143500"/>
            <a:ext cx="11658600" cy="4832092"/>
          </a:xfrm>
          <a:prstGeom prst="rect">
            <a:avLst/>
          </a:prstGeom>
          <a:noFill/>
        </p:spPr>
        <p:txBody>
          <a:bodyPr wrap="square">
            <a:spAutoFit/>
          </a:bodyPr>
          <a:lstStyle/>
          <a:p>
            <a:pPr algn="l"/>
            <a:r>
              <a:rPr lang="it-IT" sz="2800" b="0" i="0" u="none" strike="noStrike" baseline="0" dirty="0">
                <a:latin typeface="Vollkorn" panose="020B0604020202020204" charset="0"/>
                <a:ea typeface="Vollkorn" panose="020B0604020202020204" charset="0"/>
              </a:rPr>
              <a:t>Carlo era un impiegato che lavorava in un ufficio della sua città. A mezzogiorno egli pranzava in un piccolo parco. </a:t>
            </a:r>
            <a:r>
              <a:rPr lang="it-IT" sz="2800" b="1" i="1" u="none" strike="noStrike" baseline="0" dirty="0">
                <a:latin typeface="Vollkorn" panose="020B0604020202020204" charset="0"/>
                <a:ea typeface="Vollkorn" panose="020B0604020202020204" charset="0"/>
              </a:rPr>
              <a:t>Spesso egli rompeva parte di un panino in piccoli pezzi, spargendoli nel terreno per i piccioni. </a:t>
            </a:r>
          </a:p>
          <a:p>
            <a:pPr algn="l"/>
            <a:r>
              <a:rPr lang="it-IT" sz="2800" b="0" i="0" u="none" strike="noStrike" baseline="0" dirty="0">
                <a:latin typeface="Vollkorn" panose="020B0604020202020204" charset="0"/>
                <a:ea typeface="Vollkorn" panose="020B0604020202020204" charset="0"/>
              </a:rPr>
              <a:t>Un giorno, mentre si sedeva nella panchina, un passeggino venne parcheggiato proprio lì davanti. Carlo notò che vicino una giovane donna stava dondolando un bambino un po’ più grande. Il bambino nel passeggino cominciò a piangere ma la mamma non lo sentiva. Carlo ha imparato che quando il suo piccolo nipote grida, talvolta significa che il suo pannolino si è aperto</a:t>
            </a:r>
            <a:r>
              <a:rPr lang="it-IT" sz="2800" b="0" i="1" u="none" strike="noStrike" baseline="0" dirty="0">
                <a:latin typeface="Vollkorn" panose="020B0604020202020204" charset="0"/>
                <a:ea typeface="Vollkorn" panose="020B0604020202020204" charset="0"/>
              </a:rPr>
              <a:t>. </a:t>
            </a:r>
            <a:r>
              <a:rPr lang="it-IT" sz="2800" b="1" i="1" u="none" strike="noStrike" baseline="0" dirty="0">
                <a:latin typeface="Vollkorn" panose="020B0604020202020204" charset="0"/>
                <a:ea typeface="Vollkorn" panose="020B0604020202020204" charset="0"/>
              </a:rPr>
              <a:t>Piuttosto che disturbare la madre nel parco, Carlo velocemente controllò i vestitini del bambino per vedere se poteva sentire il pannolino </a:t>
            </a:r>
            <a:r>
              <a:rPr lang="en-GB" sz="2800" b="1" i="1" u="none" strike="noStrike" baseline="0" dirty="0" err="1">
                <a:latin typeface="Vollkorn" panose="020B0604020202020204" charset="0"/>
                <a:ea typeface="Vollkorn" panose="020B0604020202020204" charset="0"/>
              </a:rPr>
              <a:t>aperto</a:t>
            </a:r>
            <a:r>
              <a:rPr lang="en-GB" sz="2800" b="1" i="1" u="none" strike="noStrike" baseline="0" dirty="0">
                <a:latin typeface="Vollkorn" panose="020B0604020202020204" charset="0"/>
                <a:ea typeface="Vollkorn" panose="020B0604020202020204" charset="0"/>
              </a:rPr>
              <a:t>.</a:t>
            </a:r>
            <a:endParaRPr lang="en-GB" sz="28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192352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80E4A-E8F3-CFE3-6900-D96C151A50A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9C7C2EE-9897-0ABB-67F5-894BFC0E5F9B}"/>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58FA379B-1905-949C-044E-FF4E141F3023}"/>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F0C6D662-4F65-2E7A-1877-7277E255ECF1}"/>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7C3A1AC9-288B-A601-F6DE-6C9F5018AD8B}"/>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8" name="Freeform 8">
            <a:extLst>
              <a:ext uri="{FF2B5EF4-FFF2-40B4-BE49-F238E27FC236}">
                <a16:creationId xmlns:a16="http://schemas.microsoft.com/office/drawing/2014/main" id="{3ED25E34-2018-1709-070D-C18C98F128F6}"/>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F103CE20-A54C-FD54-8AE0-EF393C157C0A}"/>
              </a:ext>
            </a:extLst>
          </p:cNvPr>
          <p:cNvSpPr txBox="1"/>
          <p:nvPr/>
        </p:nvSpPr>
        <p:spPr>
          <a:xfrm>
            <a:off x="3260380" y="2933700"/>
            <a:ext cx="5883096" cy="1104900"/>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per </a:t>
            </a:r>
            <a:r>
              <a:rPr lang="en-US" sz="3600" spc="219" dirty="0" err="1">
                <a:solidFill>
                  <a:srgbClr val="000000"/>
                </a:solidFill>
                <a:latin typeface="Cambria"/>
                <a:ea typeface="Cambria"/>
                <a:cs typeface="Cambria"/>
                <a:sym typeface="Cambria"/>
              </a:rPr>
              <a:t>singole</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aree</a:t>
            </a:r>
            <a:r>
              <a:rPr lang="en-US" sz="3600" spc="219" dirty="0">
                <a:solidFill>
                  <a:srgbClr val="000000"/>
                </a:solidFill>
                <a:latin typeface="Cambria"/>
                <a:ea typeface="Cambria"/>
                <a:cs typeface="Cambria"/>
                <a:sym typeface="Cambria"/>
              </a:rPr>
              <a:t> cognitive</a:t>
            </a:r>
          </a:p>
        </p:txBody>
      </p:sp>
      <p:pic>
        <p:nvPicPr>
          <p:cNvPr id="7" name="Immagine 6">
            <a:extLst>
              <a:ext uri="{FF2B5EF4-FFF2-40B4-BE49-F238E27FC236}">
                <a16:creationId xmlns:a16="http://schemas.microsoft.com/office/drawing/2014/main" id="{7C8CDDFF-9BDF-4827-3C93-A296A07169CB}"/>
              </a:ext>
            </a:extLst>
          </p:cNvPr>
          <p:cNvPicPr>
            <a:picLocks noChangeAspect="1"/>
          </p:cNvPicPr>
          <p:nvPr/>
        </p:nvPicPr>
        <p:blipFill>
          <a:blip r:embed="rId5"/>
          <a:srcRect l="61667" t="27090" r="6250" b="13704"/>
          <a:stretch/>
        </p:blipFill>
        <p:spPr>
          <a:xfrm>
            <a:off x="9906000" y="2019300"/>
            <a:ext cx="7679704" cy="7971746"/>
          </a:xfrm>
          <a:prstGeom prst="rect">
            <a:avLst/>
          </a:prstGeom>
        </p:spPr>
      </p:pic>
    </p:spTree>
    <p:extLst>
      <p:ext uri="{BB962C8B-B14F-4D97-AF65-F5344CB8AC3E}">
        <p14:creationId xmlns:p14="http://schemas.microsoft.com/office/powerpoint/2010/main" val="1180961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419A-8F4F-42E9-6E9C-C10ECCB81C3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156C773-BB3B-F760-979D-93EA1BD1C088}"/>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A46A294F-44E5-DFB2-89FE-4745BBA01F75}"/>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290A8CA5-0123-0E7A-7182-79166062B4ED}"/>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E860666A-981E-793D-4AE7-DDB721FA993C}"/>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8" name="Freeform 8">
            <a:extLst>
              <a:ext uri="{FF2B5EF4-FFF2-40B4-BE49-F238E27FC236}">
                <a16:creationId xmlns:a16="http://schemas.microsoft.com/office/drawing/2014/main" id="{D400CB6E-CE93-9FFE-54C3-C99284A23565}"/>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D5883F53-02DC-AB69-82E2-F66A203E8A1A}"/>
              </a:ext>
            </a:extLst>
          </p:cNvPr>
          <p:cNvSpPr txBox="1"/>
          <p:nvPr/>
        </p:nvSpPr>
        <p:spPr>
          <a:xfrm>
            <a:off x="3260380" y="2933700"/>
            <a:ext cx="5883096" cy="551433"/>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a:t>
            </a:r>
            <a:r>
              <a:rPr lang="en-US" sz="3600" spc="219" dirty="0" err="1">
                <a:solidFill>
                  <a:srgbClr val="000000"/>
                </a:solidFill>
                <a:latin typeface="Cambria"/>
                <a:ea typeface="Cambria"/>
                <a:cs typeface="Cambria"/>
                <a:sym typeface="Cambria"/>
              </a:rPr>
              <a:t>SPECIFICi</a:t>
            </a:r>
            <a:endParaRPr lang="en-US" sz="3600" spc="219" dirty="0">
              <a:solidFill>
                <a:srgbClr val="000000"/>
              </a:solidFill>
              <a:latin typeface="Cambria"/>
              <a:ea typeface="Cambria"/>
              <a:cs typeface="Cambria"/>
              <a:sym typeface="Cambria"/>
            </a:endParaRPr>
          </a:p>
        </p:txBody>
      </p:sp>
      <p:pic>
        <p:nvPicPr>
          <p:cNvPr id="7" name="Immagine 6">
            <a:extLst>
              <a:ext uri="{FF2B5EF4-FFF2-40B4-BE49-F238E27FC236}">
                <a16:creationId xmlns:a16="http://schemas.microsoft.com/office/drawing/2014/main" id="{1BA50C2A-262E-89BF-1D4E-B81B04CF2A9E}"/>
              </a:ext>
            </a:extLst>
          </p:cNvPr>
          <p:cNvPicPr>
            <a:picLocks noChangeAspect="1"/>
          </p:cNvPicPr>
          <p:nvPr/>
        </p:nvPicPr>
        <p:blipFill>
          <a:blip r:embed="rId6"/>
          <a:srcRect l="27500" t="20972" r="25417" b="8981"/>
          <a:stretch/>
        </p:blipFill>
        <p:spPr>
          <a:xfrm>
            <a:off x="9537940" y="3162300"/>
            <a:ext cx="8064259" cy="6748497"/>
          </a:xfrm>
          <a:prstGeom prst="rect">
            <a:avLst/>
          </a:prstGeom>
        </p:spPr>
      </p:pic>
    </p:spTree>
    <p:extLst>
      <p:ext uri="{BB962C8B-B14F-4D97-AF65-F5344CB8AC3E}">
        <p14:creationId xmlns:p14="http://schemas.microsoft.com/office/powerpoint/2010/main" val="4201938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B03A6-AEB2-0055-1280-344019AA2F6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A746926-EDFD-AACC-D842-9B24A0512BC0}"/>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BE77DF83-77E1-3D85-5DE0-03B48DB0FD9E}"/>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7624D249-6D70-7ECC-C7EE-803D866B71FB}"/>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C054F57D-5857-CEED-82DF-F3768765F881}"/>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8" name="Freeform 8">
            <a:extLst>
              <a:ext uri="{FF2B5EF4-FFF2-40B4-BE49-F238E27FC236}">
                <a16:creationId xmlns:a16="http://schemas.microsoft.com/office/drawing/2014/main" id="{049EC4A9-C6C9-59E8-108A-C7BFD7FA96D4}"/>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10390DA6-67E5-E254-B681-0BB442B0F6E7}"/>
              </a:ext>
            </a:extLst>
          </p:cNvPr>
          <p:cNvSpPr txBox="1"/>
          <p:nvPr/>
        </p:nvSpPr>
        <p:spPr>
          <a:xfrm>
            <a:off x="3260380" y="2933700"/>
            <a:ext cx="5883096" cy="551433"/>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a:t>
            </a:r>
            <a:r>
              <a:rPr lang="en-US" sz="3600" spc="219" dirty="0" err="1">
                <a:solidFill>
                  <a:srgbClr val="000000"/>
                </a:solidFill>
                <a:latin typeface="Cambria"/>
                <a:ea typeface="Cambria"/>
                <a:cs typeface="Cambria"/>
                <a:sym typeface="Cambria"/>
              </a:rPr>
              <a:t>SPECIFICi</a:t>
            </a:r>
            <a:endParaRPr lang="en-US" sz="3600" spc="219" dirty="0">
              <a:solidFill>
                <a:srgbClr val="000000"/>
              </a:solidFill>
              <a:latin typeface="Cambria"/>
              <a:ea typeface="Cambria"/>
              <a:cs typeface="Cambria"/>
              <a:sym typeface="Cambria"/>
            </a:endParaRPr>
          </a:p>
        </p:txBody>
      </p:sp>
      <p:pic>
        <p:nvPicPr>
          <p:cNvPr id="9" name="Immagine 8">
            <a:extLst>
              <a:ext uri="{FF2B5EF4-FFF2-40B4-BE49-F238E27FC236}">
                <a16:creationId xmlns:a16="http://schemas.microsoft.com/office/drawing/2014/main" id="{98C06216-05CE-A6FE-7BBB-43A1FE3D7700}"/>
              </a:ext>
            </a:extLst>
          </p:cNvPr>
          <p:cNvPicPr>
            <a:picLocks noChangeAspect="1"/>
          </p:cNvPicPr>
          <p:nvPr/>
        </p:nvPicPr>
        <p:blipFill>
          <a:blip r:embed="rId6"/>
          <a:srcRect l="28750" t="28518" r="41250" b="7037"/>
          <a:stretch/>
        </p:blipFill>
        <p:spPr>
          <a:xfrm>
            <a:off x="9651616" y="1889210"/>
            <a:ext cx="6578984" cy="7949606"/>
          </a:xfrm>
          <a:prstGeom prst="rect">
            <a:avLst/>
          </a:prstGeom>
        </p:spPr>
      </p:pic>
      <p:cxnSp>
        <p:nvCxnSpPr>
          <p:cNvPr id="12" name="Connettore diritto 11">
            <a:extLst>
              <a:ext uri="{FF2B5EF4-FFF2-40B4-BE49-F238E27FC236}">
                <a16:creationId xmlns:a16="http://schemas.microsoft.com/office/drawing/2014/main" id="{6E5633A4-BC24-C268-E5ED-A953FDCCD813}"/>
              </a:ext>
            </a:extLst>
          </p:cNvPr>
          <p:cNvCxnSpPr/>
          <p:nvPr/>
        </p:nvCxnSpPr>
        <p:spPr>
          <a:xfrm>
            <a:off x="9829800" y="2933700"/>
            <a:ext cx="3581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CAFE7C82-95E2-CB0C-4224-49CD958311FF}"/>
              </a:ext>
            </a:extLst>
          </p:cNvPr>
          <p:cNvCxnSpPr/>
          <p:nvPr/>
        </p:nvCxnSpPr>
        <p:spPr>
          <a:xfrm>
            <a:off x="9829800" y="3771900"/>
            <a:ext cx="3581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36C81919-291A-DFC7-EEB9-E24565393590}"/>
              </a:ext>
            </a:extLst>
          </p:cNvPr>
          <p:cNvCxnSpPr>
            <a:cxnSpLocks/>
          </p:cNvCxnSpPr>
          <p:nvPr/>
        </p:nvCxnSpPr>
        <p:spPr>
          <a:xfrm>
            <a:off x="9651616" y="7200900"/>
            <a:ext cx="52835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0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83123" y="361697"/>
            <a:ext cx="14376177" cy="2142172"/>
            <a:chOff x="0" y="0"/>
            <a:chExt cx="19168236" cy="2856230"/>
          </a:xfrm>
        </p:grpSpPr>
        <p:sp>
          <p:nvSpPr>
            <p:cNvPr id="3" name="Freeform 3"/>
            <p:cNvSpPr/>
            <p:nvPr/>
          </p:nvSpPr>
          <p:spPr>
            <a:xfrm>
              <a:off x="0" y="0"/>
              <a:ext cx="19168236" cy="2856230"/>
            </a:xfrm>
            <a:custGeom>
              <a:avLst/>
              <a:gdLst/>
              <a:ahLst/>
              <a:cxnLst/>
              <a:rect l="l" t="t" r="r" b="b"/>
              <a:pathLst>
                <a:path w="19168236" h="2856230">
                  <a:moveTo>
                    <a:pt x="0" y="0"/>
                  </a:moveTo>
                  <a:lnTo>
                    <a:pt x="19168236" y="0"/>
                  </a:lnTo>
                  <a:lnTo>
                    <a:pt x="19168236" y="2856230"/>
                  </a:lnTo>
                  <a:lnTo>
                    <a:pt x="0" y="2856230"/>
                  </a:lnTo>
                  <a:close/>
                </a:path>
              </a:pathLst>
            </a:custGeom>
            <a:solidFill>
              <a:srgbClr val="000000">
                <a:alpha val="0"/>
              </a:srgbClr>
            </a:solidFill>
          </p:spPr>
          <p:txBody>
            <a:bodyPr/>
            <a:lstStyle/>
            <a:p>
              <a:endParaRPr lang="it-IT"/>
            </a:p>
          </p:txBody>
        </p:sp>
        <p:sp>
          <p:nvSpPr>
            <p:cNvPr id="4" name="TextBox 4"/>
            <p:cNvSpPr txBox="1"/>
            <p:nvPr/>
          </p:nvSpPr>
          <p:spPr>
            <a:xfrm>
              <a:off x="0" y="0"/>
              <a:ext cx="19168236" cy="2856230"/>
            </a:xfrm>
            <a:prstGeom prst="rect">
              <a:avLst/>
            </a:prstGeom>
          </p:spPr>
          <p:txBody>
            <a:bodyPr lIns="0" tIns="0" rIns="0" bIns="0" rtlCol="0" anchor="t"/>
            <a:lstStyle/>
            <a:p>
              <a:pPr algn="ctr">
                <a:lnSpc>
                  <a:spcPts val="5760"/>
                </a:lnSpc>
              </a:pPr>
              <a:r>
                <a:rPr lang="en-US" sz="4800" b="1" spc="-115">
                  <a:solidFill>
                    <a:srgbClr val="000000"/>
                  </a:solidFill>
                  <a:latin typeface="Vollkorn Bold"/>
                  <a:ea typeface="Vollkorn Bold"/>
                  <a:cs typeface="Vollkorn Bold"/>
                  <a:sym typeface="Vollkorn Bold"/>
                </a:rPr>
                <a:t>Cambiamenti strutturali nell’invecchiamento cerebrale normale</a:t>
              </a:r>
            </a:p>
          </p:txBody>
        </p:sp>
      </p:grpSp>
      <p:grpSp>
        <p:nvGrpSpPr>
          <p:cNvPr id="5" name="Group 5"/>
          <p:cNvGrpSpPr/>
          <p:nvPr/>
        </p:nvGrpSpPr>
        <p:grpSpPr>
          <a:xfrm>
            <a:off x="2688825" y="2403635"/>
            <a:ext cx="7899966" cy="7274230"/>
            <a:chOff x="0" y="0"/>
            <a:chExt cx="10533288" cy="9698973"/>
          </a:xfrm>
        </p:grpSpPr>
        <p:sp>
          <p:nvSpPr>
            <p:cNvPr id="6" name="Freeform 6"/>
            <p:cNvSpPr/>
            <p:nvPr/>
          </p:nvSpPr>
          <p:spPr>
            <a:xfrm>
              <a:off x="0" y="0"/>
              <a:ext cx="10533287" cy="9698973"/>
            </a:xfrm>
            <a:custGeom>
              <a:avLst/>
              <a:gdLst/>
              <a:ahLst/>
              <a:cxnLst/>
              <a:rect l="l" t="t" r="r" b="b"/>
              <a:pathLst>
                <a:path w="10533287" h="9698973">
                  <a:moveTo>
                    <a:pt x="0" y="0"/>
                  </a:moveTo>
                  <a:lnTo>
                    <a:pt x="10533287" y="0"/>
                  </a:lnTo>
                  <a:lnTo>
                    <a:pt x="10533287" y="9698973"/>
                  </a:lnTo>
                  <a:lnTo>
                    <a:pt x="0" y="9698973"/>
                  </a:lnTo>
                  <a:close/>
                </a:path>
              </a:pathLst>
            </a:custGeom>
            <a:solidFill>
              <a:srgbClr val="000000">
                <a:alpha val="0"/>
              </a:srgbClr>
            </a:solidFill>
          </p:spPr>
          <p:txBody>
            <a:bodyPr/>
            <a:lstStyle/>
            <a:p>
              <a:endParaRPr lang="it-IT"/>
            </a:p>
          </p:txBody>
        </p:sp>
        <p:sp>
          <p:nvSpPr>
            <p:cNvPr id="7" name="TextBox 7"/>
            <p:cNvSpPr txBox="1"/>
            <p:nvPr/>
          </p:nvSpPr>
          <p:spPr>
            <a:xfrm>
              <a:off x="0" y="-76200"/>
              <a:ext cx="10533288" cy="9775173"/>
            </a:xfrm>
            <a:prstGeom prst="rect">
              <a:avLst/>
            </a:prstGeom>
          </p:spPr>
          <p:txBody>
            <a:bodyPr lIns="0" tIns="0" rIns="0" bIns="0" rtlCol="0" anchor="t"/>
            <a:lstStyle/>
            <a:p>
              <a:pPr algn="just">
                <a:lnSpc>
                  <a:spcPts val="4340"/>
                </a:lnSpc>
              </a:pPr>
              <a:r>
                <a:rPr lang="en-US" sz="3100" b="1">
                  <a:solidFill>
                    <a:srgbClr val="000000"/>
                  </a:solidFill>
                  <a:latin typeface="Vollkorn Bold"/>
                  <a:ea typeface="Vollkorn Bold"/>
                  <a:cs typeface="Vollkorn Bold"/>
                  <a:sym typeface="Vollkorn Bold"/>
                </a:rPr>
                <a:t>Atrofia cerebrale</a:t>
              </a:r>
            </a:p>
            <a:p>
              <a:pPr marL="669291" lvl="1" indent="-334646" algn="just">
                <a:lnSpc>
                  <a:spcPts val="4340"/>
                </a:lnSpc>
                <a:buFont typeface="Arial"/>
                <a:buChar char="•"/>
              </a:pPr>
              <a:r>
                <a:rPr lang="en-US" sz="3100">
                  <a:solidFill>
                    <a:srgbClr val="000000"/>
                  </a:solidFill>
                  <a:latin typeface="Vollkorn"/>
                  <a:ea typeface="Vollkorn"/>
                  <a:cs typeface="Vollkorn"/>
                  <a:sym typeface="Vollkorn"/>
                </a:rPr>
                <a:t>Riduzione del volume cerebrale, in </a:t>
              </a:r>
              <a:r>
                <a:rPr lang="en-US" sz="3100" u="none">
                  <a:solidFill>
                    <a:srgbClr val="000000"/>
                  </a:solidFill>
                  <a:latin typeface="Vollkorn"/>
                  <a:ea typeface="Vollkorn"/>
                  <a:cs typeface="Vollkorn"/>
                  <a:sym typeface="Vollkorn"/>
                </a:rPr>
                <a:t>p</a:t>
              </a:r>
              <a:r>
                <a:rPr lang="en-US" sz="3100">
                  <a:solidFill>
                    <a:srgbClr val="000000"/>
                  </a:solidFill>
                  <a:latin typeface="Vollkorn"/>
                  <a:ea typeface="Vollkorn"/>
                  <a:cs typeface="Vollkorn"/>
                  <a:sym typeface="Vollkorn"/>
                </a:rPr>
                <a:t>a</a:t>
              </a:r>
              <a:r>
                <a:rPr lang="en-US" sz="3100" u="none">
                  <a:solidFill>
                    <a:srgbClr val="000000"/>
                  </a:solidFill>
                  <a:latin typeface="Vollkorn"/>
                  <a:ea typeface="Vollkorn"/>
                  <a:cs typeface="Vollkorn"/>
                  <a:sym typeface="Vollkorn"/>
                </a:rPr>
                <a:t>r</a:t>
              </a:r>
              <a:r>
                <a:rPr lang="en-US" sz="3100">
                  <a:solidFill>
                    <a:srgbClr val="000000"/>
                  </a:solidFill>
                  <a:latin typeface="Vollkorn"/>
                  <a:ea typeface="Vollkorn"/>
                  <a:cs typeface="Vollkorn"/>
                  <a:sym typeface="Vollkorn"/>
                </a:rPr>
                <a:t>t</a:t>
              </a:r>
              <a:r>
                <a:rPr lang="en-US" sz="3100" u="none">
                  <a:solidFill>
                    <a:srgbClr val="000000"/>
                  </a:solidFill>
                  <a:latin typeface="Vollkorn"/>
                  <a:ea typeface="Vollkorn"/>
                  <a:cs typeface="Vollkorn"/>
                  <a:sym typeface="Vollkorn"/>
                </a:rPr>
                <a:t>ico</a:t>
              </a:r>
              <a:r>
                <a:rPr lang="en-US" sz="3100">
                  <a:solidFill>
                    <a:srgbClr val="000000"/>
                  </a:solidFill>
                  <a:latin typeface="Vollkorn"/>
                  <a:ea typeface="Vollkorn"/>
                  <a:cs typeface="Vollkorn"/>
                  <a:sym typeface="Vollkorn"/>
                </a:rPr>
                <a:t>l</a:t>
              </a:r>
              <a:r>
                <a:rPr lang="en-US" sz="3100" u="none">
                  <a:solidFill>
                    <a:srgbClr val="000000"/>
                  </a:solidFill>
                  <a:latin typeface="Vollkorn"/>
                  <a:ea typeface="Vollkorn"/>
                  <a:cs typeface="Vollkorn"/>
                  <a:sym typeface="Vollkorn"/>
                </a:rPr>
                <a:t>are</a:t>
              </a:r>
              <a:r>
                <a:rPr lang="en-US" sz="3100">
                  <a:solidFill>
                    <a:srgbClr val="000000"/>
                  </a:solidFill>
                  <a:latin typeface="Vollkorn"/>
                  <a:ea typeface="Vollkorn"/>
                  <a:cs typeface="Vollkorn"/>
                  <a:sym typeface="Vollkorn"/>
                </a:rPr>
                <a:t> nei lobi frontali, temporali e nell’ippocampo.</a:t>
              </a:r>
            </a:p>
            <a:p>
              <a:pPr marL="669291" lvl="1" indent="-334646" algn="just">
                <a:lnSpc>
                  <a:spcPts val="4340"/>
                </a:lnSpc>
                <a:buFont typeface="Arial"/>
                <a:buChar char="•"/>
              </a:pPr>
              <a:r>
                <a:rPr lang="en-US" sz="3100">
                  <a:solidFill>
                    <a:srgbClr val="000000"/>
                  </a:solidFill>
                  <a:latin typeface="Vollkorn"/>
                  <a:ea typeface="Vollkorn"/>
                  <a:cs typeface="Vollkorn"/>
                  <a:sym typeface="Vollkorn"/>
                </a:rPr>
                <a:t>Assottigliamento della corteccia cerebrale e ingrandimento dei ventricoli cerebrali.</a:t>
              </a:r>
            </a:p>
            <a:p>
              <a:pPr algn="just">
                <a:lnSpc>
                  <a:spcPts val="4759"/>
                </a:lnSpc>
              </a:pPr>
              <a:endParaRPr lang="en-US" sz="3100">
                <a:solidFill>
                  <a:srgbClr val="000000"/>
                </a:solidFill>
                <a:latin typeface="Vollkorn"/>
                <a:ea typeface="Vollkorn"/>
                <a:cs typeface="Vollkorn"/>
                <a:sym typeface="Vollkorn"/>
              </a:endParaRPr>
            </a:p>
            <a:p>
              <a:pPr algn="just">
                <a:lnSpc>
                  <a:spcPts val="4340"/>
                </a:lnSpc>
              </a:pPr>
              <a:r>
                <a:rPr lang="en-US" sz="3100" b="1">
                  <a:solidFill>
                    <a:srgbClr val="000000"/>
                  </a:solidFill>
                  <a:latin typeface="Vollkorn Bold"/>
                  <a:ea typeface="Vollkorn Bold"/>
                  <a:cs typeface="Vollkorn Bold"/>
                  <a:sym typeface="Vollkorn Bold"/>
                </a:rPr>
                <a:t>Alterazioni della materia grigia e bianca</a:t>
              </a:r>
            </a:p>
            <a:p>
              <a:pPr marL="669291" lvl="1" indent="-334646" algn="just">
                <a:lnSpc>
                  <a:spcPts val="4340"/>
                </a:lnSpc>
                <a:buFont typeface="Arial"/>
                <a:buChar char="•"/>
              </a:pPr>
              <a:r>
                <a:rPr lang="en-US" sz="3100">
                  <a:solidFill>
                    <a:srgbClr val="000000"/>
                  </a:solidFill>
                  <a:latin typeface="Vollkorn"/>
                  <a:ea typeface="Vollkorn"/>
                  <a:cs typeface="Vollkorn"/>
                  <a:sym typeface="Vollkorn"/>
                </a:rPr>
                <a:t>Riduzione della densità neuronale e della complessità dendritica.</a:t>
              </a:r>
            </a:p>
            <a:p>
              <a:pPr marL="669291" lvl="1" indent="-334646" algn="just">
                <a:lnSpc>
                  <a:spcPts val="4340"/>
                </a:lnSpc>
                <a:buFont typeface="Arial"/>
                <a:buChar char="•"/>
              </a:pPr>
              <a:r>
                <a:rPr lang="en-US" sz="3100">
                  <a:solidFill>
                    <a:srgbClr val="000000"/>
                  </a:solidFill>
                  <a:latin typeface="Vollkorn"/>
                  <a:ea typeface="Vollkorn"/>
                  <a:cs typeface="Vollkorn"/>
                  <a:sym typeface="Vollkorn"/>
                </a:rPr>
                <a:t>Riduzione della mielina con conseguente diminuzione dell’efficienza nella trasmissione dei segnali nervosi.</a:t>
              </a:r>
            </a:p>
          </p:txBody>
        </p:sp>
      </p:grpSp>
      <p:grpSp>
        <p:nvGrpSpPr>
          <p:cNvPr id="8" name="Group 8"/>
          <p:cNvGrpSpPr/>
          <p:nvPr/>
        </p:nvGrpSpPr>
        <p:grpSpPr>
          <a:xfrm>
            <a:off x="0" y="0"/>
            <a:ext cx="2181669" cy="10287000"/>
            <a:chOff x="0" y="0"/>
            <a:chExt cx="2908892" cy="13716000"/>
          </a:xfrm>
        </p:grpSpPr>
        <p:sp>
          <p:nvSpPr>
            <p:cNvPr id="9" name="Freeform 9"/>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10" name="Freeform 10"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sp>
        <p:nvSpPr>
          <p:cNvPr id="11" name="Freeform 11"/>
          <p:cNvSpPr/>
          <p:nvPr/>
        </p:nvSpPr>
        <p:spPr>
          <a:xfrm>
            <a:off x="11095945" y="3382463"/>
            <a:ext cx="7192055" cy="5316575"/>
          </a:xfrm>
          <a:custGeom>
            <a:avLst/>
            <a:gdLst/>
            <a:ahLst/>
            <a:cxnLst/>
            <a:rect l="l" t="t" r="r" b="b"/>
            <a:pathLst>
              <a:path w="7192055" h="5316575">
                <a:moveTo>
                  <a:pt x="0" y="0"/>
                </a:moveTo>
                <a:lnTo>
                  <a:pt x="7192055" y="0"/>
                </a:lnTo>
                <a:lnTo>
                  <a:pt x="7192055" y="5316575"/>
                </a:lnTo>
                <a:lnTo>
                  <a:pt x="0" y="5316575"/>
                </a:lnTo>
                <a:lnTo>
                  <a:pt x="0" y="0"/>
                </a:lnTo>
                <a:close/>
              </a:path>
            </a:pathLst>
          </a:custGeom>
          <a:blipFill>
            <a:blip r:embed="rId3"/>
            <a:stretch>
              <a:fillRect/>
            </a:stretch>
          </a:blipFill>
        </p:spPr>
        <p:txBody>
          <a:bodyPr/>
          <a:lstStyle/>
          <a:p>
            <a:endParaRPr lang="it-IT"/>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AB844-4091-D7A3-BFED-DF1C46A4C5D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A3620DE-7980-D20D-1338-25A02F75B67C}"/>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E68D4FD4-8AB3-C8FF-6F70-9ED9CD655C45}"/>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1DCFC827-4EC6-DADB-5E2F-3444F542AA88}"/>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50D676BE-E9AA-6651-27C7-DE521EE9F417}"/>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8" name="Freeform 8">
            <a:extLst>
              <a:ext uri="{FF2B5EF4-FFF2-40B4-BE49-F238E27FC236}">
                <a16:creationId xmlns:a16="http://schemas.microsoft.com/office/drawing/2014/main" id="{FC719A42-6FD6-FD0A-478D-23F2B1D73A02}"/>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2BDB87D7-FAEF-20D6-2603-6B7C32C36997}"/>
              </a:ext>
            </a:extLst>
          </p:cNvPr>
          <p:cNvSpPr txBox="1"/>
          <p:nvPr/>
        </p:nvSpPr>
        <p:spPr>
          <a:xfrm>
            <a:off x="3260380" y="2933700"/>
            <a:ext cx="5883096" cy="551433"/>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a:t>
            </a:r>
            <a:r>
              <a:rPr lang="en-US" sz="3600" spc="219" dirty="0" err="1">
                <a:solidFill>
                  <a:srgbClr val="000000"/>
                </a:solidFill>
                <a:latin typeface="Cambria"/>
                <a:ea typeface="Cambria"/>
                <a:cs typeface="Cambria"/>
                <a:sym typeface="Cambria"/>
              </a:rPr>
              <a:t>SPECIFICi</a:t>
            </a:r>
            <a:endParaRPr lang="en-US" sz="3600" spc="219" dirty="0">
              <a:solidFill>
                <a:srgbClr val="000000"/>
              </a:solidFill>
              <a:latin typeface="Cambria"/>
              <a:ea typeface="Cambria"/>
              <a:cs typeface="Cambria"/>
              <a:sym typeface="Cambria"/>
            </a:endParaRPr>
          </a:p>
        </p:txBody>
      </p:sp>
      <p:pic>
        <p:nvPicPr>
          <p:cNvPr id="15362" name="Picture 2" descr="Soldi: di cosa sono fatte le monete ...">
            <a:extLst>
              <a:ext uri="{FF2B5EF4-FFF2-40B4-BE49-F238E27FC236}">
                <a16:creationId xmlns:a16="http://schemas.microsoft.com/office/drawing/2014/main" id="{D434AC14-6502-AF05-33FC-A70995488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2200" y="2324100"/>
            <a:ext cx="7330858" cy="3665429"/>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58028F62-858B-0EFF-5CD1-F79B93D86E4F}"/>
              </a:ext>
            </a:extLst>
          </p:cNvPr>
          <p:cNvSpPr txBox="1"/>
          <p:nvPr/>
        </p:nvSpPr>
        <p:spPr>
          <a:xfrm>
            <a:off x="6172200" y="6167731"/>
            <a:ext cx="9296400" cy="4154984"/>
          </a:xfrm>
          <a:prstGeom prst="rect">
            <a:avLst/>
          </a:prstGeom>
          <a:noFill/>
        </p:spPr>
        <p:txBody>
          <a:bodyPr wrap="square" rtlCol="0">
            <a:spAutoFit/>
          </a:bodyPr>
          <a:lstStyle/>
          <a:p>
            <a:r>
              <a:rPr lang="it-IT" sz="2400" dirty="0">
                <a:latin typeface="Vollkorn" panose="020B0604020202020204" charset="0"/>
                <a:ea typeface="Vollkorn" panose="020B0604020202020204" charset="0"/>
              </a:rPr>
              <a:t>Test delle abilità finanziarie: </a:t>
            </a:r>
          </a:p>
          <a:p>
            <a:pPr marL="285750" indent="-285750">
              <a:buFontTx/>
              <a:buChar char="-"/>
            </a:pPr>
            <a:r>
              <a:rPr lang="it-IT" sz="2400" dirty="0">
                <a:latin typeface="Vollkorn" panose="020B0604020202020204" charset="0"/>
                <a:ea typeface="Vollkorn" panose="020B0604020202020204" charset="0"/>
              </a:rPr>
              <a:t>Contare i soldi; </a:t>
            </a:r>
          </a:p>
          <a:p>
            <a:pPr marL="285750" indent="-285750">
              <a:buFontTx/>
              <a:buChar char="-"/>
            </a:pPr>
            <a:r>
              <a:rPr lang="it-IT" sz="2400" dirty="0">
                <a:latin typeface="Vollkorn" panose="020B0604020202020204" charset="0"/>
                <a:ea typeface="Vollkorn" panose="020B0604020202020204" charset="0"/>
              </a:rPr>
              <a:t>Pagare un prodotto;</a:t>
            </a:r>
          </a:p>
          <a:p>
            <a:pPr marL="285750" indent="-285750">
              <a:buFontTx/>
              <a:buChar char="-"/>
            </a:pPr>
            <a:r>
              <a:rPr lang="it-IT" sz="2400" dirty="0">
                <a:latin typeface="Vollkorn" panose="020B0604020202020204" charset="0"/>
                <a:ea typeface="Vollkorn" panose="020B0604020202020204" charset="0"/>
              </a:rPr>
              <a:t>Contare il resto ricevuto;</a:t>
            </a:r>
          </a:p>
          <a:p>
            <a:pPr marL="285750" indent="-285750">
              <a:buFontTx/>
              <a:buChar char="-"/>
            </a:pPr>
            <a:r>
              <a:rPr lang="it-IT" sz="2400" dirty="0">
                <a:latin typeface="Vollkorn" panose="020B0604020202020204" charset="0"/>
                <a:ea typeface="Vollkorn" panose="020B0604020202020204" charset="0"/>
              </a:rPr>
              <a:t>Percentuali (es. </a:t>
            </a:r>
            <a:r>
              <a:rPr lang="it-IT" sz="2400" dirty="0"/>
              <a:t>Se un paio di scarpe costa 70 euro e ha lo sconto del 10%, quanto li pagherà?)</a:t>
            </a:r>
            <a:endParaRPr lang="it-IT" sz="2400" dirty="0">
              <a:latin typeface="Vollkorn" panose="020B0604020202020204" charset="0"/>
              <a:ea typeface="Vollkorn" panose="020B0604020202020204" charset="0"/>
            </a:endParaRPr>
          </a:p>
          <a:p>
            <a:pPr marL="285750" indent="-285750">
              <a:buFontTx/>
              <a:buChar char="-"/>
            </a:pPr>
            <a:r>
              <a:rPr lang="it-IT" sz="2400" dirty="0">
                <a:latin typeface="Vollkorn" panose="020B0604020202020204" charset="0"/>
                <a:ea typeface="Vollkorn" panose="020B0604020202020204" charset="0"/>
              </a:rPr>
              <a:t>Concetti finanziari (es. cosa è il conto corrente?)</a:t>
            </a:r>
          </a:p>
          <a:p>
            <a:pPr marL="285750" indent="-285750">
              <a:buFontTx/>
              <a:buChar char="-"/>
            </a:pPr>
            <a:r>
              <a:rPr lang="it-IT" sz="2400" dirty="0">
                <a:latin typeface="Vollkorn" panose="020B0604020202020204" charset="0"/>
                <a:ea typeface="Vollkorn" panose="020B0604020202020204" charset="0"/>
              </a:rPr>
              <a:t>Giudizi finanziari</a:t>
            </a:r>
          </a:p>
          <a:p>
            <a:pPr marL="285750" indent="-285750">
              <a:buFontTx/>
              <a:buChar char="-"/>
            </a:pPr>
            <a:endParaRPr lang="it-IT" sz="2400" dirty="0">
              <a:latin typeface="Vollkorn" panose="020B0604020202020204" charset="0"/>
              <a:ea typeface="Vollkorn" panose="020B0604020202020204" charset="0"/>
            </a:endParaRPr>
          </a:p>
          <a:p>
            <a:pPr marL="285750" indent="-285750">
              <a:buFontTx/>
              <a:buChar char="-"/>
            </a:pPr>
            <a:endParaRPr lang="it-IT" sz="2400" dirty="0">
              <a:latin typeface="Vollkorn" panose="020B0604020202020204" charset="0"/>
              <a:ea typeface="Vollkorn" panose="020B0604020202020204" charset="0"/>
            </a:endParaRPr>
          </a:p>
          <a:p>
            <a:pPr marL="285750" indent="-285750">
              <a:buFontTx/>
              <a:buChar char="-"/>
            </a:pPr>
            <a:endParaRPr lang="en-GB" sz="24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4078080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A6220-6D9A-3680-55F4-9CBC9F4DC75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323F634-BEE8-681E-4908-2922E4109AD0}"/>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C81D83E2-194C-60ED-D220-9C27C4BAD3EE}"/>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9501EF3D-E0A0-85A4-B80C-6990B45C84AA}"/>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2AC4FE35-8DB2-C2A6-8A90-5A28090C83A8}"/>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8" name="Freeform 8">
            <a:extLst>
              <a:ext uri="{FF2B5EF4-FFF2-40B4-BE49-F238E27FC236}">
                <a16:creationId xmlns:a16="http://schemas.microsoft.com/office/drawing/2014/main" id="{29BAE02F-D95A-81F2-7F18-C680496B6BB7}"/>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053333D8-293A-B831-3550-861110929659}"/>
              </a:ext>
            </a:extLst>
          </p:cNvPr>
          <p:cNvSpPr txBox="1"/>
          <p:nvPr/>
        </p:nvSpPr>
        <p:spPr>
          <a:xfrm>
            <a:off x="3260380" y="2933700"/>
            <a:ext cx="5883096" cy="551433"/>
          </a:xfrm>
          <a:prstGeom prst="rect">
            <a:avLst/>
          </a:prstGeom>
        </p:spPr>
        <p:txBody>
          <a:bodyPr lIns="0" tIns="0" rIns="0" bIns="0" rtlCol="0" anchor="t">
            <a:spAutoFit/>
          </a:bodyPr>
          <a:lstStyle/>
          <a:p>
            <a:pPr algn="ctr">
              <a:lnSpc>
                <a:spcPts val="4320"/>
              </a:lnSpc>
              <a:spcBef>
                <a:spcPct val="0"/>
              </a:spcBef>
            </a:pPr>
            <a:r>
              <a:rPr lang="en-US" sz="3600" spc="219" dirty="0">
                <a:solidFill>
                  <a:srgbClr val="000000"/>
                </a:solidFill>
                <a:latin typeface="Cambria"/>
                <a:ea typeface="Cambria"/>
                <a:cs typeface="Cambria"/>
                <a:sym typeface="Cambria"/>
              </a:rPr>
              <a:t>Test </a:t>
            </a:r>
            <a:r>
              <a:rPr lang="en-US" sz="3600" spc="219" dirty="0" err="1">
                <a:solidFill>
                  <a:srgbClr val="000000"/>
                </a:solidFill>
                <a:latin typeface="Cambria"/>
                <a:ea typeface="Cambria"/>
                <a:cs typeface="Cambria"/>
                <a:sym typeface="Cambria"/>
              </a:rPr>
              <a:t>SPECIFICi</a:t>
            </a:r>
            <a:endParaRPr lang="en-US" sz="3600" spc="219" dirty="0">
              <a:solidFill>
                <a:srgbClr val="000000"/>
              </a:solidFill>
              <a:latin typeface="Cambria"/>
              <a:ea typeface="Cambria"/>
              <a:cs typeface="Cambria"/>
              <a:sym typeface="Cambria"/>
            </a:endParaRPr>
          </a:p>
        </p:txBody>
      </p:sp>
      <p:sp>
        <p:nvSpPr>
          <p:cNvPr id="6" name="CasellaDiTesto 5">
            <a:extLst>
              <a:ext uri="{FF2B5EF4-FFF2-40B4-BE49-F238E27FC236}">
                <a16:creationId xmlns:a16="http://schemas.microsoft.com/office/drawing/2014/main" id="{8ABA5557-4ACA-626F-2EA4-0201375BFD61}"/>
              </a:ext>
            </a:extLst>
          </p:cNvPr>
          <p:cNvSpPr txBox="1"/>
          <p:nvPr/>
        </p:nvSpPr>
        <p:spPr>
          <a:xfrm>
            <a:off x="6553200" y="6070074"/>
            <a:ext cx="9296400" cy="4893647"/>
          </a:xfrm>
          <a:prstGeom prst="rect">
            <a:avLst/>
          </a:prstGeom>
          <a:noFill/>
        </p:spPr>
        <p:txBody>
          <a:bodyPr wrap="square" rtlCol="0">
            <a:spAutoFit/>
          </a:bodyPr>
          <a:lstStyle/>
          <a:p>
            <a:r>
              <a:rPr lang="it-IT" sz="2400" dirty="0">
                <a:latin typeface="Vollkorn" panose="020B0604020202020204" charset="0"/>
                <a:ea typeface="Vollkorn" panose="020B0604020202020204" charset="0"/>
              </a:rPr>
              <a:t>Un tecnico dell’azienda di fornitura elettrica è arrivato per leggere il contatore. Quando ha finito offre la possibilità di pagare a lui l’ultima bolletta ed evitarle così di dover andare in posta/banca. Le sembra una scelta ragionevole?</a:t>
            </a:r>
          </a:p>
          <a:p>
            <a:endParaRPr lang="it-IT" sz="2400" dirty="0">
              <a:latin typeface="Vollkorn" panose="020B0604020202020204" charset="0"/>
              <a:ea typeface="Vollkorn" panose="020B0604020202020204" charset="0"/>
            </a:endParaRPr>
          </a:p>
          <a:p>
            <a:r>
              <a:rPr lang="it-IT" sz="2400" dirty="0">
                <a:latin typeface="Vollkorn" panose="020B0604020202020204" charset="0"/>
                <a:ea typeface="Vollkorn" panose="020B0604020202020204" charset="0"/>
              </a:rPr>
              <a:t>A un signore viene fatta una proposta dal suo nuovo vicino di casa. Il vicino dice che ha bisogno di soldi per avviare una pratica dall’avvocato e recuperare una grossa somma di denaro. Chiede di investire 1.000€, ma dice che terminata la pratica ne recupererà 10.000€. La persona accetta. Pensa che sia stata una scelta ragionevole?</a:t>
            </a:r>
          </a:p>
          <a:p>
            <a:pPr marL="285750" indent="-285750">
              <a:buFontTx/>
              <a:buChar char="-"/>
            </a:pPr>
            <a:endParaRPr lang="it-IT" sz="2400" dirty="0">
              <a:latin typeface="Vollkorn" panose="020B0604020202020204" charset="0"/>
              <a:ea typeface="Vollkorn" panose="020B0604020202020204" charset="0"/>
            </a:endParaRPr>
          </a:p>
          <a:p>
            <a:pPr marL="285750" indent="-285750">
              <a:buFontTx/>
              <a:buChar char="-"/>
            </a:pPr>
            <a:endParaRPr lang="en-GB" sz="2400" dirty="0">
              <a:latin typeface="Vollkorn" panose="020B0604020202020204" charset="0"/>
              <a:ea typeface="Vollkorn" panose="020B0604020202020204" charset="0"/>
            </a:endParaRPr>
          </a:p>
        </p:txBody>
      </p:sp>
      <p:pic>
        <p:nvPicPr>
          <p:cNvPr id="7" name="Picture 7">
            <a:extLst>
              <a:ext uri="{FF2B5EF4-FFF2-40B4-BE49-F238E27FC236}">
                <a16:creationId xmlns:a16="http://schemas.microsoft.com/office/drawing/2014/main" id="{528F2F54-1E8C-393E-0199-7DCEF6C3E8B2}"/>
              </a:ext>
            </a:extLst>
          </p:cNvPr>
          <p:cNvPicPr>
            <a:picLocks noChangeAspect="1"/>
          </p:cNvPicPr>
          <p:nvPr/>
        </p:nvPicPr>
        <p:blipFill>
          <a:blip r:embed="rId6"/>
          <a:stretch>
            <a:fillRect/>
          </a:stretch>
        </p:blipFill>
        <p:spPr>
          <a:xfrm>
            <a:off x="14190828" y="2157378"/>
            <a:ext cx="2834216" cy="2128810"/>
          </a:xfrm>
          <a:prstGeom prst="rect">
            <a:avLst/>
          </a:prstGeom>
        </p:spPr>
      </p:pic>
      <p:sp>
        <p:nvSpPr>
          <p:cNvPr id="9" name="TextBox 8">
            <a:extLst>
              <a:ext uri="{FF2B5EF4-FFF2-40B4-BE49-F238E27FC236}">
                <a16:creationId xmlns:a16="http://schemas.microsoft.com/office/drawing/2014/main" id="{FBA4767F-30EE-C096-074F-D360189A61E0}"/>
              </a:ext>
            </a:extLst>
          </p:cNvPr>
          <p:cNvSpPr txBox="1"/>
          <p:nvPr/>
        </p:nvSpPr>
        <p:spPr>
          <a:xfrm>
            <a:off x="11480600" y="4563044"/>
            <a:ext cx="1487908" cy="646331"/>
          </a:xfrm>
          <a:prstGeom prst="rect">
            <a:avLst/>
          </a:prstGeom>
          <a:noFill/>
        </p:spPr>
        <p:txBody>
          <a:bodyPr wrap="none" rtlCol="0">
            <a:spAutoFit/>
          </a:bodyPr>
          <a:lstStyle/>
          <a:p>
            <a:r>
              <a:rPr lang="en-US" sz="3600" dirty="0">
                <a:latin typeface="Vollkorn" panose="020B0604020202020204" charset="0"/>
                <a:ea typeface="Vollkorn" panose="020B0604020202020204" charset="0"/>
              </a:rPr>
              <a:t>4,10 €</a:t>
            </a:r>
          </a:p>
        </p:txBody>
      </p:sp>
      <p:sp>
        <p:nvSpPr>
          <p:cNvPr id="10" name="TextBox 9">
            <a:extLst>
              <a:ext uri="{FF2B5EF4-FFF2-40B4-BE49-F238E27FC236}">
                <a16:creationId xmlns:a16="http://schemas.microsoft.com/office/drawing/2014/main" id="{C17D495A-676A-98F8-D8AA-A864FC2A0768}"/>
              </a:ext>
            </a:extLst>
          </p:cNvPr>
          <p:cNvSpPr txBox="1"/>
          <p:nvPr/>
        </p:nvSpPr>
        <p:spPr>
          <a:xfrm>
            <a:off x="14824228" y="4531799"/>
            <a:ext cx="1407758" cy="646331"/>
          </a:xfrm>
          <a:prstGeom prst="rect">
            <a:avLst/>
          </a:prstGeom>
          <a:noFill/>
        </p:spPr>
        <p:txBody>
          <a:bodyPr wrap="none" rtlCol="0">
            <a:spAutoFit/>
          </a:bodyPr>
          <a:lstStyle/>
          <a:p>
            <a:r>
              <a:rPr lang="en-US" sz="3600" dirty="0">
                <a:latin typeface="Vollkorn" panose="020B0604020202020204" charset="0"/>
                <a:ea typeface="Vollkorn" panose="020B0604020202020204" charset="0"/>
              </a:rPr>
              <a:t>1,98 €</a:t>
            </a:r>
          </a:p>
        </p:txBody>
      </p:sp>
      <p:pic>
        <p:nvPicPr>
          <p:cNvPr id="12" name="Content Placeholder 3">
            <a:extLst>
              <a:ext uri="{FF2B5EF4-FFF2-40B4-BE49-F238E27FC236}">
                <a16:creationId xmlns:a16="http://schemas.microsoft.com/office/drawing/2014/main" id="{3740886F-A0FF-7E32-E082-E33D6185AC24}"/>
              </a:ext>
            </a:extLst>
          </p:cNvPr>
          <p:cNvPicPr>
            <a:picLocks noChangeAspect="1"/>
          </p:cNvPicPr>
          <p:nvPr/>
        </p:nvPicPr>
        <p:blipFill>
          <a:blip r:embed="rId7"/>
          <a:srcRect l="-114851" r="-114851"/>
          <a:stretch>
            <a:fillRect/>
          </a:stretch>
        </p:blipFill>
        <p:spPr>
          <a:xfrm>
            <a:off x="9888340" y="1872903"/>
            <a:ext cx="4935888" cy="2714548"/>
          </a:xfrm>
          <a:prstGeom prst="rect">
            <a:avLst/>
          </a:prstGeom>
        </p:spPr>
      </p:pic>
    </p:spTree>
    <p:extLst>
      <p:ext uri="{BB962C8B-B14F-4D97-AF65-F5344CB8AC3E}">
        <p14:creationId xmlns:p14="http://schemas.microsoft.com/office/powerpoint/2010/main" val="580033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0CEBA-891E-59A3-B8C2-C5F04E4E925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D8E84AC-1A07-36F6-EC92-F95711148789}"/>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291872D3-B785-B471-1A99-8CCA4744FFA7}"/>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0CA8961E-B3F0-903C-4BDE-0D904F71C633}"/>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2841EF7A-8F3F-89F9-4378-4FD9326B92AE}"/>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8" name="Freeform 8">
            <a:extLst>
              <a:ext uri="{FF2B5EF4-FFF2-40B4-BE49-F238E27FC236}">
                <a16:creationId xmlns:a16="http://schemas.microsoft.com/office/drawing/2014/main" id="{EFAA7FD8-D4D3-8D8A-45D7-E5B83E6025A6}"/>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259D123B-63A7-3035-2157-3FD1B5D43D79}"/>
              </a:ext>
            </a:extLst>
          </p:cNvPr>
          <p:cNvSpPr txBox="1"/>
          <p:nvPr/>
        </p:nvSpPr>
        <p:spPr>
          <a:xfrm>
            <a:off x="3291384" y="3121479"/>
            <a:ext cx="5883096" cy="551433"/>
          </a:xfrm>
          <a:prstGeom prst="rect">
            <a:avLst/>
          </a:prstGeom>
        </p:spPr>
        <p:txBody>
          <a:bodyPr lIns="0" tIns="0" rIns="0" bIns="0" rtlCol="0" anchor="t">
            <a:spAutoFit/>
          </a:bodyPr>
          <a:lstStyle/>
          <a:p>
            <a:pPr algn="ctr">
              <a:lnSpc>
                <a:spcPts val="4320"/>
              </a:lnSpc>
              <a:spcBef>
                <a:spcPct val="0"/>
              </a:spcBef>
            </a:pPr>
            <a:r>
              <a:rPr lang="en-US" sz="3600" spc="219" dirty="0" err="1">
                <a:solidFill>
                  <a:srgbClr val="000000"/>
                </a:solidFill>
                <a:latin typeface="Cambria"/>
                <a:ea typeface="Cambria"/>
                <a:cs typeface="Cambria"/>
                <a:sym typeface="Cambria"/>
              </a:rPr>
              <a:t>Valutazione</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funzionale</a:t>
            </a:r>
            <a:endParaRPr lang="en-US" sz="3600" spc="219" dirty="0">
              <a:solidFill>
                <a:srgbClr val="000000"/>
              </a:solidFill>
              <a:latin typeface="Cambria"/>
              <a:ea typeface="Cambria"/>
              <a:cs typeface="Cambria"/>
              <a:sym typeface="Cambria"/>
            </a:endParaRPr>
          </a:p>
        </p:txBody>
      </p:sp>
      <p:pic>
        <p:nvPicPr>
          <p:cNvPr id="14" name="Immagine 13">
            <a:extLst>
              <a:ext uri="{FF2B5EF4-FFF2-40B4-BE49-F238E27FC236}">
                <a16:creationId xmlns:a16="http://schemas.microsoft.com/office/drawing/2014/main" id="{24197899-184E-EC84-6530-BBB2E27147A9}"/>
              </a:ext>
            </a:extLst>
          </p:cNvPr>
          <p:cNvPicPr>
            <a:picLocks noChangeAspect="1"/>
          </p:cNvPicPr>
          <p:nvPr/>
        </p:nvPicPr>
        <p:blipFill>
          <a:blip r:embed="rId6"/>
          <a:srcRect l="25833" t="38888" r="2916" b="11482"/>
          <a:stretch/>
        </p:blipFill>
        <p:spPr>
          <a:xfrm>
            <a:off x="4800600" y="4762500"/>
            <a:ext cx="13030200" cy="5105400"/>
          </a:xfrm>
          <a:prstGeom prst="rect">
            <a:avLst/>
          </a:prstGeom>
        </p:spPr>
      </p:pic>
    </p:spTree>
    <p:extLst>
      <p:ext uri="{BB962C8B-B14F-4D97-AF65-F5344CB8AC3E}">
        <p14:creationId xmlns:p14="http://schemas.microsoft.com/office/powerpoint/2010/main" val="33447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C44AF-9155-AAFD-B7C2-AE75C054424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CFAA875-93A0-F550-7D43-C71DC50B2F97}"/>
              </a:ext>
            </a:extLst>
          </p:cNvPr>
          <p:cNvSpPr txBox="1"/>
          <p:nvPr/>
        </p:nvSpPr>
        <p:spPr>
          <a:xfrm>
            <a:off x="2713220" y="923925"/>
            <a:ext cx="11993380" cy="948978"/>
          </a:xfrm>
          <a:prstGeom prst="rect">
            <a:avLst/>
          </a:prstGeom>
        </p:spPr>
        <p:txBody>
          <a:bodyPr wrap="square" lIns="0" tIns="0" rIns="0" bIns="0" rtlCol="0" anchor="t">
            <a:spAutoFit/>
          </a:bodyPr>
          <a:lstStyle/>
          <a:p>
            <a:pPr algn="l">
              <a:lnSpc>
                <a:spcPts val="7350"/>
              </a:lnSpc>
            </a:pPr>
            <a:r>
              <a:rPr lang="en-US" sz="5250" b="1" spc="26" dirty="0" err="1">
                <a:solidFill>
                  <a:srgbClr val="000000"/>
                </a:solidFill>
                <a:latin typeface="Vollkorn Bold"/>
                <a:ea typeface="Vollkorn Bold"/>
                <a:cs typeface="Vollkorn Bold"/>
                <a:sym typeface="Vollkorn Bold"/>
              </a:rPr>
              <a:t>Somministrazione</a:t>
            </a:r>
            <a:r>
              <a:rPr lang="en-US" sz="5250" b="1" spc="26" dirty="0">
                <a:solidFill>
                  <a:srgbClr val="000000"/>
                </a:solidFill>
                <a:latin typeface="Vollkorn Bold"/>
                <a:ea typeface="Vollkorn Bold"/>
                <a:cs typeface="Vollkorn Bold"/>
                <a:sym typeface="Vollkorn Bold"/>
              </a:rPr>
              <a:t> di Test</a:t>
            </a:r>
          </a:p>
        </p:txBody>
      </p:sp>
      <p:grpSp>
        <p:nvGrpSpPr>
          <p:cNvPr id="3" name="Group 3">
            <a:extLst>
              <a:ext uri="{FF2B5EF4-FFF2-40B4-BE49-F238E27FC236}">
                <a16:creationId xmlns:a16="http://schemas.microsoft.com/office/drawing/2014/main" id="{97759274-1580-42C4-C8D1-879B26A0B21D}"/>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A41A48D9-4D6B-8519-192A-8CD323029805}"/>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68D05248-B885-FB61-B065-37F01CC13001}"/>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8" name="Freeform 8">
            <a:extLst>
              <a:ext uri="{FF2B5EF4-FFF2-40B4-BE49-F238E27FC236}">
                <a16:creationId xmlns:a16="http://schemas.microsoft.com/office/drawing/2014/main" id="{26B6EA9F-AF95-5E6D-E87D-314AF5D565A0}"/>
              </a:ext>
            </a:extLst>
          </p:cNvPr>
          <p:cNvSpPr/>
          <p:nvPr/>
        </p:nvSpPr>
        <p:spPr>
          <a:xfrm>
            <a:off x="3119504" y="2502302"/>
            <a:ext cx="6205736" cy="3665429"/>
          </a:xfrm>
          <a:custGeom>
            <a:avLst/>
            <a:gdLst/>
            <a:ahLst/>
            <a:cxnLst/>
            <a:rect l="l" t="t" r="r" b="b"/>
            <a:pathLst>
              <a:path w="6205736" h="3665429">
                <a:moveTo>
                  <a:pt x="0" y="0"/>
                </a:moveTo>
                <a:lnTo>
                  <a:pt x="6205735" y="0"/>
                </a:lnTo>
                <a:lnTo>
                  <a:pt x="6205735" y="3665430"/>
                </a:lnTo>
                <a:lnTo>
                  <a:pt x="0" y="3665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1" name="TextBox 11">
            <a:extLst>
              <a:ext uri="{FF2B5EF4-FFF2-40B4-BE49-F238E27FC236}">
                <a16:creationId xmlns:a16="http://schemas.microsoft.com/office/drawing/2014/main" id="{CE420B2A-19B7-54D4-795A-1691996DE690}"/>
              </a:ext>
            </a:extLst>
          </p:cNvPr>
          <p:cNvSpPr txBox="1"/>
          <p:nvPr/>
        </p:nvSpPr>
        <p:spPr>
          <a:xfrm>
            <a:off x="3149984" y="2831602"/>
            <a:ext cx="5883096" cy="1102866"/>
          </a:xfrm>
          <a:prstGeom prst="rect">
            <a:avLst/>
          </a:prstGeom>
        </p:spPr>
        <p:txBody>
          <a:bodyPr lIns="0" tIns="0" rIns="0" bIns="0" rtlCol="0" anchor="t">
            <a:spAutoFit/>
          </a:bodyPr>
          <a:lstStyle/>
          <a:p>
            <a:pPr algn="ctr">
              <a:lnSpc>
                <a:spcPts val="4320"/>
              </a:lnSpc>
              <a:spcBef>
                <a:spcPct val="0"/>
              </a:spcBef>
            </a:pPr>
            <a:r>
              <a:rPr lang="en-US" sz="3600" spc="219" dirty="0" err="1">
                <a:solidFill>
                  <a:srgbClr val="000000"/>
                </a:solidFill>
                <a:latin typeface="Cambria"/>
                <a:ea typeface="Cambria"/>
                <a:cs typeface="Cambria"/>
                <a:sym typeface="Cambria"/>
              </a:rPr>
              <a:t>Valutazione</a:t>
            </a:r>
            <a:r>
              <a:rPr lang="en-US" sz="3600" spc="219" dirty="0">
                <a:solidFill>
                  <a:srgbClr val="000000"/>
                </a:solidFill>
                <a:latin typeface="Cambria"/>
                <a:ea typeface="Cambria"/>
                <a:cs typeface="Cambria"/>
                <a:sym typeface="Cambria"/>
              </a:rPr>
              <a:t> </a:t>
            </a:r>
            <a:r>
              <a:rPr lang="en-US" sz="3600" spc="219" dirty="0" err="1">
                <a:solidFill>
                  <a:srgbClr val="000000"/>
                </a:solidFill>
                <a:latin typeface="Cambria"/>
                <a:ea typeface="Cambria"/>
                <a:cs typeface="Cambria"/>
                <a:sym typeface="Cambria"/>
              </a:rPr>
              <a:t>psicopatologica</a:t>
            </a:r>
            <a:endParaRPr lang="en-US" sz="3600" spc="219" dirty="0">
              <a:solidFill>
                <a:srgbClr val="000000"/>
              </a:solidFill>
              <a:latin typeface="Cambria"/>
              <a:ea typeface="Cambria"/>
              <a:cs typeface="Cambria"/>
              <a:sym typeface="Cambria"/>
            </a:endParaRPr>
          </a:p>
        </p:txBody>
      </p:sp>
      <p:sp>
        <p:nvSpPr>
          <p:cNvPr id="6" name="CasellaDiTesto 5">
            <a:extLst>
              <a:ext uri="{FF2B5EF4-FFF2-40B4-BE49-F238E27FC236}">
                <a16:creationId xmlns:a16="http://schemas.microsoft.com/office/drawing/2014/main" id="{06E36EBD-8CD4-5695-1B0E-25E9A7F8B74E}"/>
              </a:ext>
            </a:extLst>
          </p:cNvPr>
          <p:cNvSpPr txBox="1"/>
          <p:nvPr/>
        </p:nvSpPr>
        <p:spPr>
          <a:xfrm>
            <a:off x="6477000" y="5337874"/>
            <a:ext cx="9296400" cy="2308324"/>
          </a:xfrm>
          <a:prstGeom prst="rect">
            <a:avLst/>
          </a:prstGeom>
          <a:noFill/>
        </p:spPr>
        <p:txBody>
          <a:bodyPr wrap="square" rtlCol="0">
            <a:spAutoFit/>
          </a:bodyPr>
          <a:lstStyle/>
          <a:p>
            <a:pPr marL="342900" indent="-342900">
              <a:buFontTx/>
              <a:buChar char="-"/>
            </a:pPr>
            <a:r>
              <a:rPr lang="it-IT" sz="2400" dirty="0">
                <a:latin typeface="Vollkorn" panose="020B0604020202020204" charset="0"/>
                <a:ea typeface="Vollkorn" panose="020B0604020202020204" charset="0"/>
              </a:rPr>
              <a:t>Ansia</a:t>
            </a:r>
          </a:p>
          <a:p>
            <a:pPr marL="342900" indent="-342900">
              <a:buFontTx/>
              <a:buChar char="-"/>
            </a:pPr>
            <a:r>
              <a:rPr lang="it-IT" sz="2400" dirty="0">
                <a:latin typeface="Vollkorn" panose="020B0604020202020204" charset="0"/>
                <a:ea typeface="Vollkorn" panose="020B0604020202020204" charset="0"/>
              </a:rPr>
              <a:t>Depressione</a:t>
            </a:r>
          </a:p>
          <a:p>
            <a:pPr marL="342900" indent="-342900">
              <a:buFontTx/>
              <a:buChar char="-"/>
            </a:pPr>
            <a:r>
              <a:rPr lang="it-IT" sz="2400" dirty="0">
                <a:latin typeface="Vollkorn" panose="020B0604020202020204" charset="0"/>
                <a:ea typeface="Vollkorn" panose="020B0604020202020204" charset="0"/>
              </a:rPr>
              <a:t>Problemi comportamentali (es. disinibizione) indicativi di sottostante deficit neurale</a:t>
            </a:r>
          </a:p>
          <a:p>
            <a:pPr marL="285750" indent="-285750">
              <a:buFontTx/>
              <a:buChar char="-"/>
            </a:pPr>
            <a:endParaRPr lang="it-IT" sz="2400" dirty="0">
              <a:latin typeface="Vollkorn" panose="020B0604020202020204" charset="0"/>
              <a:ea typeface="Vollkorn" panose="020B0604020202020204" charset="0"/>
            </a:endParaRPr>
          </a:p>
          <a:p>
            <a:pPr marL="285750" indent="-285750">
              <a:buFontTx/>
              <a:buChar char="-"/>
            </a:pPr>
            <a:endParaRPr lang="en-GB" sz="24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1382415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54E3E-18E8-9448-AAE8-1D308A8A603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B2CDCC2-B4BA-B2A8-E3C6-6A60C3358AC2}"/>
              </a:ext>
            </a:extLst>
          </p:cNvPr>
          <p:cNvSpPr txBox="1"/>
          <p:nvPr/>
        </p:nvSpPr>
        <p:spPr>
          <a:xfrm>
            <a:off x="2713220" y="2335972"/>
            <a:ext cx="13715886" cy="2923877"/>
          </a:xfrm>
          <a:prstGeom prst="rect">
            <a:avLst/>
          </a:prstGeom>
        </p:spPr>
        <p:txBody>
          <a:bodyPr lIns="0" tIns="0" rIns="0" bIns="0" rtlCol="0" anchor="t">
            <a:spAutoFit/>
          </a:bodyPr>
          <a:lstStyle/>
          <a:p>
            <a:pPr marL="805815" lvl="1" indent="-514350" algn="just">
              <a:lnSpc>
                <a:spcPts val="3779"/>
              </a:lnSpc>
              <a:buAutoNum type="arabicPeriod"/>
            </a:pPr>
            <a:r>
              <a:rPr lang="en-US" sz="2699" b="1" spc="13" dirty="0">
                <a:solidFill>
                  <a:srgbClr val="000000"/>
                </a:solidFill>
                <a:latin typeface="Vollkorn"/>
                <a:ea typeface="Vollkorn"/>
                <a:cs typeface="Vollkorn"/>
                <a:sym typeface="Vollkorn"/>
              </a:rPr>
              <a:t>ANALISI DELLA DOMANDA</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r>
              <a:rPr lang="en-US" sz="2699" spc="13" dirty="0">
                <a:solidFill>
                  <a:srgbClr val="000000"/>
                </a:solidFill>
                <a:latin typeface="Vollkorn"/>
                <a:ea typeface="Vollkorn"/>
                <a:cs typeface="Vollkorn"/>
                <a:sym typeface="Vollkorn"/>
              </a:rPr>
              <a:t>Da chi </a:t>
            </a:r>
            <a:r>
              <a:rPr lang="en-US" sz="2699" spc="13" dirty="0" err="1">
                <a:solidFill>
                  <a:srgbClr val="000000"/>
                </a:solidFill>
                <a:latin typeface="Vollkorn"/>
                <a:ea typeface="Vollkorn"/>
                <a:cs typeface="Vollkorn"/>
                <a:sym typeface="Vollkorn"/>
              </a:rPr>
              <a:t>arriva</a:t>
            </a:r>
            <a:r>
              <a:rPr lang="en-US" sz="2699" spc="13" dirty="0">
                <a:solidFill>
                  <a:srgbClr val="000000"/>
                </a:solidFill>
                <a:latin typeface="Vollkorn"/>
                <a:ea typeface="Vollkorn"/>
                <a:cs typeface="Vollkorn"/>
                <a:sym typeface="Vollkorn"/>
              </a:rPr>
              <a:t> la </a:t>
            </a:r>
            <a:r>
              <a:rPr lang="en-US" sz="2699" spc="13" dirty="0" err="1">
                <a:solidFill>
                  <a:srgbClr val="000000"/>
                </a:solidFill>
                <a:latin typeface="Vollkorn"/>
                <a:ea typeface="Vollkorn"/>
                <a:cs typeface="Vollkorn"/>
                <a:sym typeface="Vollkorn"/>
              </a:rPr>
              <a:t>richiesta</a:t>
            </a:r>
            <a:r>
              <a:rPr lang="en-US" sz="2699" spc="13" dirty="0">
                <a:solidFill>
                  <a:srgbClr val="000000"/>
                </a:solidFill>
                <a:latin typeface="Vollkorn"/>
                <a:ea typeface="Vollkorn"/>
                <a:cs typeface="Vollkorn"/>
                <a:sym typeface="Vollkorn"/>
              </a:rPr>
              <a:t> di </a:t>
            </a:r>
            <a:r>
              <a:rPr lang="en-US" sz="2699" spc="13" dirty="0" err="1">
                <a:solidFill>
                  <a:srgbClr val="000000"/>
                </a:solidFill>
                <a:latin typeface="Vollkorn"/>
                <a:ea typeface="Vollkorn"/>
                <a:cs typeface="Vollkorn"/>
                <a:sym typeface="Vollkorn"/>
              </a:rPr>
              <a:t>amministratore</a:t>
            </a:r>
            <a:r>
              <a:rPr lang="en-US" sz="2699" spc="13" dirty="0">
                <a:solidFill>
                  <a:srgbClr val="000000"/>
                </a:solidFill>
                <a:latin typeface="Vollkorn"/>
                <a:ea typeface="Vollkorn"/>
                <a:cs typeface="Vollkorn"/>
                <a:sym typeface="Vollkorn"/>
              </a:rPr>
              <a:t> di </a:t>
            </a:r>
            <a:r>
              <a:rPr lang="en-US" sz="2699" spc="13" dirty="0" err="1">
                <a:solidFill>
                  <a:srgbClr val="000000"/>
                </a:solidFill>
                <a:latin typeface="Vollkorn"/>
                <a:ea typeface="Vollkorn"/>
                <a:cs typeface="Vollkorn"/>
                <a:sym typeface="Vollkorn"/>
              </a:rPr>
              <a:t>sostegno</a:t>
            </a:r>
            <a:r>
              <a:rPr lang="en-US" sz="2699" spc="13" dirty="0">
                <a:solidFill>
                  <a:srgbClr val="000000"/>
                </a:solidFill>
                <a:latin typeface="Vollkorn"/>
                <a:ea typeface="Vollkorn"/>
                <a:cs typeface="Vollkorn"/>
                <a:sym typeface="Vollkorn"/>
              </a:rPr>
              <a:t>?</a:t>
            </a:r>
          </a:p>
          <a:p>
            <a:pPr marL="291465" lvl="1" algn="just">
              <a:lnSpc>
                <a:spcPts val="3779"/>
              </a:lnSpc>
            </a:pPr>
            <a:r>
              <a:rPr lang="en-US" sz="2699" spc="13" dirty="0">
                <a:solidFill>
                  <a:srgbClr val="000000"/>
                </a:solidFill>
                <a:latin typeface="Vollkorn"/>
                <a:ea typeface="Vollkorn"/>
                <a:cs typeface="Vollkorn"/>
                <a:sym typeface="Vollkorn"/>
              </a:rPr>
              <a:t>Per quale </a:t>
            </a:r>
            <a:r>
              <a:rPr lang="en-US" sz="2699" spc="13" dirty="0" err="1">
                <a:solidFill>
                  <a:srgbClr val="000000"/>
                </a:solidFill>
                <a:latin typeface="Vollkorn"/>
                <a:ea typeface="Vollkorn"/>
                <a:cs typeface="Vollkorn"/>
                <a:sym typeface="Vollkorn"/>
              </a:rPr>
              <a:t>motivo</a:t>
            </a:r>
            <a:r>
              <a:rPr lang="en-US" sz="2699" spc="13" dirty="0">
                <a:solidFill>
                  <a:srgbClr val="000000"/>
                </a:solidFill>
                <a:latin typeface="Vollkorn"/>
                <a:ea typeface="Vollkorn"/>
                <a:cs typeface="Vollkorn"/>
                <a:sym typeface="Vollkorn"/>
              </a:rPr>
              <a:t>?</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endParaRPr lang="en-US" sz="2699" spc="13" dirty="0">
              <a:solidFill>
                <a:srgbClr val="000000"/>
              </a:solidFill>
              <a:latin typeface="Vollkorn"/>
              <a:ea typeface="Vollkorn"/>
              <a:cs typeface="Vollkorn"/>
              <a:sym typeface="Vollkorn"/>
            </a:endParaRPr>
          </a:p>
        </p:txBody>
      </p:sp>
      <p:grpSp>
        <p:nvGrpSpPr>
          <p:cNvPr id="3" name="Group 3">
            <a:extLst>
              <a:ext uri="{FF2B5EF4-FFF2-40B4-BE49-F238E27FC236}">
                <a16:creationId xmlns:a16="http://schemas.microsoft.com/office/drawing/2014/main" id="{4B5C512D-4C8E-1317-422A-B21DF054767A}"/>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B3506438-D59C-00C2-A918-3E8EA3CFA39C}"/>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088D47AC-EB4A-2F3B-BD71-5730D0C5EC84}"/>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555F7247-B0FE-F10D-F9A6-86FA250781A9}"/>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sp>
        <p:nvSpPr>
          <p:cNvPr id="7" name="CasellaDiTesto 6">
            <a:extLst>
              <a:ext uri="{FF2B5EF4-FFF2-40B4-BE49-F238E27FC236}">
                <a16:creationId xmlns:a16="http://schemas.microsoft.com/office/drawing/2014/main" id="{0A0C217E-F85D-B465-119A-0D97B0E64924}"/>
              </a:ext>
            </a:extLst>
          </p:cNvPr>
          <p:cNvSpPr txBox="1"/>
          <p:nvPr/>
        </p:nvSpPr>
        <p:spPr>
          <a:xfrm>
            <a:off x="2713220" y="4762500"/>
            <a:ext cx="14630400" cy="5262979"/>
          </a:xfrm>
          <a:prstGeom prst="rect">
            <a:avLst/>
          </a:prstGeom>
          <a:noFill/>
        </p:spPr>
        <p:txBody>
          <a:bodyPr wrap="square" rtlCol="0">
            <a:spAutoFit/>
          </a:bodyPr>
          <a:lstStyle/>
          <a:p>
            <a:r>
              <a:rPr lang="it-IT" sz="2800" dirty="0">
                <a:solidFill>
                  <a:srgbClr val="000000"/>
                </a:solidFill>
                <a:latin typeface="Vollkorn" panose="020B0604020202020204" charset="0"/>
                <a:ea typeface="Vollkorn" panose="020B0604020202020204" charset="0"/>
              </a:rPr>
              <a:t>I</a:t>
            </a:r>
            <a:r>
              <a:rPr lang="it-IT" sz="2800" b="0" i="0" u="none" strike="noStrike" baseline="0" dirty="0">
                <a:solidFill>
                  <a:srgbClr val="000000"/>
                </a:solidFill>
                <a:latin typeface="Vollkorn" panose="020B0604020202020204" charset="0"/>
                <a:ea typeface="Vollkorn" panose="020B0604020202020204" charset="0"/>
              </a:rPr>
              <a:t>l figlio maggiore ha ravvisato la necessità di richiedere, presso il Tribunale, un amministratore di sostegno in favore della madre. Dalle motivazioni per cui ciò viene richiesto </a:t>
            </a:r>
            <a:r>
              <a:rPr lang="it-IT" sz="2800" b="1" i="0" u="none" strike="noStrike" baseline="0" dirty="0">
                <a:solidFill>
                  <a:srgbClr val="000000"/>
                </a:solidFill>
                <a:latin typeface="Vollkorn" panose="020B0604020202020204" charset="0"/>
                <a:ea typeface="Vollkorn" panose="020B0604020202020204" charset="0"/>
              </a:rPr>
              <a:t>non si ravvisa alcuna citazione in merito al benessere della donna.</a:t>
            </a:r>
            <a:r>
              <a:rPr lang="it-IT" sz="2800" b="0" i="0" u="none" strike="noStrike" baseline="0" dirty="0">
                <a:solidFill>
                  <a:srgbClr val="000000"/>
                </a:solidFill>
                <a:latin typeface="Vollkorn" panose="020B0604020202020204" charset="0"/>
                <a:ea typeface="Vollkorn" panose="020B0604020202020204" charset="0"/>
              </a:rPr>
              <a:t> Ciò che avrebbe spinto il sig. a presentare tale richiesta al tribunale è: </a:t>
            </a:r>
          </a:p>
          <a:p>
            <a:endParaRPr lang="it-IT" sz="2800" b="0" i="0" u="none" strike="noStrike" baseline="0" dirty="0">
              <a:solidFill>
                <a:srgbClr val="000000"/>
              </a:solidFill>
              <a:latin typeface="Vollkorn" panose="020B0604020202020204" charset="0"/>
              <a:ea typeface="Vollkorn" panose="020B0604020202020204" charset="0"/>
            </a:endParaRPr>
          </a:p>
          <a:p>
            <a:r>
              <a:rPr lang="it-IT" sz="2800" b="0" i="0" u="none" strike="noStrike" baseline="0" dirty="0">
                <a:solidFill>
                  <a:srgbClr val="000000"/>
                </a:solidFill>
                <a:latin typeface="Vollkorn" panose="020B0604020202020204" charset="0"/>
                <a:ea typeface="Vollkorn" panose="020B0604020202020204" charset="0"/>
              </a:rPr>
              <a:t>● l’incapacità di gestire il patrimonio della madre da parte del fratello a causa di problematiche psichiatriche passate di cui non è presente alcuna documentazione in merito; </a:t>
            </a:r>
          </a:p>
          <a:p>
            <a:r>
              <a:rPr lang="it-IT" sz="2800" b="0" i="0" u="none" strike="noStrike" baseline="0" dirty="0">
                <a:solidFill>
                  <a:srgbClr val="000000"/>
                </a:solidFill>
                <a:latin typeface="Vollkorn" panose="020B0604020202020204" charset="0"/>
                <a:ea typeface="Vollkorn" panose="020B0604020202020204" charset="0"/>
              </a:rPr>
              <a:t>● l’assenza di controllo da parte della madre e del fratello dei contratti di locazione (in proprietà della sig.ra); </a:t>
            </a:r>
          </a:p>
          <a:p>
            <a:r>
              <a:rPr lang="it-IT" sz="2800" b="0" i="0" u="none" strike="noStrike" baseline="0" dirty="0">
                <a:solidFill>
                  <a:srgbClr val="000000"/>
                </a:solidFill>
                <a:latin typeface="Vollkorn" panose="020B0604020202020204" charset="0"/>
                <a:ea typeface="Vollkorn" panose="020B0604020202020204" charset="0"/>
              </a:rPr>
              <a:t>● i pagamenti della madre effettuati soltanto in contanti; </a:t>
            </a:r>
          </a:p>
          <a:p>
            <a:r>
              <a:rPr lang="it-IT" sz="2800" b="0" i="0" u="none" strike="noStrike" baseline="0" dirty="0">
                <a:solidFill>
                  <a:srgbClr val="000000"/>
                </a:solidFill>
                <a:latin typeface="Vollkorn" panose="020B0604020202020204" charset="0"/>
                <a:ea typeface="Vollkorn" panose="020B0604020202020204" charset="0"/>
              </a:rPr>
              <a:t>● il mancato aggiornamento da parte del fratello delle visite mediche della madre. </a:t>
            </a:r>
          </a:p>
          <a:p>
            <a:endParaRPr lang="en-GB" sz="28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265627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58867-A5E1-5F2A-ABC7-C193EE50B68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3AABA41-1FAE-A27E-45F1-9B0320E56FE2}"/>
              </a:ext>
            </a:extLst>
          </p:cNvPr>
          <p:cNvSpPr txBox="1"/>
          <p:nvPr/>
        </p:nvSpPr>
        <p:spPr>
          <a:xfrm>
            <a:off x="2713220" y="2335972"/>
            <a:ext cx="13715886" cy="2923877"/>
          </a:xfrm>
          <a:prstGeom prst="rect">
            <a:avLst/>
          </a:prstGeom>
        </p:spPr>
        <p:txBody>
          <a:bodyPr lIns="0" tIns="0" rIns="0" bIns="0" rtlCol="0" anchor="t">
            <a:spAutoFit/>
          </a:bodyPr>
          <a:lstStyle/>
          <a:p>
            <a:pPr marL="805815" lvl="1" indent="-514350" algn="just">
              <a:lnSpc>
                <a:spcPts val="3779"/>
              </a:lnSpc>
              <a:buAutoNum type="arabicPeriod"/>
            </a:pPr>
            <a:r>
              <a:rPr lang="en-US" sz="2699" spc="13" dirty="0">
                <a:solidFill>
                  <a:srgbClr val="000000"/>
                </a:solidFill>
                <a:latin typeface="Vollkorn"/>
                <a:ea typeface="Vollkorn"/>
                <a:cs typeface="Vollkorn"/>
                <a:sym typeface="Vollkorn"/>
              </a:rPr>
              <a:t>ANALISI DELLA DOMANDA</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r>
              <a:rPr lang="en-US" sz="2699" spc="13" dirty="0">
                <a:solidFill>
                  <a:srgbClr val="000000"/>
                </a:solidFill>
                <a:latin typeface="Vollkorn"/>
                <a:ea typeface="Vollkorn"/>
                <a:cs typeface="Vollkorn"/>
                <a:sym typeface="Vollkorn"/>
              </a:rPr>
              <a:t>Da chi </a:t>
            </a:r>
            <a:r>
              <a:rPr lang="en-US" sz="2699" spc="13" dirty="0" err="1">
                <a:solidFill>
                  <a:srgbClr val="000000"/>
                </a:solidFill>
                <a:latin typeface="Vollkorn"/>
                <a:ea typeface="Vollkorn"/>
                <a:cs typeface="Vollkorn"/>
                <a:sym typeface="Vollkorn"/>
              </a:rPr>
              <a:t>arriva</a:t>
            </a:r>
            <a:r>
              <a:rPr lang="en-US" sz="2699" spc="13" dirty="0">
                <a:solidFill>
                  <a:srgbClr val="000000"/>
                </a:solidFill>
                <a:latin typeface="Vollkorn"/>
                <a:ea typeface="Vollkorn"/>
                <a:cs typeface="Vollkorn"/>
                <a:sym typeface="Vollkorn"/>
              </a:rPr>
              <a:t> la </a:t>
            </a:r>
            <a:r>
              <a:rPr lang="en-US" sz="2699" spc="13" dirty="0" err="1">
                <a:solidFill>
                  <a:srgbClr val="000000"/>
                </a:solidFill>
                <a:latin typeface="Vollkorn"/>
                <a:ea typeface="Vollkorn"/>
                <a:cs typeface="Vollkorn"/>
                <a:sym typeface="Vollkorn"/>
              </a:rPr>
              <a:t>richiesta</a:t>
            </a:r>
            <a:r>
              <a:rPr lang="en-US" sz="2699" spc="13" dirty="0">
                <a:solidFill>
                  <a:srgbClr val="000000"/>
                </a:solidFill>
                <a:latin typeface="Vollkorn"/>
                <a:ea typeface="Vollkorn"/>
                <a:cs typeface="Vollkorn"/>
                <a:sym typeface="Vollkorn"/>
              </a:rPr>
              <a:t> di </a:t>
            </a:r>
            <a:r>
              <a:rPr lang="en-US" sz="2699" spc="13" dirty="0" err="1">
                <a:solidFill>
                  <a:srgbClr val="000000"/>
                </a:solidFill>
                <a:latin typeface="Vollkorn"/>
                <a:ea typeface="Vollkorn"/>
                <a:cs typeface="Vollkorn"/>
                <a:sym typeface="Vollkorn"/>
              </a:rPr>
              <a:t>amministratore</a:t>
            </a:r>
            <a:r>
              <a:rPr lang="en-US" sz="2699" spc="13" dirty="0">
                <a:solidFill>
                  <a:srgbClr val="000000"/>
                </a:solidFill>
                <a:latin typeface="Vollkorn"/>
                <a:ea typeface="Vollkorn"/>
                <a:cs typeface="Vollkorn"/>
                <a:sym typeface="Vollkorn"/>
              </a:rPr>
              <a:t> di </a:t>
            </a:r>
            <a:r>
              <a:rPr lang="en-US" sz="2699" spc="13" dirty="0" err="1">
                <a:solidFill>
                  <a:srgbClr val="000000"/>
                </a:solidFill>
                <a:latin typeface="Vollkorn"/>
                <a:ea typeface="Vollkorn"/>
                <a:cs typeface="Vollkorn"/>
                <a:sym typeface="Vollkorn"/>
              </a:rPr>
              <a:t>sostegno</a:t>
            </a:r>
            <a:r>
              <a:rPr lang="en-US" sz="2699" spc="13" dirty="0">
                <a:solidFill>
                  <a:srgbClr val="000000"/>
                </a:solidFill>
                <a:latin typeface="Vollkorn"/>
                <a:ea typeface="Vollkorn"/>
                <a:cs typeface="Vollkorn"/>
                <a:sym typeface="Vollkorn"/>
              </a:rPr>
              <a:t>?</a:t>
            </a:r>
          </a:p>
          <a:p>
            <a:pPr marL="291465" lvl="1" algn="just">
              <a:lnSpc>
                <a:spcPts val="3779"/>
              </a:lnSpc>
            </a:pPr>
            <a:r>
              <a:rPr lang="en-US" sz="2699" spc="13" dirty="0">
                <a:solidFill>
                  <a:srgbClr val="000000"/>
                </a:solidFill>
                <a:latin typeface="Vollkorn"/>
                <a:ea typeface="Vollkorn"/>
                <a:cs typeface="Vollkorn"/>
                <a:sym typeface="Vollkorn"/>
              </a:rPr>
              <a:t>Per quale </a:t>
            </a:r>
            <a:r>
              <a:rPr lang="en-US" sz="2699" spc="13" dirty="0" err="1">
                <a:solidFill>
                  <a:srgbClr val="000000"/>
                </a:solidFill>
                <a:latin typeface="Vollkorn"/>
                <a:ea typeface="Vollkorn"/>
                <a:cs typeface="Vollkorn"/>
                <a:sym typeface="Vollkorn"/>
              </a:rPr>
              <a:t>motivo</a:t>
            </a:r>
            <a:r>
              <a:rPr lang="en-US" sz="2699" spc="13" dirty="0">
                <a:solidFill>
                  <a:srgbClr val="000000"/>
                </a:solidFill>
                <a:latin typeface="Vollkorn"/>
                <a:ea typeface="Vollkorn"/>
                <a:cs typeface="Vollkorn"/>
                <a:sym typeface="Vollkorn"/>
              </a:rPr>
              <a:t>?</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endParaRPr lang="en-US" sz="2699" spc="13" dirty="0">
              <a:solidFill>
                <a:srgbClr val="000000"/>
              </a:solidFill>
              <a:latin typeface="Vollkorn"/>
              <a:ea typeface="Vollkorn"/>
              <a:cs typeface="Vollkorn"/>
              <a:sym typeface="Vollkorn"/>
            </a:endParaRPr>
          </a:p>
        </p:txBody>
      </p:sp>
      <p:grpSp>
        <p:nvGrpSpPr>
          <p:cNvPr id="3" name="Group 3">
            <a:extLst>
              <a:ext uri="{FF2B5EF4-FFF2-40B4-BE49-F238E27FC236}">
                <a16:creationId xmlns:a16="http://schemas.microsoft.com/office/drawing/2014/main" id="{10242386-9DF8-7826-6958-A67ED7B53036}"/>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ABC3D004-E359-24F1-06F2-EA707B56D891}"/>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1AFD9699-5DD0-991F-0577-297CAE90ED63}"/>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9D7D076D-CC4C-23DD-5BE5-E3AD40C3FF30}"/>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pic>
        <p:nvPicPr>
          <p:cNvPr id="9" name="Immagine 8">
            <a:extLst>
              <a:ext uri="{FF2B5EF4-FFF2-40B4-BE49-F238E27FC236}">
                <a16:creationId xmlns:a16="http://schemas.microsoft.com/office/drawing/2014/main" id="{AE4FBC1B-AB6F-2A52-3CEC-4092B9A19112}"/>
              </a:ext>
            </a:extLst>
          </p:cNvPr>
          <p:cNvPicPr>
            <a:picLocks noChangeAspect="1"/>
          </p:cNvPicPr>
          <p:nvPr/>
        </p:nvPicPr>
        <p:blipFill>
          <a:blip r:embed="rId4"/>
          <a:srcRect l="11140" t="24488" r="7500" b="12963"/>
          <a:stretch/>
        </p:blipFill>
        <p:spPr>
          <a:xfrm>
            <a:off x="3822932" y="4344348"/>
            <a:ext cx="12331468" cy="5332676"/>
          </a:xfrm>
          <a:prstGeom prst="rect">
            <a:avLst/>
          </a:prstGeom>
        </p:spPr>
      </p:pic>
    </p:spTree>
    <p:extLst>
      <p:ext uri="{BB962C8B-B14F-4D97-AF65-F5344CB8AC3E}">
        <p14:creationId xmlns:p14="http://schemas.microsoft.com/office/powerpoint/2010/main" val="1412397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A7E3-BE7E-45C5-AA6E-95E92D046EF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D5471D8-47C5-5402-14E9-E8832E009261}"/>
              </a:ext>
            </a:extLst>
          </p:cNvPr>
          <p:cNvSpPr txBox="1"/>
          <p:nvPr/>
        </p:nvSpPr>
        <p:spPr>
          <a:xfrm>
            <a:off x="2713220" y="2335972"/>
            <a:ext cx="13715886" cy="2923877"/>
          </a:xfrm>
          <a:prstGeom prst="rect">
            <a:avLst/>
          </a:prstGeom>
        </p:spPr>
        <p:txBody>
          <a:bodyPr lIns="0" tIns="0" rIns="0" bIns="0" rtlCol="0" anchor="t">
            <a:spAutoFit/>
          </a:bodyPr>
          <a:lstStyle/>
          <a:p>
            <a:pPr marL="805815" lvl="1" indent="-514350" algn="just">
              <a:lnSpc>
                <a:spcPts val="3779"/>
              </a:lnSpc>
              <a:buAutoNum type="arabicPeriod"/>
            </a:pPr>
            <a:r>
              <a:rPr lang="en-US" sz="2699" spc="13" dirty="0">
                <a:solidFill>
                  <a:srgbClr val="000000"/>
                </a:solidFill>
                <a:latin typeface="Vollkorn"/>
                <a:ea typeface="Vollkorn"/>
                <a:cs typeface="Vollkorn"/>
                <a:sym typeface="Vollkorn"/>
              </a:rPr>
              <a:t>ANALISI DELLA DOMANDA</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r>
              <a:rPr lang="en-US" sz="2699" spc="13" dirty="0">
                <a:solidFill>
                  <a:srgbClr val="000000"/>
                </a:solidFill>
                <a:latin typeface="Vollkorn"/>
                <a:ea typeface="Vollkorn"/>
                <a:cs typeface="Vollkorn"/>
                <a:sym typeface="Vollkorn"/>
              </a:rPr>
              <a:t>Da chi </a:t>
            </a:r>
            <a:r>
              <a:rPr lang="en-US" sz="2699" spc="13" dirty="0" err="1">
                <a:solidFill>
                  <a:srgbClr val="000000"/>
                </a:solidFill>
                <a:latin typeface="Vollkorn"/>
                <a:ea typeface="Vollkorn"/>
                <a:cs typeface="Vollkorn"/>
                <a:sym typeface="Vollkorn"/>
              </a:rPr>
              <a:t>arriva</a:t>
            </a:r>
            <a:r>
              <a:rPr lang="en-US" sz="2699" spc="13" dirty="0">
                <a:solidFill>
                  <a:srgbClr val="000000"/>
                </a:solidFill>
                <a:latin typeface="Vollkorn"/>
                <a:ea typeface="Vollkorn"/>
                <a:cs typeface="Vollkorn"/>
                <a:sym typeface="Vollkorn"/>
              </a:rPr>
              <a:t> la </a:t>
            </a:r>
            <a:r>
              <a:rPr lang="en-US" sz="2699" spc="13" dirty="0" err="1">
                <a:solidFill>
                  <a:srgbClr val="000000"/>
                </a:solidFill>
                <a:latin typeface="Vollkorn"/>
                <a:ea typeface="Vollkorn"/>
                <a:cs typeface="Vollkorn"/>
                <a:sym typeface="Vollkorn"/>
              </a:rPr>
              <a:t>richiesta</a:t>
            </a:r>
            <a:r>
              <a:rPr lang="en-US" sz="2699" spc="13" dirty="0">
                <a:solidFill>
                  <a:srgbClr val="000000"/>
                </a:solidFill>
                <a:latin typeface="Vollkorn"/>
                <a:ea typeface="Vollkorn"/>
                <a:cs typeface="Vollkorn"/>
                <a:sym typeface="Vollkorn"/>
              </a:rPr>
              <a:t> di </a:t>
            </a:r>
            <a:r>
              <a:rPr lang="en-US" sz="2699" spc="13" dirty="0" err="1">
                <a:solidFill>
                  <a:srgbClr val="000000"/>
                </a:solidFill>
                <a:latin typeface="Vollkorn"/>
                <a:ea typeface="Vollkorn"/>
                <a:cs typeface="Vollkorn"/>
                <a:sym typeface="Vollkorn"/>
              </a:rPr>
              <a:t>amministratore</a:t>
            </a:r>
            <a:r>
              <a:rPr lang="en-US" sz="2699" spc="13" dirty="0">
                <a:solidFill>
                  <a:srgbClr val="000000"/>
                </a:solidFill>
                <a:latin typeface="Vollkorn"/>
                <a:ea typeface="Vollkorn"/>
                <a:cs typeface="Vollkorn"/>
                <a:sym typeface="Vollkorn"/>
              </a:rPr>
              <a:t> di </a:t>
            </a:r>
            <a:r>
              <a:rPr lang="en-US" sz="2699" spc="13" dirty="0" err="1">
                <a:solidFill>
                  <a:srgbClr val="000000"/>
                </a:solidFill>
                <a:latin typeface="Vollkorn"/>
                <a:ea typeface="Vollkorn"/>
                <a:cs typeface="Vollkorn"/>
                <a:sym typeface="Vollkorn"/>
              </a:rPr>
              <a:t>sostegno</a:t>
            </a:r>
            <a:r>
              <a:rPr lang="en-US" sz="2699" spc="13" dirty="0">
                <a:solidFill>
                  <a:srgbClr val="000000"/>
                </a:solidFill>
                <a:latin typeface="Vollkorn"/>
                <a:ea typeface="Vollkorn"/>
                <a:cs typeface="Vollkorn"/>
                <a:sym typeface="Vollkorn"/>
              </a:rPr>
              <a:t>?</a:t>
            </a:r>
          </a:p>
          <a:p>
            <a:pPr marL="291465" lvl="1" algn="just">
              <a:lnSpc>
                <a:spcPts val="3779"/>
              </a:lnSpc>
            </a:pPr>
            <a:r>
              <a:rPr lang="en-US" sz="2699" spc="13" dirty="0">
                <a:solidFill>
                  <a:srgbClr val="000000"/>
                </a:solidFill>
                <a:latin typeface="Vollkorn"/>
                <a:ea typeface="Vollkorn"/>
                <a:cs typeface="Vollkorn"/>
                <a:sym typeface="Vollkorn"/>
              </a:rPr>
              <a:t>Per quale </a:t>
            </a:r>
            <a:r>
              <a:rPr lang="en-US" sz="2699" spc="13" dirty="0" err="1">
                <a:solidFill>
                  <a:srgbClr val="000000"/>
                </a:solidFill>
                <a:latin typeface="Vollkorn"/>
                <a:ea typeface="Vollkorn"/>
                <a:cs typeface="Vollkorn"/>
                <a:sym typeface="Vollkorn"/>
              </a:rPr>
              <a:t>motivo</a:t>
            </a:r>
            <a:r>
              <a:rPr lang="en-US" sz="2699" spc="13" dirty="0">
                <a:solidFill>
                  <a:srgbClr val="000000"/>
                </a:solidFill>
                <a:latin typeface="Vollkorn"/>
                <a:ea typeface="Vollkorn"/>
                <a:cs typeface="Vollkorn"/>
                <a:sym typeface="Vollkorn"/>
              </a:rPr>
              <a:t>?</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endParaRPr lang="en-US" sz="2699" spc="13" dirty="0">
              <a:solidFill>
                <a:srgbClr val="000000"/>
              </a:solidFill>
              <a:latin typeface="Vollkorn"/>
              <a:ea typeface="Vollkorn"/>
              <a:cs typeface="Vollkorn"/>
              <a:sym typeface="Vollkorn"/>
            </a:endParaRPr>
          </a:p>
        </p:txBody>
      </p:sp>
      <p:grpSp>
        <p:nvGrpSpPr>
          <p:cNvPr id="3" name="Group 3">
            <a:extLst>
              <a:ext uri="{FF2B5EF4-FFF2-40B4-BE49-F238E27FC236}">
                <a16:creationId xmlns:a16="http://schemas.microsoft.com/office/drawing/2014/main" id="{3371B5D1-14E6-CF78-98B5-00382DFCC1A0}"/>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E6758531-C74B-4240-0C8B-AA27EB46DF15}"/>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2A12467E-53A6-2150-B6F8-045DEFD59C3C}"/>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9F688458-9E16-568A-ECA3-0117B544BC9A}"/>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sp>
        <p:nvSpPr>
          <p:cNvPr id="7" name="CasellaDiTesto 6">
            <a:extLst>
              <a:ext uri="{FF2B5EF4-FFF2-40B4-BE49-F238E27FC236}">
                <a16:creationId xmlns:a16="http://schemas.microsoft.com/office/drawing/2014/main" id="{C2791AC9-13B2-039C-7FBF-E96B1D3D09B9}"/>
              </a:ext>
            </a:extLst>
          </p:cNvPr>
          <p:cNvSpPr txBox="1"/>
          <p:nvPr/>
        </p:nvSpPr>
        <p:spPr>
          <a:xfrm>
            <a:off x="2739240" y="4673207"/>
            <a:ext cx="7239000" cy="6555641"/>
          </a:xfrm>
          <a:prstGeom prst="rect">
            <a:avLst/>
          </a:prstGeom>
          <a:noFill/>
        </p:spPr>
        <p:txBody>
          <a:bodyPr wrap="square" rtlCol="0">
            <a:spAutoFit/>
          </a:bodyPr>
          <a:lstStyle/>
          <a:p>
            <a:r>
              <a:rPr lang="it-IT" sz="2800" dirty="0">
                <a:latin typeface="Vollkorn" panose="020B0604020202020204" charset="0"/>
                <a:ea typeface="Vollkorn" panose="020B0604020202020204" charset="0"/>
              </a:rPr>
              <a:t>Fratello 1:</a:t>
            </a:r>
          </a:p>
          <a:p>
            <a:endParaRPr lang="it-IT" sz="2800" dirty="0">
              <a:latin typeface="Vollkorn" panose="020B0604020202020204" charset="0"/>
              <a:ea typeface="Vollkorn" panose="020B0604020202020204" charset="0"/>
            </a:endParaRPr>
          </a:p>
          <a:p>
            <a:r>
              <a:rPr lang="it-IT" sz="2800" dirty="0">
                <a:latin typeface="Vollkorn" panose="020B0604020202020204" charset="0"/>
                <a:ea typeface="Vollkorn" panose="020B0604020202020204" charset="0"/>
              </a:rPr>
              <a:t>Vive con la mamma e si prende cura di lei (il medico di base riporta che la signora è ben seguita)</a:t>
            </a:r>
          </a:p>
          <a:p>
            <a:endParaRPr lang="it-IT" sz="2800" dirty="0">
              <a:latin typeface="Vollkorn" panose="020B0604020202020204" charset="0"/>
              <a:ea typeface="Vollkorn" panose="020B0604020202020204" charset="0"/>
            </a:endParaRPr>
          </a:p>
          <a:p>
            <a:r>
              <a:rPr lang="it-IT" sz="2800" dirty="0">
                <a:latin typeface="Vollkorn" panose="020B0604020202020204" charset="0"/>
                <a:ea typeface="Vollkorn" panose="020B0604020202020204" charset="0"/>
              </a:rPr>
              <a:t>Da al fratello 2 la possibilità di ritirare la cartella clinica della madre per tenerlo informato</a:t>
            </a:r>
          </a:p>
          <a:p>
            <a:endParaRPr lang="it-IT" sz="2800" dirty="0">
              <a:latin typeface="Vollkorn" panose="020B0604020202020204" charset="0"/>
              <a:ea typeface="Vollkorn" panose="020B0604020202020204" charset="0"/>
            </a:endParaRPr>
          </a:p>
          <a:p>
            <a:r>
              <a:rPr lang="it-IT" sz="2800" dirty="0">
                <a:latin typeface="Vollkorn" panose="020B0604020202020204" charset="0"/>
                <a:ea typeface="Vollkorn" panose="020B0604020202020204" charset="0"/>
              </a:rPr>
              <a:t>Ritiene che il fratello 2 richieda eccessive visite della madre solo per tenersi informato sullo stato del decadimento cognitivo</a:t>
            </a:r>
          </a:p>
          <a:p>
            <a:endParaRPr lang="it-IT" sz="2800" dirty="0">
              <a:latin typeface="Vollkorn" panose="020B0604020202020204" charset="0"/>
              <a:ea typeface="Vollkorn" panose="020B0604020202020204" charset="0"/>
            </a:endParaRPr>
          </a:p>
          <a:p>
            <a:endParaRPr lang="en-GB" sz="2800" dirty="0">
              <a:latin typeface="Vollkorn" panose="020B0604020202020204" charset="0"/>
              <a:ea typeface="Vollkorn" panose="020B0604020202020204" charset="0"/>
            </a:endParaRPr>
          </a:p>
        </p:txBody>
      </p:sp>
      <p:sp>
        <p:nvSpPr>
          <p:cNvPr id="8" name="CasellaDiTesto 7">
            <a:extLst>
              <a:ext uri="{FF2B5EF4-FFF2-40B4-BE49-F238E27FC236}">
                <a16:creationId xmlns:a16="http://schemas.microsoft.com/office/drawing/2014/main" id="{4A6BECC0-A7DD-3D51-ECD1-E5C93A905AFC}"/>
              </a:ext>
            </a:extLst>
          </p:cNvPr>
          <p:cNvSpPr txBox="1"/>
          <p:nvPr/>
        </p:nvSpPr>
        <p:spPr>
          <a:xfrm>
            <a:off x="10287000" y="4673206"/>
            <a:ext cx="7239000" cy="5262979"/>
          </a:xfrm>
          <a:prstGeom prst="rect">
            <a:avLst/>
          </a:prstGeom>
          <a:noFill/>
        </p:spPr>
        <p:txBody>
          <a:bodyPr wrap="square" rtlCol="0">
            <a:spAutoFit/>
          </a:bodyPr>
          <a:lstStyle/>
          <a:p>
            <a:r>
              <a:rPr lang="it-IT" sz="2800" dirty="0">
                <a:latin typeface="Vollkorn" panose="020B0604020202020204" charset="0"/>
                <a:ea typeface="Vollkorn" panose="020B0604020202020204" charset="0"/>
              </a:rPr>
              <a:t>Fratello 2:</a:t>
            </a:r>
          </a:p>
          <a:p>
            <a:endParaRPr lang="it-IT" sz="2800" dirty="0">
              <a:latin typeface="Vollkorn" panose="020B0604020202020204" charset="0"/>
              <a:ea typeface="Vollkorn" panose="020B0604020202020204" charset="0"/>
            </a:endParaRPr>
          </a:p>
          <a:p>
            <a:r>
              <a:rPr lang="it-IT" sz="2800" dirty="0">
                <a:latin typeface="Vollkorn" panose="020B0604020202020204" charset="0"/>
                <a:ea typeface="Vollkorn" panose="020B0604020202020204" charset="0"/>
              </a:rPr>
              <a:t>Non vede mai la madre e non la segue nelle necessità quotidiane</a:t>
            </a:r>
          </a:p>
          <a:p>
            <a:endParaRPr lang="it-IT" sz="2800" dirty="0">
              <a:latin typeface="Vollkorn" panose="020B0604020202020204" charset="0"/>
              <a:ea typeface="Vollkorn" panose="020B0604020202020204" charset="0"/>
            </a:endParaRPr>
          </a:p>
          <a:p>
            <a:r>
              <a:rPr lang="it-IT" sz="2800" dirty="0">
                <a:latin typeface="Vollkorn" panose="020B0604020202020204" charset="0"/>
                <a:ea typeface="Vollkorn" panose="020B0604020202020204" charset="0"/>
              </a:rPr>
              <a:t>Dice che il fratello 1 non lo tiene mai informato sullo stato di salute della madre</a:t>
            </a:r>
          </a:p>
          <a:p>
            <a:endParaRPr lang="it-IT" sz="2800" dirty="0">
              <a:latin typeface="Vollkorn" panose="020B0604020202020204" charset="0"/>
              <a:ea typeface="Vollkorn" panose="020B0604020202020204" charset="0"/>
            </a:endParaRPr>
          </a:p>
          <a:p>
            <a:r>
              <a:rPr lang="it-IT" sz="2800" dirty="0">
                <a:latin typeface="Vollkorn" panose="020B0604020202020204" charset="0"/>
                <a:ea typeface="Vollkorn" panose="020B0604020202020204" charset="0"/>
              </a:rPr>
              <a:t>Richiede frequenti visite mediche per la madre sostenendo che non sia ben seguita</a:t>
            </a:r>
          </a:p>
          <a:p>
            <a:endParaRPr lang="it-IT" sz="2800" dirty="0">
              <a:latin typeface="Vollkorn" panose="020B0604020202020204" charset="0"/>
              <a:ea typeface="Vollkorn" panose="020B0604020202020204" charset="0"/>
            </a:endParaRPr>
          </a:p>
          <a:p>
            <a:endParaRPr lang="en-GB" sz="28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156842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E1391-075A-A404-C400-15C907EE2F9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8926579-4933-4FC0-E297-285B0BA53E9C}"/>
              </a:ext>
            </a:extLst>
          </p:cNvPr>
          <p:cNvSpPr txBox="1"/>
          <p:nvPr/>
        </p:nvSpPr>
        <p:spPr>
          <a:xfrm>
            <a:off x="2713220" y="2335972"/>
            <a:ext cx="13715886" cy="1461939"/>
          </a:xfrm>
          <a:prstGeom prst="rect">
            <a:avLst/>
          </a:prstGeom>
        </p:spPr>
        <p:txBody>
          <a:bodyPr lIns="0" tIns="0" rIns="0" bIns="0" rtlCol="0" anchor="t">
            <a:spAutoFit/>
          </a:bodyPr>
          <a:lstStyle/>
          <a:p>
            <a:pPr marL="291465" lvl="1" algn="just">
              <a:lnSpc>
                <a:spcPts val="3779"/>
              </a:lnSpc>
            </a:pPr>
            <a:r>
              <a:rPr lang="en-US" sz="2699" b="1" spc="13" dirty="0">
                <a:solidFill>
                  <a:srgbClr val="000000"/>
                </a:solidFill>
                <a:latin typeface="Vollkorn"/>
                <a:ea typeface="Vollkorn"/>
                <a:cs typeface="Vollkorn"/>
                <a:sym typeface="Vollkorn"/>
              </a:rPr>
              <a:t>2. ANALISI DELLA DOCUMENTAZIONE</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endParaRPr lang="en-US" sz="2699" spc="13" dirty="0">
              <a:solidFill>
                <a:srgbClr val="000000"/>
              </a:solidFill>
              <a:latin typeface="Vollkorn"/>
              <a:ea typeface="Vollkorn"/>
              <a:cs typeface="Vollkorn"/>
              <a:sym typeface="Vollkorn"/>
            </a:endParaRPr>
          </a:p>
        </p:txBody>
      </p:sp>
      <p:grpSp>
        <p:nvGrpSpPr>
          <p:cNvPr id="3" name="Group 3">
            <a:extLst>
              <a:ext uri="{FF2B5EF4-FFF2-40B4-BE49-F238E27FC236}">
                <a16:creationId xmlns:a16="http://schemas.microsoft.com/office/drawing/2014/main" id="{48D5A70F-FD4D-8AC9-BF2E-CC919D79F640}"/>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CF67CF23-DFB4-995E-6119-36D9266D9B49}"/>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910F9749-3525-877B-3E34-FCA2B148A8AE}"/>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084589A6-1ACB-CCAF-25EF-57981876CE2F}"/>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sp>
        <p:nvSpPr>
          <p:cNvPr id="9" name="CasellaDiTesto 8">
            <a:extLst>
              <a:ext uri="{FF2B5EF4-FFF2-40B4-BE49-F238E27FC236}">
                <a16:creationId xmlns:a16="http://schemas.microsoft.com/office/drawing/2014/main" id="{FADD6BFC-3D94-B994-C6B5-E6D3CC3F1DBD}"/>
              </a:ext>
            </a:extLst>
          </p:cNvPr>
          <p:cNvSpPr txBox="1"/>
          <p:nvPr/>
        </p:nvSpPr>
        <p:spPr>
          <a:xfrm>
            <a:off x="2783845" y="3914500"/>
            <a:ext cx="15548760" cy="3970318"/>
          </a:xfrm>
          <a:prstGeom prst="rect">
            <a:avLst/>
          </a:prstGeom>
          <a:noFill/>
        </p:spPr>
        <p:txBody>
          <a:bodyPr wrap="square" rtlCol="0">
            <a:spAutoFit/>
          </a:bodyPr>
          <a:lstStyle/>
          <a:p>
            <a:pPr marL="457200" indent="-457200">
              <a:buFont typeface="Arial" panose="020B0604020202020204" pitchFamily="34" charset="0"/>
              <a:buChar char="•"/>
            </a:pPr>
            <a:r>
              <a:rPr lang="it-IT" sz="2800" dirty="0">
                <a:latin typeface="Vollkorn" panose="020B0604020202020204" charset="0"/>
                <a:ea typeface="Vollkorn" panose="020B0604020202020204" charset="0"/>
              </a:rPr>
              <a:t>Decadimento cognitivo fluttuante :</a:t>
            </a:r>
          </a:p>
          <a:p>
            <a:r>
              <a:rPr lang="it-IT" sz="2800" dirty="0">
                <a:latin typeface="Vollkorn" panose="020B0604020202020204" charset="0"/>
                <a:ea typeface="Vollkorn" panose="020B0604020202020204" charset="0"/>
              </a:rPr>
              <a:t>                  - 2015: decadimento cognitivo lieve</a:t>
            </a:r>
          </a:p>
          <a:p>
            <a:r>
              <a:rPr lang="it-IT" sz="2800" dirty="0">
                <a:latin typeface="Vollkorn" panose="020B0604020202020204" charset="0"/>
                <a:ea typeface="Vollkorn" panose="020B0604020202020204" charset="0"/>
              </a:rPr>
              <a:t>                  - 2016: difficoltà cognitiva polisettoriale con deficit lessicali</a:t>
            </a:r>
          </a:p>
          <a:p>
            <a:r>
              <a:rPr lang="it-IT" sz="2800" dirty="0">
                <a:latin typeface="Vollkorn" panose="020B0604020202020204" charset="0"/>
                <a:ea typeface="Vollkorn" panose="020B0604020202020204" charset="0"/>
              </a:rPr>
              <a:t>                  - 2016 fine anno: miglioramento delle condizioni cliniche con decadimento lieve</a:t>
            </a:r>
          </a:p>
          <a:p>
            <a:r>
              <a:rPr lang="it-IT" sz="2800" dirty="0">
                <a:latin typeface="Vollkorn" panose="020B0604020202020204" charset="0"/>
                <a:ea typeface="Vollkorn" panose="020B0604020202020204" charset="0"/>
              </a:rPr>
              <a:t>                  - 2017 : decadimento cognitivo lieve</a:t>
            </a:r>
          </a:p>
          <a:p>
            <a:r>
              <a:rPr lang="it-IT" sz="2800" dirty="0">
                <a:latin typeface="Vollkorn" panose="020B0604020202020204" charset="0"/>
                <a:ea typeface="Vollkorn" panose="020B0604020202020204" charset="0"/>
              </a:rPr>
              <a:t>                  - 2018: peggioramento cognitivo transitorio poi migliorato. Alla visita decadimento lieve</a:t>
            </a:r>
          </a:p>
          <a:p>
            <a:r>
              <a:rPr lang="it-IT" sz="2800" dirty="0">
                <a:latin typeface="Vollkorn" panose="020B0604020202020204" charset="0"/>
                <a:ea typeface="Vollkorn" panose="020B0604020202020204" charset="0"/>
              </a:rPr>
              <a:t>                  </a:t>
            </a:r>
          </a:p>
          <a:p>
            <a:endParaRPr lang="it-IT" sz="2800" dirty="0">
              <a:latin typeface="Vollkorn" panose="020B0604020202020204" charset="0"/>
              <a:ea typeface="Vollkorn" panose="020B0604020202020204" charset="0"/>
            </a:endParaRPr>
          </a:p>
          <a:p>
            <a:endParaRPr lang="en-GB" sz="2800" dirty="0">
              <a:latin typeface="Vollkorn" panose="020B0604020202020204" charset="0"/>
              <a:ea typeface="Vollkorn" panose="020B0604020202020204" charset="0"/>
            </a:endParaRPr>
          </a:p>
        </p:txBody>
      </p:sp>
      <p:sp>
        <p:nvSpPr>
          <p:cNvPr id="10" name="CasellaDiTesto 9">
            <a:extLst>
              <a:ext uri="{FF2B5EF4-FFF2-40B4-BE49-F238E27FC236}">
                <a16:creationId xmlns:a16="http://schemas.microsoft.com/office/drawing/2014/main" id="{0029DFE2-C5B5-850A-46A9-2C370A60FC7F}"/>
              </a:ext>
            </a:extLst>
          </p:cNvPr>
          <p:cNvSpPr txBox="1"/>
          <p:nvPr/>
        </p:nvSpPr>
        <p:spPr>
          <a:xfrm>
            <a:off x="5928476" y="7346956"/>
            <a:ext cx="7848600" cy="2123658"/>
          </a:xfrm>
          <a:prstGeom prst="rect">
            <a:avLst/>
          </a:prstGeom>
          <a:noFill/>
        </p:spPr>
        <p:txBody>
          <a:bodyPr wrap="square" rtlCol="0">
            <a:spAutoFit/>
          </a:bodyPr>
          <a:lstStyle/>
          <a:p>
            <a:pPr algn="ctr"/>
            <a:r>
              <a:rPr lang="it-IT" sz="4400" dirty="0">
                <a:latin typeface="Vollkorn" panose="020B0604020202020204" charset="0"/>
                <a:ea typeface="Vollkorn" panose="020B0604020202020204" charset="0"/>
              </a:rPr>
              <a:t>COSA CI DICE QUESTA FLUTTUAZIONE NEL DECADIMENTO COGNITIVO?</a:t>
            </a:r>
            <a:endParaRPr lang="en-GB" sz="44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38433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807EF-BCF7-8B8A-A0AC-5FA04B10947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990A337-D9D6-A5EF-13AB-B51C5E73EAA9}"/>
              </a:ext>
            </a:extLst>
          </p:cNvPr>
          <p:cNvSpPr txBox="1"/>
          <p:nvPr/>
        </p:nvSpPr>
        <p:spPr>
          <a:xfrm>
            <a:off x="2713220" y="2335972"/>
            <a:ext cx="13715886" cy="1949252"/>
          </a:xfrm>
          <a:prstGeom prst="rect">
            <a:avLst/>
          </a:prstGeom>
        </p:spPr>
        <p:txBody>
          <a:bodyPr lIns="0" tIns="0" rIns="0" bIns="0" rtlCol="0" anchor="t">
            <a:spAutoFit/>
          </a:bodyPr>
          <a:lstStyle/>
          <a:p>
            <a:pPr marL="291465" lvl="1" algn="just">
              <a:lnSpc>
                <a:spcPts val="3779"/>
              </a:lnSpc>
            </a:pPr>
            <a:r>
              <a:rPr lang="en-US" sz="2699" b="1" spc="13" dirty="0">
                <a:solidFill>
                  <a:srgbClr val="000000"/>
                </a:solidFill>
                <a:latin typeface="Vollkorn"/>
                <a:ea typeface="Vollkorn"/>
                <a:cs typeface="Vollkorn"/>
                <a:sym typeface="Vollkorn"/>
              </a:rPr>
              <a:t>3. METODOLOGIA</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r>
              <a:rPr lang="en-US" sz="2699" u="sng" spc="13" dirty="0" err="1">
                <a:solidFill>
                  <a:srgbClr val="000000"/>
                </a:solidFill>
                <a:latin typeface="Vollkorn"/>
                <a:ea typeface="Vollkorn"/>
                <a:cs typeface="Vollkorn"/>
                <a:sym typeface="Vollkorn"/>
              </a:rPr>
              <a:t>Colloquio</a:t>
            </a:r>
            <a:r>
              <a:rPr lang="en-US" sz="2699" u="sng" spc="13" dirty="0">
                <a:solidFill>
                  <a:srgbClr val="000000"/>
                </a:solidFill>
                <a:latin typeface="Vollkorn"/>
                <a:ea typeface="Vollkorn"/>
                <a:cs typeface="Vollkorn"/>
                <a:sym typeface="Vollkorn"/>
              </a:rPr>
              <a:t> </a:t>
            </a:r>
            <a:r>
              <a:rPr lang="en-US" sz="2699" u="sng" spc="13" dirty="0" err="1">
                <a:solidFill>
                  <a:srgbClr val="000000"/>
                </a:solidFill>
                <a:latin typeface="Vollkorn"/>
                <a:ea typeface="Vollkorn"/>
                <a:cs typeface="Vollkorn"/>
                <a:sym typeface="Vollkorn"/>
              </a:rPr>
              <a:t>clinico-neuropsicologico</a:t>
            </a:r>
            <a:endParaRPr lang="en-US" sz="2699" u="sng" spc="13" dirty="0">
              <a:solidFill>
                <a:srgbClr val="000000"/>
              </a:solidFill>
              <a:latin typeface="Vollkorn"/>
              <a:ea typeface="Vollkorn"/>
              <a:cs typeface="Vollkorn"/>
              <a:sym typeface="Vollkorn"/>
            </a:endParaRPr>
          </a:p>
          <a:p>
            <a:pPr marL="291465" lvl="1" algn="just">
              <a:lnSpc>
                <a:spcPts val="3779"/>
              </a:lnSpc>
            </a:pPr>
            <a:endParaRPr lang="en-US" sz="2699" spc="13" dirty="0">
              <a:solidFill>
                <a:srgbClr val="000000"/>
              </a:solidFill>
              <a:latin typeface="Vollkorn"/>
              <a:ea typeface="Vollkorn"/>
              <a:cs typeface="Vollkorn"/>
              <a:sym typeface="Vollkorn"/>
            </a:endParaRPr>
          </a:p>
        </p:txBody>
      </p:sp>
      <p:grpSp>
        <p:nvGrpSpPr>
          <p:cNvPr id="3" name="Group 3">
            <a:extLst>
              <a:ext uri="{FF2B5EF4-FFF2-40B4-BE49-F238E27FC236}">
                <a16:creationId xmlns:a16="http://schemas.microsoft.com/office/drawing/2014/main" id="{2BE4ABDA-B8C1-A81D-CCBD-37F7A1ADA6EA}"/>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D2B27CD7-50AA-2B61-734F-E26256E7FD99}"/>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22828D1E-A0EA-F06D-B20D-ADE7787A293F}"/>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B32F822E-EA03-BEAF-D59B-7BA41B9400AE}"/>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sp>
        <p:nvSpPr>
          <p:cNvPr id="9" name="CasellaDiTesto 8">
            <a:extLst>
              <a:ext uri="{FF2B5EF4-FFF2-40B4-BE49-F238E27FC236}">
                <a16:creationId xmlns:a16="http://schemas.microsoft.com/office/drawing/2014/main" id="{3EC3CB64-2F60-EDEA-F38D-D4B1444D4AB1}"/>
              </a:ext>
            </a:extLst>
          </p:cNvPr>
          <p:cNvSpPr txBox="1"/>
          <p:nvPr/>
        </p:nvSpPr>
        <p:spPr>
          <a:xfrm>
            <a:off x="2739240" y="4673207"/>
            <a:ext cx="15548760" cy="2246769"/>
          </a:xfrm>
          <a:prstGeom prst="rect">
            <a:avLst/>
          </a:prstGeom>
          <a:noFill/>
        </p:spPr>
        <p:txBody>
          <a:bodyPr wrap="square" rtlCol="0">
            <a:spAutoFit/>
          </a:bodyPr>
          <a:lstStyle/>
          <a:p>
            <a:pPr marL="457200" indent="-457200">
              <a:buFont typeface="Arial" panose="020B0604020202020204" pitchFamily="34" charset="0"/>
              <a:buChar char="•"/>
            </a:pPr>
            <a:r>
              <a:rPr lang="it-IT" sz="2800" dirty="0">
                <a:latin typeface="Vollkorn" panose="020B0604020202020204" charset="0"/>
                <a:ea typeface="Vollkorn" panose="020B0604020202020204" charset="0"/>
              </a:rPr>
              <a:t>La signora è consapevole del motivo della visita;</a:t>
            </a:r>
          </a:p>
          <a:p>
            <a:pPr marL="457200" indent="-457200">
              <a:buFont typeface="Arial" panose="020B0604020202020204" pitchFamily="34" charset="0"/>
              <a:buChar char="•"/>
            </a:pPr>
            <a:r>
              <a:rPr lang="it-IT" sz="2800" dirty="0">
                <a:latin typeface="Vollkorn" panose="020B0604020202020204" charset="0"/>
                <a:ea typeface="Vollkorn" panose="020B0604020202020204" charset="0"/>
              </a:rPr>
              <a:t>La signora riporta di essere molto ansiosa per via della visita; </a:t>
            </a:r>
          </a:p>
          <a:p>
            <a:pPr marL="457200" indent="-457200">
              <a:buFont typeface="Arial" panose="020B0604020202020204" pitchFamily="34" charset="0"/>
              <a:buChar char="•"/>
            </a:pPr>
            <a:r>
              <a:rPr lang="it-IT" sz="2800" dirty="0">
                <a:latin typeface="Vollkorn" panose="020B0604020202020204" charset="0"/>
                <a:ea typeface="Vollkorn" panose="020B0604020202020204" charset="0"/>
              </a:rPr>
              <a:t>La signora riporta di essere molto in ansia perché è presente il figlio 2;</a:t>
            </a:r>
          </a:p>
          <a:p>
            <a:endParaRPr lang="it-IT" sz="2800" dirty="0">
              <a:latin typeface="Vollkorn" panose="020B0604020202020204" charset="0"/>
              <a:ea typeface="Vollkorn" panose="020B0604020202020204" charset="0"/>
            </a:endParaRPr>
          </a:p>
          <a:p>
            <a:endParaRPr lang="en-GB" sz="2800" dirty="0">
              <a:latin typeface="Vollkorn" panose="020B0604020202020204" charset="0"/>
              <a:ea typeface="Vollkorn" panose="020B0604020202020204" charset="0"/>
            </a:endParaRPr>
          </a:p>
        </p:txBody>
      </p:sp>
    </p:spTree>
    <p:extLst>
      <p:ext uri="{BB962C8B-B14F-4D97-AF65-F5344CB8AC3E}">
        <p14:creationId xmlns:p14="http://schemas.microsoft.com/office/powerpoint/2010/main" val="400508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2E2C1-4D0D-833E-B3C5-83A63BFCFC9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CDECCC2-45AB-5835-3E61-813136482641}"/>
              </a:ext>
            </a:extLst>
          </p:cNvPr>
          <p:cNvSpPr txBox="1"/>
          <p:nvPr/>
        </p:nvSpPr>
        <p:spPr>
          <a:xfrm>
            <a:off x="2713220" y="2335972"/>
            <a:ext cx="13715886" cy="1949252"/>
          </a:xfrm>
          <a:prstGeom prst="rect">
            <a:avLst/>
          </a:prstGeom>
        </p:spPr>
        <p:txBody>
          <a:bodyPr lIns="0" tIns="0" rIns="0" bIns="0" rtlCol="0" anchor="t">
            <a:spAutoFit/>
          </a:bodyPr>
          <a:lstStyle/>
          <a:p>
            <a:pPr marL="291465" lvl="1" algn="just">
              <a:lnSpc>
                <a:spcPts val="3779"/>
              </a:lnSpc>
            </a:pPr>
            <a:r>
              <a:rPr lang="en-US" sz="2699" b="1" spc="13" dirty="0">
                <a:solidFill>
                  <a:srgbClr val="000000"/>
                </a:solidFill>
                <a:latin typeface="Vollkorn"/>
                <a:ea typeface="Vollkorn"/>
                <a:cs typeface="Vollkorn"/>
                <a:sym typeface="Vollkorn"/>
              </a:rPr>
              <a:t>3. METODOLOGIA</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r>
              <a:rPr lang="en-US" sz="2699" u="sng" spc="13" dirty="0" err="1">
                <a:solidFill>
                  <a:srgbClr val="000000"/>
                </a:solidFill>
                <a:latin typeface="Vollkorn"/>
                <a:ea typeface="Vollkorn"/>
                <a:cs typeface="Vollkorn"/>
                <a:sym typeface="Vollkorn"/>
              </a:rPr>
              <a:t>Colloquio</a:t>
            </a:r>
            <a:r>
              <a:rPr lang="en-US" sz="2699" u="sng" spc="13" dirty="0">
                <a:solidFill>
                  <a:srgbClr val="000000"/>
                </a:solidFill>
                <a:latin typeface="Vollkorn"/>
                <a:ea typeface="Vollkorn"/>
                <a:cs typeface="Vollkorn"/>
                <a:sym typeface="Vollkorn"/>
              </a:rPr>
              <a:t> </a:t>
            </a:r>
            <a:r>
              <a:rPr lang="en-US" sz="2699" u="sng" spc="13" dirty="0" err="1">
                <a:solidFill>
                  <a:srgbClr val="000000"/>
                </a:solidFill>
                <a:latin typeface="Vollkorn"/>
                <a:ea typeface="Vollkorn"/>
                <a:cs typeface="Vollkorn"/>
                <a:sym typeface="Vollkorn"/>
              </a:rPr>
              <a:t>clinico-neuropsicologico</a:t>
            </a:r>
            <a:endParaRPr lang="en-US" sz="2699" u="sng" spc="13" dirty="0">
              <a:solidFill>
                <a:srgbClr val="000000"/>
              </a:solidFill>
              <a:latin typeface="Vollkorn"/>
              <a:ea typeface="Vollkorn"/>
              <a:cs typeface="Vollkorn"/>
              <a:sym typeface="Vollkorn"/>
            </a:endParaRPr>
          </a:p>
          <a:p>
            <a:pPr marL="291465" lvl="1" algn="just">
              <a:lnSpc>
                <a:spcPts val="3779"/>
              </a:lnSpc>
            </a:pPr>
            <a:endParaRPr lang="en-US" sz="2699" spc="13" dirty="0">
              <a:solidFill>
                <a:srgbClr val="000000"/>
              </a:solidFill>
              <a:latin typeface="Vollkorn"/>
              <a:ea typeface="Vollkorn"/>
              <a:cs typeface="Vollkorn"/>
              <a:sym typeface="Vollkorn"/>
            </a:endParaRPr>
          </a:p>
        </p:txBody>
      </p:sp>
      <p:grpSp>
        <p:nvGrpSpPr>
          <p:cNvPr id="3" name="Group 3">
            <a:extLst>
              <a:ext uri="{FF2B5EF4-FFF2-40B4-BE49-F238E27FC236}">
                <a16:creationId xmlns:a16="http://schemas.microsoft.com/office/drawing/2014/main" id="{8C25096C-16D5-DC93-5CD6-DF834A264A6A}"/>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769E3429-A4E0-F2F4-E92C-CD7C1E0009AB}"/>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747C2AFC-91E4-C34C-D826-E3BB1EB4BC23}"/>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94F88B5E-2189-2448-29BB-CB14BC68C653}"/>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pic>
        <p:nvPicPr>
          <p:cNvPr id="7" name="Immagine 6">
            <a:extLst>
              <a:ext uri="{FF2B5EF4-FFF2-40B4-BE49-F238E27FC236}">
                <a16:creationId xmlns:a16="http://schemas.microsoft.com/office/drawing/2014/main" id="{2657A0B8-C903-962C-38C6-44F318667FB0}"/>
              </a:ext>
            </a:extLst>
          </p:cNvPr>
          <p:cNvPicPr>
            <a:picLocks noChangeAspect="1"/>
          </p:cNvPicPr>
          <p:nvPr/>
        </p:nvPicPr>
        <p:blipFill>
          <a:blip r:embed="rId4"/>
          <a:srcRect l="11016" t="18750" r="4961" b="21458"/>
          <a:stretch/>
        </p:blipFill>
        <p:spPr>
          <a:xfrm>
            <a:off x="2720654" y="361697"/>
            <a:ext cx="12225697" cy="4197478"/>
          </a:xfrm>
          <a:prstGeom prst="rect">
            <a:avLst/>
          </a:prstGeom>
        </p:spPr>
      </p:pic>
      <p:pic>
        <p:nvPicPr>
          <p:cNvPr id="8" name="Immagine 7">
            <a:extLst>
              <a:ext uri="{FF2B5EF4-FFF2-40B4-BE49-F238E27FC236}">
                <a16:creationId xmlns:a16="http://schemas.microsoft.com/office/drawing/2014/main" id="{3ED7CE4C-8059-9611-1746-C21573EE8D33}"/>
              </a:ext>
            </a:extLst>
          </p:cNvPr>
          <p:cNvPicPr>
            <a:picLocks noChangeAspect="1"/>
          </p:cNvPicPr>
          <p:nvPr/>
        </p:nvPicPr>
        <p:blipFill>
          <a:blip r:embed="rId5"/>
          <a:srcRect l="12306" t="28958" r="9883" b="22917"/>
          <a:stretch/>
        </p:blipFill>
        <p:spPr>
          <a:xfrm>
            <a:off x="2720654" y="5143500"/>
            <a:ext cx="12897356" cy="4486882"/>
          </a:xfrm>
          <a:prstGeom prst="rect">
            <a:avLst/>
          </a:prstGeom>
        </p:spPr>
      </p:pic>
    </p:spTree>
    <p:extLst>
      <p:ext uri="{BB962C8B-B14F-4D97-AF65-F5344CB8AC3E}">
        <p14:creationId xmlns:p14="http://schemas.microsoft.com/office/powerpoint/2010/main" val="243231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83123" y="361697"/>
            <a:ext cx="14376177" cy="2142172"/>
            <a:chOff x="0" y="0"/>
            <a:chExt cx="19168236" cy="2856230"/>
          </a:xfrm>
        </p:grpSpPr>
        <p:sp>
          <p:nvSpPr>
            <p:cNvPr id="3" name="Freeform 3"/>
            <p:cNvSpPr/>
            <p:nvPr/>
          </p:nvSpPr>
          <p:spPr>
            <a:xfrm>
              <a:off x="0" y="0"/>
              <a:ext cx="19168236" cy="2856230"/>
            </a:xfrm>
            <a:custGeom>
              <a:avLst/>
              <a:gdLst/>
              <a:ahLst/>
              <a:cxnLst/>
              <a:rect l="l" t="t" r="r" b="b"/>
              <a:pathLst>
                <a:path w="19168236" h="2856230">
                  <a:moveTo>
                    <a:pt x="0" y="0"/>
                  </a:moveTo>
                  <a:lnTo>
                    <a:pt x="19168236" y="0"/>
                  </a:lnTo>
                  <a:lnTo>
                    <a:pt x="19168236" y="2856230"/>
                  </a:lnTo>
                  <a:lnTo>
                    <a:pt x="0" y="2856230"/>
                  </a:lnTo>
                  <a:close/>
                </a:path>
              </a:pathLst>
            </a:custGeom>
            <a:solidFill>
              <a:srgbClr val="000000">
                <a:alpha val="0"/>
              </a:srgbClr>
            </a:solidFill>
          </p:spPr>
          <p:txBody>
            <a:bodyPr/>
            <a:lstStyle/>
            <a:p>
              <a:endParaRPr lang="it-IT"/>
            </a:p>
          </p:txBody>
        </p:sp>
        <p:sp>
          <p:nvSpPr>
            <p:cNvPr id="4" name="TextBox 4"/>
            <p:cNvSpPr txBox="1"/>
            <p:nvPr/>
          </p:nvSpPr>
          <p:spPr>
            <a:xfrm>
              <a:off x="0" y="0"/>
              <a:ext cx="19168236" cy="2856230"/>
            </a:xfrm>
            <a:prstGeom prst="rect">
              <a:avLst/>
            </a:prstGeom>
          </p:spPr>
          <p:txBody>
            <a:bodyPr lIns="0" tIns="0" rIns="0" bIns="0" rtlCol="0" anchor="t"/>
            <a:lstStyle/>
            <a:p>
              <a:pPr algn="ctr">
                <a:lnSpc>
                  <a:spcPts val="5760"/>
                </a:lnSpc>
              </a:pPr>
              <a:r>
                <a:rPr lang="en-US" sz="4800" b="1" spc="-115">
                  <a:solidFill>
                    <a:srgbClr val="000000"/>
                  </a:solidFill>
                  <a:latin typeface="Vollkorn Bold"/>
                  <a:ea typeface="Vollkorn Bold"/>
                  <a:cs typeface="Vollkorn Bold"/>
                  <a:sym typeface="Vollkorn Bold"/>
                </a:rPr>
                <a:t>Cambiamenti strutturali nell’invecchiamento cerebrale normale</a:t>
              </a:r>
            </a:p>
          </p:txBody>
        </p:sp>
      </p:grpSp>
      <p:grpSp>
        <p:nvGrpSpPr>
          <p:cNvPr id="5" name="Group 5"/>
          <p:cNvGrpSpPr/>
          <p:nvPr/>
        </p:nvGrpSpPr>
        <p:grpSpPr>
          <a:xfrm>
            <a:off x="0" y="0"/>
            <a:ext cx="2181669" cy="10287000"/>
            <a:chOff x="0" y="0"/>
            <a:chExt cx="2908892" cy="13716000"/>
          </a:xfrm>
        </p:grpSpPr>
        <p:sp>
          <p:nvSpPr>
            <p:cNvPr id="6" name="Freeform 6"/>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7" name="Freeform 7"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grpSp>
        <p:nvGrpSpPr>
          <p:cNvPr id="8" name="Group 8"/>
          <p:cNvGrpSpPr/>
          <p:nvPr/>
        </p:nvGrpSpPr>
        <p:grpSpPr>
          <a:xfrm>
            <a:off x="12921798" y="2914440"/>
            <a:ext cx="5095921" cy="7372560"/>
            <a:chOff x="0" y="0"/>
            <a:chExt cx="928603" cy="1343464"/>
          </a:xfrm>
        </p:grpSpPr>
        <p:sp>
          <p:nvSpPr>
            <p:cNvPr id="9" name="Freeform 9"/>
            <p:cNvSpPr/>
            <p:nvPr/>
          </p:nvSpPr>
          <p:spPr>
            <a:xfrm>
              <a:off x="0" y="0"/>
              <a:ext cx="928603" cy="1343464"/>
            </a:xfrm>
            <a:custGeom>
              <a:avLst/>
              <a:gdLst/>
              <a:ahLst/>
              <a:cxnLst/>
              <a:rect l="l" t="t" r="r" b="b"/>
              <a:pathLst>
                <a:path w="928603" h="1343464">
                  <a:moveTo>
                    <a:pt x="0" y="0"/>
                  </a:moveTo>
                  <a:lnTo>
                    <a:pt x="928603" y="0"/>
                  </a:lnTo>
                  <a:lnTo>
                    <a:pt x="928603" y="1343464"/>
                  </a:lnTo>
                  <a:lnTo>
                    <a:pt x="0" y="1343464"/>
                  </a:lnTo>
                  <a:close/>
                </a:path>
              </a:pathLst>
            </a:custGeom>
            <a:solidFill>
              <a:srgbClr val="F1F1F1"/>
            </a:solidFill>
            <a:ln cap="sq">
              <a:noFill/>
              <a:prstDash val="solid"/>
              <a:miter/>
            </a:ln>
          </p:spPr>
          <p:txBody>
            <a:bodyPr/>
            <a:lstStyle/>
            <a:p>
              <a:endParaRPr lang="it-IT"/>
            </a:p>
          </p:txBody>
        </p:sp>
        <p:sp>
          <p:nvSpPr>
            <p:cNvPr id="10" name="TextBox 10"/>
            <p:cNvSpPr txBox="1"/>
            <p:nvPr/>
          </p:nvSpPr>
          <p:spPr>
            <a:xfrm>
              <a:off x="0" y="-47625"/>
              <a:ext cx="928603" cy="139108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2459987" y="2914440"/>
            <a:ext cx="5095921" cy="7372560"/>
            <a:chOff x="0" y="0"/>
            <a:chExt cx="928603" cy="1343464"/>
          </a:xfrm>
        </p:grpSpPr>
        <p:sp>
          <p:nvSpPr>
            <p:cNvPr id="12" name="Freeform 12"/>
            <p:cNvSpPr/>
            <p:nvPr/>
          </p:nvSpPr>
          <p:spPr>
            <a:xfrm>
              <a:off x="0" y="0"/>
              <a:ext cx="928603" cy="1343464"/>
            </a:xfrm>
            <a:custGeom>
              <a:avLst/>
              <a:gdLst/>
              <a:ahLst/>
              <a:cxnLst/>
              <a:rect l="l" t="t" r="r" b="b"/>
              <a:pathLst>
                <a:path w="928603" h="1343464">
                  <a:moveTo>
                    <a:pt x="0" y="0"/>
                  </a:moveTo>
                  <a:lnTo>
                    <a:pt x="928603" y="0"/>
                  </a:lnTo>
                  <a:lnTo>
                    <a:pt x="928603" y="1343464"/>
                  </a:lnTo>
                  <a:lnTo>
                    <a:pt x="0" y="1343464"/>
                  </a:lnTo>
                  <a:close/>
                </a:path>
              </a:pathLst>
            </a:custGeom>
            <a:solidFill>
              <a:srgbClr val="F1F1F1"/>
            </a:solidFill>
            <a:ln cap="sq">
              <a:noFill/>
              <a:prstDash val="solid"/>
              <a:miter/>
            </a:ln>
          </p:spPr>
          <p:txBody>
            <a:bodyPr/>
            <a:lstStyle/>
            <a:p>
              <a:endParaRPr lang="it-IT"/>
            </a:p>
          </p:txBody>
        </p:sp>
        <p:sp>
          <p:nvSpPr>
            <p:cNvPr id="13" name="TextBox 13"/>
            <p:cNvSpPr txBox="1"/>
            <p:nvPr/>
          </p:nvSpPr>
          <p:spPr>
            <a:xfrm>
              <a:off x="0" y="-47625"/>
              <a:ext cx="928603" cy="139108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211280" y="2229804"/>
            <a:ext cx="1593334" cy="1369272"/>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20300"/>
            </a:solidFill>
            <a:ln w="19050" cap="sq">
              <a:solidFill>
                <a:srgbClr val="FFFFFF"/>
              </a:solidFill>
              <a:prstDash val="solid"/>
              <a:miter/>
            </a:ln>
          </p:spPr>
          <p:txBody>
            <a:bodyPr/>
            <a:lstStyle/>
            <a:p>
              <a:endParaRPr lang="it-IT"/>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7689258" y="2914440"/>
            <a:ext cx="5095921" cy="7372560"/>
            <a:chOff x="0" y="0"/>
            <a:chExt cx="928603" cy="1343464"/>
          </a:xfrm>
        </p:grpSpPr>
        <p:sp>
          <p:nvSpPr>
            <p:cNvPr id="18" name="Freeform 18"/>
            <p:cNvSpPr/>
            <p:nvPr/>
          </p:nvSpPr>
          <p:spPr>
            <a:xfrm>
              <a:off x="0" y="0"/>
              <a:ext cx="928603" cy="1343464"/>
            </a:xfrm>
            <a:custGeom>
              <a:avLst/>
              <a:gdLst/>
              <a:ahLst/>
              <a:cxnLst/>
              <a:rect l="l" t="t" r="r" b="b"/>
              <a:pathLst>
                <a:path w="928603" h="1343464">
                  <a:moveTo>
                    <a:pt x="0" y="0"/>
                  </a:moveTo>
                  <a:lnTo>
                    <a:pt x="928603" y="0"/>
                  </a:lnTo>
                  <a:lnTo>
                    <a:pt x="928603" y="1343464"/>
                  </a:lnTo>
                  <a:lnTo>
                    <a:pt x="0" y="1343464"/>
                  </a:lnTo>
                  <a:close/>
                </a:path>
              </a:pathLst>
            </a:custGeom>
            <a:solidFill>
              <a:srgbClr val="C7C7C8"/>
            </a:solidFill>
            <a:ln cap="sq">
              <a:noFill/>
              <a:prstDash val="solid"/>
              <a:miter/>
            </a:ln>
          </p:spPr>
          <p:txBody>
            <a:bodyPr/>
            <a:lstStyle/>
            <a:p>
              <a:endParaRPr lang="it-IT"/>
            </a:p>
          </p:txBody>
        </p:sp>
        <p:sp>
          <p:nvSpPr>
            <p:cNvPr id="19" name="TextBox 19"/>
            <p:cNvSpPr txBox="1"/>
            <p:nvPr/>
          </p:nvSpPr>
          <p:spPr>
            <a:xfrm>
              <a:off x="0" y="-47625"/>
              <a:ext cx="928603" cy="1391089"/>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9440551" y="2229804"/>
            <a:ext cx="1593334" cy="1369272"/>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C1844"/>
            </a:solidFill>
            <a:ln w="19050" cap="sq">
              <a:solidFill>
                <a:srgbClr val="FFFFFF"/>
              </a:solidFill>
              <a:prstDash val="solid"/>
              <a:miter/>
            </a:ln>
          </p:spPr>
          <p:txBody>
            <a:bodyPr/>
            <a:lstStyle/>
            <a:p>
              <a:endParaRPr lang="it-IT"/>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14673091" y="2229804"/>
            <a:ext cx="1593334" cy="1369272"/>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20300"/>
            </a:solidFill>
            <a:ln w="19050" cap="sq">
              <a:solidFill>
                <a:srgbClr val="FFFFFF"/>
              </a:solidFill>
              <a:prstDash val="solid"/>
              <a:miter/>
            </a:ln>
          </p:spPr>
          <p:txBody>
            <a:bodyPr/>
            <a:lstStyle/>
            <a:p>
              <a:endParaRPr lang="it-IT"/>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2459987" y="4321913"/>
            <a:ext cx="5095921" cy="5703570"/>
          </a:xfrm>
          <a:prstGeom prst="rect">
            <a:avLst/>
          </a:prstGeom>
        </p:spPr>
        <p:txBody>
          <a:bodyPr lIns="0" tIns="0" rIns="0" bIns="0" rtlCol="0" anchor="t">
            <a:spAutoFit/>
          </a:bodyPr>
          <a:lstStyle/>
          <a:p>
            <a:pPr marL="582930" lvl="1" indent="-291465" algn="l">
              <a:lnSpc>
                <a:spcPts val="3779"/>
              </a:lnSpc>
              <a:buFont typeface="Arial"/>
              <a:buChar char="•"/>
            </a:pPr>
            <a:r>
              <a:rPr lang="en-US" sz="2700">
                <a:solidFill>
                  <a:srgbClr val="000000"/>
                </a:solidFill>
                <a:latin typeface="Vollkorn"/>
                <a:ea typeface="Vollkorn"/>
                <a:cs typeface="Vollkorn"/>
                <a:sym typeface="Vollkorn"/>
              </a:rPr>
              <a:t>I livelli di alcune sostanze che trasmettono segnali tra i neuroni diminuiscono.</a:t>
            </a:r>
          </a:p>
          <a:p>
            <a:pPr marL="582930" lvl="1" indent="-291465" algn="l">
              <a:lnSpc>
                <a:spcPts val="3779"/>
              </a:lnSpc>
              <a:buFont typeface="Arial"/>
              <a:buChar char="•"/>
            </a:pPr>
            <a:r>
              <a:rPr lang="en-US" sz="2700" b="1">
                <a:solidFill>
                  <a:srgbClr val="000000"/>
                </a:solidFill>
                <a:latin typeface="Vollkorn Bold"/>
                <a:ea typeface="Vollkorn Bold"/>
                <a:cs typeface="Vollkorn Bold"/>
                <a:sym typeface="Vollkorn Bold"/>
              </a:rPr>
              <a:t>Acetilcolina</a:t>
            </a:r>
            <a:r>
              <a:rPr lang="en-US" sz="2700">
                <a:solidFill>
                  <a:srgbClr val="000000"/>
                </a:solidFill>
                <a:latin typeface="Vollkorn"/>
                <a:ea typeface="Vollkorn"/>
                <a:cs typeface="Vollkorn"/>
                <a:sym typeface="Vollkorn"/>
              </a:rPr>
              <a:t>: essenziale per la memoria e l’apprendimento  </a:t>
            </a:r>
          </a:p>
          <a:p>
            <a:pPr algn="l">
              <a:lnSpc>
                <a:spcPts val="3779"/>
              </a:lnSpc>
            </a:pPr>
            <a:r>
              <a:rPr lang="en-US" sz="2700">
                <a:solidFill>
                  <a:srgbClr val="000000"/>
                </a:solidFill>
                <a:latin typeface="Vollkorn"/>
                <a:ea typeface="Vollkorn"/>
                <a:cs typeface="Vollkorn"/>
                <a:sym typeface="Vollkorn"/>
              </a:rPr>
              <a:t>                piccoli deficit mnemonici.</a:t>
            </a:r>
          </a:p>
          <a:p>
            <a:pPr marL="582930" lvl="1" indent="-291465" algn="l">
              <a:lnSpc>
                <a:spcPts val="3779"/>
              </a:lnSpc>
              <a:buFont typeface="Arial"/>
              <a:buChar char="•"/>
            </a:pPr>
            <a:r>
              <a:rPr lang="en-US" sz="2700" b="1">
                <a:solidFill>
                  <a:srgbClr val="000000"/>
                </a:solidFill>
                <a:latin typeface="Vollkorn Bold"/>
                <a:ea typeface="Vollkorn Bold"/>
                <a:cs typeface="Vollkorn Bold"/>
                <a:sym typeface="Vollkorn Bold"/>
              </a:rPr>
              <a:t>Dopamina</a:t>
            </a:r>
            <a:r>
              <a:rPr lang="en-US" sz="2700">
                <a:solidFill>
                  <a:srgbClr val="000000"/>
                </a:solidFill>
                <a:latin typeface="Vollkorn"/>
                <a:ea typeface="Vollkorn"/>
                <a:cs typeface="Vollkorn"/>
                <a:sym typeface="Vollkorn"/>
              </a:rPr>
              <a:t>: coinvolta nel movimento e nella motivazione;      </a:t>
            </a:r>
          </a:p>
          <a:p>
            <a:pPr algn="l">
              <a:lnSpc>
                <a:spcPts val="3779"/>
              </a:lnSpc>
            </a:pPr>
            <a:r>
              <a:rPr lang="en-US" sz="2700">
                <a:solidFill>
                  <a:srgbClr val="000000"/>
                </a:solidFill>
                <a:latin typeface="Vollkorn"/>
                <a:ea typeface="Vollkorn"/>
                <a:cs typeface="Vollkorn"/>
                <a:sym typeface="Vollkorn"/>
              </a:rPr>
              <a:t>               minore reattività e flessibilità mentale.</a:t>
            </a:r>
          </a:p>
        </p:txBody>
      </p:sp>
      <p:sp>
        <p:nvSpPr>
          <p:cNvPr id="27" name="AutoShape 27"/>
          <p:cNvSpPr/>
          <p:nvPr/>
        </p:nvSpPr>
        <p:spPr>
          <a:xfrm>
            <a:off x="2883123" y="7432143"/>
            <a:ext cx="514946" cy="0"/>
          </a:xfrm>
          <a:prstGeom prst="line">
            <a:avLst/>
          </a:prstGeom>
          <a:ln w="38100" cap="flat">
            <a:solidFill>
              <a:srgbClr val="000000"/>
            </a:solidFill>
            <a:prstDash val="solid"/>
            <a:headEnd type="none" w="sm" len="sm"/>
            <a:tailEnd type="arrow" w="med" len="sm"/>
          </a:ln>
        </p:spPr>
        <p:txBody>
          <a:bodyPr/>
          <a:lstStyle/>
          <a:p>
            <a:endParaRPr lang="it-IT"/>
          </a:p>
        </p:txBody>
      </p:sp>
      <p:sp>
        <p:nvSpPr>
          <p:cNvPr id="28" name="AutoShape 28"/>
          <p:cNvSpPr/>
          <p:nvPr/>
        </p:nvSpPr>
        <p:spPr>
          <a:xfrm>
            <a:off x="2883123" y="9344025"/>
            <a:ext cx="514946" cy="0"/>
          </a:xfrm>
          <a:prstGeom prst="line">
            <a:avLst/>
          </a:prstGeom>
          <a:ln w="38100" cap="flat">
            <a:solidFill>
              <a:srgbClr val="000000"/>
            </a:solidFill>
            <a:prstDash val="solid"/>
            <a:headEnd type="none" w="sm" len="sm"/>
            <a:tailEnd type="arrow" w="med" len="sm"/>
          </a:ln>
        </p:spPr>
        <p:txBody>
          <a:bodyPr/>
          <a:lstStyle/>
          <a:p>
            <a:endParaRPr lang="it-IT"/>
          </a:p>
        </p:txBody>
      </p:sp>
      <p:sp>
        <p:nvSpPr>
          <p:cNvPr id="29" name="Freeform 29"/>
          <p:cNvSpPr/>
          <p:nvPr/>
        </p:nvSpPr>
        <p:spPr>
          <a:xfrm>
            <a:off x="4619590" y="2157378"/>
            <a:ext cx="776715" cy="1441697"/>
          </a:xfrm>
          <a:custGeom>
            <a:avLst/>
            <a:gdLst/>
            <a:ahLst/>
            <a:cxnLst/>
            <a:rect l="l" t="t" r="r" b="b"/>
            <a:pathLst>
              <a:path w="776715" h="1441697">
                <a:moveTo>
                  <a:pt x="0" y="0"/>
                </a:moveTo>
                <a:lnTo>
                  <a:pt x="776715" y="0"/>
                </a:lnTo>
                <a:lnTo>
                  <a:pt x="776715" y="1441697"/>
                </a:lnTo>
                <a:lnTo>
                  <a:pt x="0" y="14416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30" name="Freeform 30"/>
          <p:cNvSpPr/>
          <p:nvPr/>
        </p:nvSpPr>
        <p:spPr>
          <a:xfrm>
            <a:off x="9548132" y="2229804"/>
            <a:ext cx="1248204" cy="1248204"/>
          </a:xfrm>
          <a:custGeom>
            <a:avLst/>
            <a:gdLst/>
            <a:ahLst/>
            <a:cxnLst/>
            <a:rect l="l" t="t" r="r" b="b"/>
            <a:pathLst>
              <a:path w="1248204" h="1248204">
                <a:moveTo>
                  <a:pt x="0" y="0"/>
                </a:moveTo>
                <a:lnTo>
                  <a:pt x="1248204" y="0"/>
                </a:lnTo>
                <a:lnTo>
                  <a:pt x="1248204" y="1248203"/>
                </a:lnTo>
                <a:lnTo>
                  <a:pt x="0" y="1248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31" name="Freeform 31"/>
          <p:cNvSpPr/>
          <p:nvPr/>
        </p:nvSpPr>
        <p:spPr>
          <a:xfrm>
            <a:off x="14984112" y="2431829"/>
            <a:ext cx="971292" cy="965222"/>
          </a:xfrm>
          <a:custGeom>
            <a:avLst/>
            <a:gdLst/>
            <a:ahLst/>
            <a:cxnLst/>
            <a:rect l="l" t="t" r="r" b="b"/>
            <a:pathLst>
              <a:path w="971292" h="965222">
                <a:moveTo>
                  <a:pt x="0" y="0"/>
                </a:moveTo>
                <a:lnTo>
                  <a:pt x="971293" y="0"/>
                </a:lnTo>
                <a:lnTo>
                  <a:pt x="971293" y="965221"/>
                </a:lnTo>
                <a:lnTo>
                  <a:pt x="0" y="9652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32" name="TextBox 32"/>
          <p:cNvSpPr txBox="1"/>
          <p:nvPr/>
        </p:nvSpPr>
        <p:spPr>
          <a:xfrm>
            <a:off x="8040560" y="3815157"/>
            <a:ext cx="4061303" cy="450215"/>
          </a:xfrm>
          <a:prstGeom prst="rect">
            <a:avLst/>
          </a:prstGeom>
        </p:spPr>
        <p:txBody>
          <a:bodyPr lIns="0" tIns="0" rIns="0" bIns="0" rtlCol="0" anchor="t">
            <a:spAutoFit/>
          </a:bodyPr>
          <a:lstStyle/>
          <a:p>
            <a:pPr algn="ctr">
              <a:lnSpc>
                <a:spcPts val="3520"/>
              </a:lnSpc>
            </a:pPr>
            <a:r>
              <a:rPr lang="en-US" sz="3200" b="1">
                <a:solidFill>
                  <a:srgbClr val="000000"/>
                </a:solidFill>
                <a:latin typeface="Vollkorn Bold"/>
                <a:ea typeface="Vollkorn Bold"/>
                <a:cs typeface="Vollkorn Bold"/>
                <a:sym typeface="Vollkorn Bold"/>
              </a:rPr>
              <a:t>Stress Ossidativo</a:t>
            </a:r>
          </a:p>
        </p:txBody>
      </p:sp>
      <p:sp>
        <p:nvSpPr>
          <p:cNvPr id="33" name="TextBox 33"/>
          <p:cNvSpPr txBox="1"/>
          <p:nvPr/>
        </p:nvSpPr>
        <p:spPr>
          <a:xfrm>
            <a:off x="13439107" y="3835476"/>
            <a:ext cx="4061303" cy="888365"/>
          </a:xfrm>
          <a:prstGeom prst="rect">
            <a:avLst/>
          </a:prstGeom>
        </p:spPr>
        <p:txBody>
          <a:bodyPr lIns="0" tIns="0" rIns="0" bIns="0" rtlCol="0" anchor="t">
            <a:spAutoFit/>
          </a:bodyPr>
          <a:lstStyle/>
          <a:p>
            <a:pPr algn="ctr">
              <a:lnSpc>
                <a:spcPts val="3520"/>
              </a:lnSpc>
            </a:pPr>
            <a:r>
              <a:rPr lang="en-US" sz="3200" b="1">
                <a:solidFill>
                  <a:srgbClr val="000000"/>
                </a:solidFill>
                <a:latin typeface="Vollkorn Bold"/>
                <a:ea typeface="Vollkorn Bold"/>
                <a:cs typeface="Vollkorn Bold"/>
                <a:sym typeface="Vollkorn Bold"/>
              </a:rPr>
              <a:t>Infiammazione Cronica</a:t>
            </a:r>
          </a:p>
        </p:txBody>
      </p:sp>
      <p:sp>
        <p:nvSpPr>
          <p:cNvPr id="34" name="TextBox 34"/>
          <p:cNvSpPr txBox="1"/>
          <p:nvPr/>
        </p:nvSpPr>
        <p:spPr>
          <a:xfrm>
            <a:off x="2977296" y="3702353"/>
            <a:ext cx="4061303" cy="469265"/>
          </a:xfrm>
          <a:prstGeom prst="rect">
            <a:avLst/>
          </a:prstGeom>
        </p:spPr>
        <p:txBody>
          <a:bodyPr lIns="0" tIns="0" rIns="0" bIns="0" rtlCol="0" anchor="t">
            <a:spAutoFit/>
          </a:bodyPr>
          <a:lstStyle/>
          <a:p>
            <a:pPr algn="ctr">
              <a:lnSpc>
                <a:spcPts val="3519"/>
              </a:lnSpc>
            </a:pPr>
            <a:r>
              <a:rPr lang="en-US" sz="3199" b="1">
                <a:solidFill>
                  <a:srgbClr val="000000"/>
                </a:solidFill>
                <a:latin typeface="Vollkorn Bold"/>
                <a:ea typeface="Vollkorn Bold"/>
                <a:cs typeface="Vollkorn Bold"/>
                <a:sym typeface="Vollkorn Bold"/>
              </a:rPr>
              <a:t>Neurotrasmettitori</a:t>
            </a:r>
          </a:p>
        </p:txBody>
      </p:sp>
      <p:sp>
        <p:nvSpPr>
          <p:cNvPr id="35" name="TextBox 35"/>
          <p:cNvSpPr txBox="1"/>
          <p:nvPr/>
        </p:nvSpPr>
        <p:spPr>
          <a:xfrm>
            <a:off x="7555908" y="4572103"/>
            <a:ext cx="5059896" cy="5453380"/>
          </a:xfrm>
          <a:prstGeom prst="rect">
            <a:avLst/>
          </a:prstGeom>
        </p:spPr>
        <p:txBody>
          <a:bodyPr lIns="0" tIns="0" rIns="0" bIns="0" rtlCol="0" anchor="t">
            <a:spAutoFit/>
          </a:bodyPr>
          <a:lstStyle/>
          <a:p>
            <a:pPr marL="604519" lvl="1" indent="-302260" algn="just">
              <a:lnSpc>
                <a:spcPts val="3919"/>
              </a:lnSpc>
              <a:buFont typeface="Arial"/>
              <a:buChar char="•"/>
            </a:pPr>
            <a:r>
              <a:rPr lang="en-US" sz="2799">
                <a:solidFill>
                  <a:srgbClr val="000000"/>
                </a:solidFill>
                <a:latin typeface="Vollkorn"/>
                <a:ea typeface="Vollkorn"/>
                <a:cs typeface="Vollkorn"/>
                <a:sym typeface="Vollkorn"/>
              </a:rPr>
              <a:t>Con l’età, aumentano i radicali liberi, molecole instabili che possono danneggiare le cellule cerebrali.</a:t>
            </a:r>
          </a:p>
          <a:p>
            <a:pPr marL="604519" lvl="1" indent="-302260" algn="just">
              <a:lnSpc>
                <a:spcPts val="3919"/>
              </a:lnSpc>
              <a:spcBef>
                <a:spcPct val="0"/>
              </a:spcBef>
              <a:buFont typeface="Arial"/>
              <a:buChar char="•"/>
            </a:pPr>
            <a:r>
              <a:rPr lang="en-US" sz="2799">
                <a:solidFill>
                  <a:srgbClr val="000000"/>
                </a:solidFill>
                <a:latin typeface="Vollkorn"/>
                <a:ea typeface="Vollkorn"/>
                <a:cs typeface="Vollkorn"/>
                <a:sym typeface="Vollkorn"/>
              </a:rPr>
              <a:t>Se il cervello non riesce a contrastarli con antiossidanti naturali, può verificarsi un accumulo di danni.</a:t>
            </a:r>
          </a:p>
          <a:p>
            <a:pPr algn="just">
              <a:lnSpc>
                <a:spcPts val="3919"/>
              </a:lnSpc>
              <a:spcBef>
                <a:spcPct val="0"/>
              </a:spcBef>
            </a:pPr>
            <a:endParaRPr lang="en-US" sz="2799">
              <a:solidFill>
                <a:srgbClr val="000000"/>
              </a:solidFill>
              <a:latin typeface="Vollkorn"/>
              <a:ea typeface="Vollkorn"/>
              <a:cs typeface="Vollkorn"/>
              <a:sym typeface="Vollkorn"/>
            </a:endParaRPr>
          </a:p>
        </p:txBody>
      </p:sp>
      <p:sp>
        <p:nvSpPr>
          <p:cNvPr id="36" name="TextBox 36"/>
          <p:cNvSpPr txBox="1"/>
          <p:nvPr/>
        </p:nvSpPr>
        <p:spPr>
          <a:xfrm>
            <a:off x="12785179" y="4795520"/>
            <a:ext cx="5232540" cy="3967480"/>
          </a:xfrm>
          <a:prstGeom prst="rect">
            <a:avLst/>
          </a:prstGeom>
        </p:spPr>
        <p:txBody>
          <a:bodyPr lIns="0" tIns="0" rIns="0" bIns="0" rtlCol="0" anchor="t">
            <a:spAutoFit/>
          </a:bodyPr>
          <a:lstStyle/>
          <a:p>
            <a:pPr marL="604519" lvl="1" indent="-302260" algn="just">
              <a:lnSpc>
                <a:spcPts val="3919"/>
              </a:lnSpc>
              <a:buFont typeface="Arial"/>
              <a:buChar char="•"/>
            </a:pPr>
            <a:r>
              <a:rPr lang="en-US" sz="2799">
                <a:solidFill>
                  <a:srgbClr val="000000"/>
                </a:solidFill>
                <a:latin typeface="Vollkorn"/>
                <a:ea typeface="Vollkorn"/>
                <a:cs typeface="Vollkorn"/>
                <a:sym typeface="Vollkorn"/>
              </a:rPr>
              <a:t>Il sistema immunitario cerebrale diventa meno efficiente e rilascia sostanze infiammatorie.</a:t>
            </a:r>
          </a:p>
          <a:p>
            <a:pPr marL="604519" lvl="1" indent="-302260" algn="just">
              <a:lnSpc>
                <a:spcPts val="3919"/>
              </a:lnSpc>
              <a:spcBef>
                <a:spcPct val="0"/>
              </a:spcBef>
              <a:buFont typeface="Arial"/>
              <a:buChar char="•"/>
            </a:pPr>
            <a:r>
              <a:rPr lang="en-US" sz="2799">
                <a:solidFill>
                  <a:srgbClr val="000000"/>
                </a:solidFill>
                <a:latin typeface="Vollkorn"/>
                <a:ea typeface="Vollkorn"/>
                <a:cs typeface="Vollkorn"/>
                <a:sym typeface="Vollkorn"/>
              </a:rPr>
              <a:t>Questo processo può accelerare il declino delle funzioni cognitive nel tempo.</a:t>
            </a:r>
          </a:p>
          <a:p>
            <a:pPr algn="just">
              <a:lnSpc>
                <a:spcPts val="3919"/>
              </a:lnSpc>
              <a:spcBef>
                <a:spcPct val="0"/>
              </a:spcBef>
            </a:pPr>
            <a:endParaRPr lang="en-US" sz="2799">
              <a:solidFill>
                <a:srgbClr val="000000"/>
              </a:solidFill>
              <a:latin typeface="Vollkorn"/>
              <a:ea typeface="Vollkorn"/>
              <a:cs typeface="Vollkorn"/>
              <a:sym typeface="Vollkorn"/>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F7532-1C53-089B-2FAE-451D511961C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83765D4-4AF9-1DD6-7319-AE8C4DF6140E}"/>
              </a:ext>
            </a:extLst>
          </p:cNvPr>
          <p:cNvSpPr txBox="1"/>
          <p:nvPr/>
        </p:nvSpPr>
        <p:spPr>
          <a:xfrm>
            <a:off x="2713220" y="2335972"/>
            <a:ext cx="13715886" cy="1949252"/>
          </a:xfrm>
          <a:prstGeom prst="rect">
            <a:avLst/>
          </a:prstGeom>
        </p:spPr>
        <p:txBody>
          <a:bodyPr lIns="0" tIns="0" rIns="0" bIns="0" rtlCol="0" anchor="t">
            <a:spAutoFit/>
          </a:bodyPr>
          <a:lstStyle/>
          <a:p>
            <a:pPr marL="291465" lvl="1" algn="just">
              <a:lnSpc>
                <a:spcPts val="3779"/>
              </a:lnSpc>
            </a:pPr>
            <a:r>
              <a:rPr lang="en-US" sz="2699" b="1" spc="13" dirty="0">
                <a:solidFill>
                  <a:srgbClr val="000000"/>
                </a:solidFill>
                <a:latin typeface="Vollkorn"/>
                <a:ea typeface="Vollkorn"/>
                <a:cs typeface="Vollkorn"/>
                <a:sym typeface="Vollkorn"/>
              </a:rPr>
              <a:t>3. METODOLOGIA</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r>
              <a:rPr lang="en-US" sz="2699" u="sng" spc="13" dirty="0" err="1">
                <a:solidFill>
                  <a:srgbClr val="000000"/>
                </a:solidFill>
                <a:latin typeface="Vollkorn"/>
                <a:ea typeface="Vollkorn"/>
                <a:cs typeface="Vollkorn"/>
                <a:sym typeface="Vollkorn"/>
              </a:rPr>
              <a:t>Testistica</a:t>
            </a:r>
            <a:r>
              <a:rPr lang="en-US" sz="2699" u="sng" spc="13" dirty="0">
                <a:solidFill>
                  <a:srgbClr val="000000"/>
                </a:solidFill>
                <a:latin typeface="Vollkorn"/>
                <a:ea typeface="Vollkorn"/>
                <a:cs typeface="Vollkorn"/>
                <a:sym typeface="Vollkorn"/>
              </a:rPr>
              <a:t> </a:t>
            </a:r>
            <a:r>
              <a:rPr lang="en-US" sz="2699" u="sng" spc="13" dirty="0" err="1">
                <a:solidFill>
                  <a:srgbClr val="000000"/>
                </a:solidFill>
                <a:latin typeface="Vollkorn"/>
                <a:ea typeface="Vollkorn"/>
                <a:cs typeface="Vollkorn"/>
                <a:sym typeface="Vollkorn"/>
              </a:rPr>
              <a:t>neuropsicologica</a:t>
            </a:r>
            <a:endParaRPr lang="en-US" sz="2699" u="sng" spc="13" dirty="0">
              <a:solidFill>
                <a:srgbClr val="000000"/>
              </a:solidFill>
              <a:latin typeface="Vollkorn"/>
              <a:ea typeface="Vollkorn"/>
              <a:cs typeface="Vollkorn"/>
              <a:sym typeface="Vollkorn"/>
            </a:endParaRPr>
          </a:p>
          <a:p>
            <a:pPr marL="291465" lvl="1" algn="just">
              <a:lnSpc>
                <a:spcPts val="3779"/>
              </a:lnSpc>
            </a:pPr>
            <a:endParaRPr lang="en-US" sz="2699" spc="13" dirty="0">
              <a:solidFill>
                <a:srgbClr val="000000"/>
              </a:solidFill>
              <a:latin typeface="Vollkorn"/>
              <a:ea typeface="Vollkorn"/>
              <a:cs typeface="Vollkorn"/>
              <a:sym typeface="Vollkorn"/>
            </a:endParaRPr>
          </a:p>
        </p:txBody>
      </p:sp>
      <p:grpSp>
        <p:nvGrpSpPr>
          <p:cNvPr id="3" name="Group 3">
            <a:extLst>
              <a:ext uri="{FF2B5EF4-FFF2-40B4-BE49-F238E27FC236}">
                <a16:creationId xmlns:a16="http://schemas.microsoft.com/office/drawing/2014/main" id="{C97E28EA-DF95-1854-421D-AF6DDD431A03}"/>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A8A7F160-9CC9-C709-484C-606959D37629}"/>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119511ED-5A3B-0256-DA94-3D27810904BC}"/>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2586A459-6661-6CE4-7637-526A6322B717}"/>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pic>
        <p:nvPicPr>
          <p:cNvPr id="8" name="Immagine 7">
            <a:extLst>
              <a:ext uri="{FF2B5EF4-FFF2-40B4-BE49-F238E27FC236}">
                <a16:creationId xmlns:a16="http://schemas.microsoft.com/office/drawing/2014/main" id="{A8A4A8A0-E3F1-BD70-B321-4DC3882BB69E}"/>
              </a:ext>
            </a:extLst>
          </p:cNvPr>
          <p:cNvPicPr>
            <a:picLocks noChangeAspect="1"/>
          </p:cNvPicPr>
          <p:nvPr/>
        </p:nvPicPr>
        <p:blipFill>
          <a:blip r:embed="rId4"/>
          <a:srcRect l="24818" t="16666" r="23750" b="10000"/>
          <a:stretch/>
        </p:blipFill>
        <p:spPr>
          <a:xfrm>
            <a:off x="8001000" y="2335972"/>
            <a:ext cx="9405798" cy="7543800"/>
          </a:xfrm>
          <a:prstGeom prst="rect">
            <a:avLst/>
          </a:prstGeom>
        </p:spPr>
      </p:pic>
    </p:spTree>
    <p:extLst>
      <p:ext uri="{BB962C8B-B14F-4D97-AF65-F5344CB8AC3E}">
        <p14:creationId xmlns:p14="http://schemas.microsoft.com/office/powerpoint/2010/main" val="375190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5D39E-C3F5-5B2B-1AB1-5DA65455E4D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618BC85-26CE-DB5B-14C7-D800B70CE922}"/>
              </a:ext>
            </a:extLst>
          </p:cNvPr>
          <p:cNvSpPr txBox="1"/>
          <p:nvPr/>
        </p:nvSpPr>
        <p:spPr>
          <a:xfrm>
            <a:off x="2713220" y="2335972"/>
            <a:ext cx="13715886" cy="1949252"/>
          </a:xfrm>
          <a:prstGeom prst="rect">
            <a:avLst/>
          </a:prstGeom>
        </p:spPr>
        <p:txBody>
          <a:bodyPr lIns="0" tIns="0" rIns="0" bIns="0" rtlCol="0" anchor="t">
            <a:spAutoFit/>
          </a:bodyPr>
          <a:lstStyle/>
          <a:p>
            <a:pPr marL="291465" lvl="1" algn="just">
              <a:lnSpc>
                <a:spcPts val="3779"/>
              </a:lnSpc>
            </a:pPr>
            <a:r>
              <a:rPr lang="en-US" sz="2699" b="1" spc="13" dirty="0">
                <a:solidFill>
                  <a:srgbClr val="000000"/>
                </a:solidFill>
                <a:latin typeface="Vollkorn"/>
                <a:ea typeface="Vollkorn"/>
                <a:cs typeface="Vollkorn"/>
                <a:sym typeface="Vollkorn"/>
              </a:rPr>
              <a:t>3. METODOLOGIA</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r>
              <a:rPr lang="en-US" sz="2699" u="sng" spc="13" dirty="0" err="1">
                <a:solidFill>
                  <a:srgbClr val="000000"/>
                </a:solidFill>
                <a:latin typeface="Vollkorn"/>
                <a:ea typeface="Vollkorn"/>
                <a:cs typeface="Vollkorn"/>
                <a:sym typeface="Vollkorn"/>
              </a:rPr>
              <a:t>Testistica</a:t>
            </a:r>
            <a:r>
              <a:rPr lang="en-US" sz="2699" u="sng" spc="13" dirty="0">
                <a:solidFill>
                  <a:srgbClr val="000000"/>
                </a:solidFill>
                <a:latin typeface="Vollkorn"/>
                <a:ea typeface="Vollkorn"/>
                <a:cs typeface="Vollkorn"/>
                <a:sym typeface="Vollkorn"/>
              </a:rPr>
              <a:t> </a:t>
            </a:r>
            <a:r>
              <a:rPr lang="en-US" sz="2699" u="sng" spc="13" dirty="0" err="1">
                <a:solidFill>
                  <a:srgbClr val="000000"/>
                </a:solidFill>
                <a:latin typeface="Vollkorn"/>
                <a:ea typeface="Vollkorn"/>
                <a:cs typeface="Vollkorn"/>
                <a:sym typeface="Vollkorn"/>
              </a:rPr>
              <a:t>neuropsicologica</a:t>
            </a:r>
            <a:endParaRPr lang="en-US" sz="2699" u="sng" spc="13" dirty="0">
              <a:solidFill>
                <a:srgbClr val="000000"/>
              </a:solidFill>
              <a:latin typeface="Vollkorn"/>
              <a:ea typeface="Vollkorn"/>
              <a:cs typeface="Vollkorn"/>
              <a:sym typeface="Vollkorn"/>
            </a:endParaRPr>
          </a:p>
          <a:p>
            <a:pPr marL="291465" lvl="1" algn="just">
              <a:lnSpc>
                <a:spcPts val="3779"/>
              </a:lnSpc>
            </a:pPr>
            <a:endParaRPr lang="en-US" sz="2699" spc="13" dirty="0">
              <a:solidFill>
                <a:srgbClr val="000000"/>
              </a:solidFill>
              <a:latin typeface="Vollkorn"/>
              <a:ea typeface="Vollkorn"/>
              <a:cs typeface="Vollkorn"/>
              <a:sym typeface="Vollkorn"/>
            </a:endParaRPr>
          </a:p>
        </p:txBody>
      </p:sp>
      <p:grpSp>
        <p:nvGrpSpPr>
          <p:cNvPr id="3" name="Group 3">
            <a:extLst>
              <a:ext uri="{FF2B5EF4-FFF2-40B4-BE49-F238E27FC236}">
                <a16:creationId xmlns:a16="http://schemas.microsoft.com/office/drawing/2014/main" id="{15D82C98-7487-F540-8E52-71D08083B729}"/>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A3869281-9BC1-6008-2FE5-7CC9F3ED819F}"/>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3C7D2C98-27C1-234A-3A7A-77A9D82F8AC1}"/>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91330439-8947-046F-5DF0-1B7F046CB2D7}"/>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pic>
        <p:nvPicPr>
          <p:cNvPr id="8" name="Immagine 7">
            <a:extLst>
              <a:ext uri="{FF2B5EF4-FFF2-40B4-BE49-F238E27FC236}">
                <a16:creationId xmlns:a16="http://schemas.microsoft.com/office/drawing/2014/main" id="{785CDA8B-E77D-8C62-A472-61849BD107A1}"/>
              </a:ext>
            </a:extLst>
          </p:cNvPr>
          <p:cNvPicPr>
            <a:picLocks noChangeAspect="1"/>
          </p:cNvPicPr>
          <p:nvPr/>
        </p:nvPicPr>
        <p:blipFill>
          <a:blip r:embed="rId4"/>
          <a:srcRect l="8750" t="29838" r="7084" b="41656"/>
          <a:stretch/>
        </p:blipFill>
        <p:spPr>
          <a:xfrm>
            <a:off x="2514600" y="4535575"/>
            <a:ext cx="15392400" cy="2932404"/>
          </a:xfrm>
          <a:prstGeom prst="rect">
            <a:avLst/>
          </a:prstGeom>
        </p:spPr>
      </p:pic>
    </p:spTree>
    <p:extLst>
      <p:ext uri="{BB962C8B-B14F-4D97-AF65-F5344CB8AC3E}">
        <p14:creationId xmlns:p14="http://schemas.microsoft.com/office/powerpoint/2010/main" val="1654718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8FBC5-75D4-D814-0507-04BDEFC6FBD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FA2E812-873B-ED1A-8C7A-1DBD07E94808}"/>
              </a:ext>
            </a:extLst>
          </p:cNvPr>
          <p:cNvSpPr txBox="1"/>
          <p:nvPr/>
        </p:nvSpPr>
        <p:spPr>
          <a:xfrm>
            <a:off x="2713220" y="2335972"/>
            <a:ext cx="13715886" cy="1949252"/>
          </a:xfrm>
          <a:prstGeom prst="rect">
            <a:avLst/>
          </a:prstGeom>
        </p:spPr>
        <p:txBody>
          <a:bodyPr lIns="0" tIns="0" rIns="0" bIns="0" rtlCol="0" anchor="t">
            <a:spAutoFit/>
          </a:bodyPr>
          <a:lstStyle/>
          <a:p>
            <a:pPr marL="291465" lvl="1" algn="just">
              <a:lnSpc>
                <a:spcPts val="3779"/>
              </a:lnSpc>
            </a:pPr>
            <a:r>
              <a:rPr lang="en-US" sz="2699" b="1" spc="13" dirty="0">
                <a:solidFill>
                  <a:srgbClr val="000000"/>
                </a:solidFill>
                <a:latin typeface="Vollkorn"/>
                <a:ea typeface="Vollkorn"/>
                <a:cs typeface="Vollkorn"/>
                <a:sym typeface="Vollkorn"/>
              </a:rPr>
              <a:t>3. METODOLOGIA</a:t>
            </a:r>
          </a:p>
          <a:p>
            <a:pPr marL="291465" lvl="1" algn="just">
              <a:lnSpc>
                <a:spcPts val="3779"/>
              </a:lnSpc>
            </a:pPr>
            <a:endParaRPr lang="en-US" sz="2699" spc="13" dirty="0">
              <a:solidFill>
                <a:srgbClr val="000000"/>
              </a:solidFill>
              <a:latin typeface="Vollkorn"/>
              <a:ea typeface="Vollkorn"/>
              <a:cs typeface="Vollkorn"/>
              <a:sym typeface="Vollkorn"/>
            </a:endParaRPr>
          </a:p>
          <a:p>
            <a:pPr marL="291465" lvl="1" algn="just">
              <a:lnSpc>
                <a:spcPts val="3779"/>
              </a:lnSpc>
            </a:pPr>
            <a:r>
              <a:rPr lang="en-US" sz="2699" u="sng" spc="13" dirty="0" err="1">
                <a:solidFill>
                  <a:srgbClr val="000000"/>
                </a:solidFill>
                <a:latin typeface="Vollkorn"/>
                <a:ea typeface="Vollkorn"/>
                <a:cs typeface="Vollkorn"/>
                <a:sym typeface="Vollkorn"/>
              </a:rPr>
              <a:t>Testistica</a:t>
            </a:r>
            <a:r>
              <a:rPr lang="en-US" sz="2699" u="sng" spc="13" dirty="0">
                <a:solidFill>
                  <a:srgbClr val="000000"/>
                </a:solidFill>
                <a:latin typeface="Vollkorn"/>
                <a:ea typeface="Vollkorn"/>
                <a:cs typeface="Vollkorn"/>
                <a:sym typeface="Vollkorn"/>
              </a:rPr>
              <a:t> </a:t>
            </a:r>
            <a:r>
              <a:rPr lang="en-US" sz="2699" u="sng" spc="13" dirty="0" err="1">
                <a:solidFill>
                  <a:srgbClr val="000000"/>
                </a:solidFill>
                <a:latin typeface="Vollkorn"/>
                <a:ea typeface="Vollkorn"/>
                <a:cs typeface="Vollkorn"/>
                <a:sym typeface="Vollkorn"/>
              </a:rPr>
              <a:t>neuropsicologica</a:t>
            </a:r>
            <a:endParaRPr lang="en-US" sz="2699" u="sng" spc="13" dirty="0">
              <a:solidFill>
                <a:srgbClr val="000000"/>
              </a:solidFill>
              <a:latin typeface="Vollkorn"/>
              <a:ea typeface="Vollkorn"/>
              <a:cs typeface="Vollkorn"/>
              <a:sym typeface="Vollkorn"/>
            </a:endParaRPr>
          </a:p>
          <a:p>
            <a:pPr marL="291465" lvl="1" algn="just">
              <a:lnSpc>
                <a:spcPts val="3779"/>
              </a:lnSpc>
            </a:pPr>
            <a:endParaRPr lang="en-US" sz="2699" spc="13" dirty="0">
              <a:solidFill>
                <a:srgbClr val="000000"/>
              </a:solidFill>
              <a:latin typeface="Vollkorn"/>
              <a:ea typeface="Vollkorn"/>
              <a:cs typeface="Vollkorn"/>
              <a:sym typeface="Vollkorn"/>
            </a:endParaRPr>
          </a:p>
        </p:txBody>
      </p:sp>
      <p:grpSp>
        <p:nvGrpSpPr>
          <p:cNvPr id="3" name="Group 3">
            <a:extLst>
              <a:ext uri="{FF2B5EF4-FFF2-40B4-BE49-F238E27FC236}">
                <a16:creationId xmlns:a16="http://schemas.microsoft.com/office/drawing/2014/main" id="{BFBEFFAE-17A2-7B12-6628-7812A4AD5844}"/>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0DAC8260-1599-A770-AB0C-5B69F9C151E9}"/>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66035247-7793-7691-96BE-02D48C51884C}"/>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3F8BE723-F656-9912-293C-E0D3B35B7DC5}"/>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pic>
        <p:nvPicPr>
          <p:cNvPr id="9" name="Immagine 8">
            <a:extLst>
              <a:ext uri="{FF2B5EF4-FFF2-40B4-BE49-F238E27FC236}">
                <a16:creationId xmlns:a16="http://schemas.microsoft.com/office/drawing/2014/main" id="{02A2A90E-BFCC-83E2-BF72-198C4A5F2CC2}"/>
              </a:ext>
            </a:extLst>
          </p:cNvPr>
          <p:cNvPicPr>
            <a:picLocks noChangeAspect="1"/>
          </p:cNvPicPr>
          <p:nvPr/>
        </p:nvPicPr>
        <p:blipFill>
          <a:blip r:embed="rId4"/>
          <a:srcRect l="17499" t="15926" r="21250" b="10000"/>
          <a:stretch/>
        </p:blipFill>
        <p:spPr>
          <a:xfrm>
            <a:off x="7205872" y="2705099"/>
            <a:ext cx="10701128" cy="7279679"/>
          </a:xfrm>
          <a:prstGeom prst="rect">
            <a:avLst/>
          </a:prstGeom>
        </p:spPr>
      </p:pic>
    </p:spTree>
    <p:extLst>
      <p:ext uri="{BB962C8B-B14F-4D97-AF65-F5344CB8AC3E}">
        <p14:creationId xmlns:p14="http://schemas.microsoft.com/office/powerpoint/2010/main" val="3545964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717D-3F50-76B4-FFEB-A8A214F5E25D}"/>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75E83779-797F-2C7C-430E-36E3AFE274DE}"/>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D78372DE-6011-F2FE-D5E2-8C3E8C4A8786}"/>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BD222210-C79C-8984-AA84-831CBAD6298F}"/>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D2B8424D-1F3F-E8FA-32DC-A8EF555A6EEF}"/>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pic>
        <p:nvPicPr>
          <p:cNvPr id="4098" name="Picture 2" descr="Punti esclamativi Adesivo">
            <a:extLst>
              <a:ext uri="{FF2B5EF4-FFF2-40B4-BE49-F238E27FC236}">
                <a16:creationId xmlns:a16="http://schemas.microsoft.com/office/drawing/2014/main" id="{63F3D5E0-F75D-FA7F-9868-29D4E1DD1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6200" y="6084435"/>
            <a:ext cx="3733186" cy="37331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00" name="TextBox 2">
            <a:extLst>
              <a:ext uri="{FF2B5EF4-FFF2-40B4-BE49-F238E27FC236}">
                <a16:creationId xmlns:a16="http://schemas.microsoft.com/office/drawing/2014/main" id="{FF0EDAF9-FC82-D18D-0E7F-612725569750}"/>
              </a:ext>
            </a:extLst>
          </p:cNvPr>
          <p:cNvGraphicFramePr/>
          <p:nvPr/>
        </p:nvGraphicFramePr>
        <p:xfrm>
          <a:off x="2713220" y="2335972"/>
          <a:ext cx="13715886" cy="29238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44188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B1B78-2F65-5D45-9086-93AA9E3B167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BB7D098-F71F-9DDA-C051-DD8C3584D670}"/>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7DC8A3FD-C340-AC7E-8193-EE97292DD34B}"/>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FB85B23C-8F1A-55B6-6BBA-2392701877EF}"/>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AF7D4092-7C3E-1E66-2204-9350AC780A22}"/>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graphicFrame>
        <p:nvGraphicFramePr>
          <p:cNvPr id="4100" name="TextBox 2">
            <a:extLst>
              <a:ext uri="{FF2B5EF4-FFF2-40B4-BE49-F238E27FC236}">
                <a16:creationId xmlns:a16="http://schemas.microsoft.com/office/drawing/2014/main" id="{C9FD7590-8C03-C8B8-475E-57FCC5652C76}"/>
              </a:ext>
            </a:extLst>
          </p:cNvPr>
          <p:cNvGraphicFramePr/>
          <p:nvPr>
            <p:extLst>
              <p:ext uri="{D42A27DB-BD31-4B8C-83A1-F6EECF244321}">
                <p14:modId xmlns:p14="http://schemas.microsoft.com/office/powerpoint/2010/main" val="1998942100"/>
              </p:ext>
            </p:extLst>
          </p:nvPr>
        </p:nvGraphicFramePr>
        <p:xfrm>
          <a:off x="2713220" y="2335972"/>
          <a:ext cx="14584180" cy="7531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40760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13B0-0E86-241F-69CE-60B766FA835E}"/>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126BD88-11D2-F6FD-FD86-5A89A4001148}"/>
              </a:ext>
            </a:extLst>
          </p:cNvPr>
          <p:cNvGrpSpPr/>
          <p:nvPr/>
        </p:nvGrpSpPr>
        <p:grpSpPr>
          <a:xfrm>
            <a:off x="0" y="0"/>
            <a:ext cx="2181669" cy="10287000"/>
            <a:chOff x="0" y="0"/>
            <a:chExt cx="2908892" cy="13716000"/>
          </a:xfrm>
        </p:grpSpPr>
        <p:sp>
          <p:nvSpPr>
            <p:cNvPr id="4" name="Freeform 4">
              <a:extLst>
                <a:ext uri="{FF2B5EF4-FFF2-40B4-BE49-F238E27FC236}">
                  <a16:creationId xmlns:a16="http://schemas.microsoft.com/office/drawing/2014/main" id="{3B505672-494E-92BB-6AF7-16631541FA57}"/>
                </a:ext>
              </a:extLst>
            </p:cNvPr>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5" name="Freeform 5" descr="Image result for logo unipd">
            <a:extLst>
              <a:ext uri="{FF2B5EF4-FFF2-40B4-BE49-F238E27FC236}">
                <a16:creationId xmlns:a16="http://schemas.microsoft.com/office/drawing/2014/main" id="{C98FEDD1-34E3-A8C6-1CFE-2479CF6DE277}"/>
              </a:ext>
            </a:extLst>
          </p:cNvPr>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3"/>
            <a:stretch>
              <a:fillRect r="-271"/>
            </a:stretch>
          </a:blipFill>
        </p:spPr>
        <p:txBody>
          <a:bodyPr/>
          <a:lstStyle/>
          <a:p>
            <a:endParaRPr lang="it-IT"/>
          </a:p>
        </p:txBody>
      </p:sp>
      <p:sp>
        <p:nvSpPr>
          <p:cNvPr id="6" name="TextBox 6">
            <a:extLst>
              <a:ext uri="{FF2B5EF4-FFF2-40B4-BE49-F238E27FC236}">
                <a16:creationId xmlns:a16="http://schemas.microsoft.com/office/drawing/2014/main" id="{79E6ADC6-076A-63F8-CDA1-8790BA2788CA}"/>
              </a:ext>
            </a:extLst>
          </p:cNvPr>
          <p:cNvSpPr txBox="1"/>
          <p:nvPr/>
        </p:nvSpPr>
        <p:spPr>
          <a:xfrm>
            <a:off x="2713220" y="895350"/>
            <a:ext cx="11035978" cy="1295226"/>
          </a:xfrm>
          <a:prstGeom prst="rect">
            <a:avLst/>
          </a:prstGeom>
        </p:spPr>
        <p:txBody>
          <a:bodyPr lIns="0" tIns="0" rIns="0" bIns="0" rtlCol="0" anchor="t">
            <a:spAutoFit/>
          </a:bodyPr>
          <a:lstStyle/>
          <a:p>
            <a:pPr algn="l">
              <a:lnSpc>
                <a:spcPts val="10080"/>
              </a:lnSpc>
            </a:pPr>
            <a:r>
              <a:rPr lang="en-US" sz="7200" b="1" spc="36" dirty="0">
                <a:solidFill>
                  <a:srgbClr val="000000"/>
                </a:solidFill>
                <a:latin typeface="Vollkorn Bold"/>
                <a:ea typeface="Vollkorn Bold"/>
                <a:cs typeface="Vollkorn Bold"/>
                <a:sym typeface="Vollkorn Bold"/>
              </a:rPr>
              <a:t>Un </a:t>
            </a:r>
            <a:r>
              <a:rPr lang="en-US" sz="7200" b="1" spc="36" dirty="0" err="1">
                <a:solidFill>
                  <a:srgbClr val="000000"/>
                </a:solidFill>
                <a:latin typeface="Vollkorn Bold"/>
                <a:ea typeface="Vollkorn Bold"/>
                <a:cs typeface="Vollkorn Bold"/>
                <a:sym typeface="Vollkorn Bold"/>
              </a:rPr>
              <a:t>caso</a:t>
            </a:r>
            <a:r>
              <a:rPr lang="en-US" sz="7200" b="1" spc="36" dirty="0">
                <a:solidFill>
                  <a:srgbClr val="000000"/>
                </a:solidFill>
                <a:latin typeface="Vollkorn Bold"/>
                <a:ea typeface="Vollkorn Bold"/>
                <a:cs typeface="Vollkorn Bold"/>
                <a:sym typeface="Vollkorn Bold"/>
              </a:rPr>
              <a:t> </a:t>
            </a:r>
            <a:r>
              <a:rPr lang="en-US" sz="7200" b="1" spc="36" dirty="0" err="1">
                <a:solidFill>
                  <a:srgbClr val="000000"/>
                </a:solidFill>
                <a:latin typeface="Vollkorn Bold"/>
                <a:ea typeface="Vollkorn Bold"/>
                <a:cs typeface="Vollkorn Bold"/>
                <a:sym typeface="Vollkorn Bold"/>
              </a:rPr>
              <a:t>concreto</a:t>
            </a:r>
            <a:endParaRPr lang="en-US" sz="7200" b="1" spc="36" dirty="0">
              <a:solidFill>
                <a:srgbClr val="000000"/>
              </a:solidFill>
              <a:latin typeface="Vollkorn Bold"/>
              <a:ea typeface="Vollkorn Bold"/>
              <a:cs typeface="Vollkorn Bold"/>
              <a:sym typeface="Vollkorn Bold"/>
            </a:endParaRPr>
          </a:p>
        </p:txBody>
      </p:sp>
      <p:graphicFrame>
        <p:nvGraphicFramePr>
          <p:cNvPr id="4100" name="TextBox 2">
            <a:extLst>
              <a:ext uri="{FF2B5EF4-FFF2-40B4-BE49-F238E27FC236}">
                <a16:creationId xmlns:a16="http://schemas.microsoft.com/office/drawing/2014/main" id="{438C0E88-DEDC-A0E8-6796-71D7C61026E5}"/>
              </a:ext>
            </a:extLst>
          </p:cNvPr>
          <p:cNvGraphicFramePr/>
          <p:nvPr>
            <p:extLst>
              <p:ext uri="{D42A27DB-BD31-4B8C-83A1-F6EECF244321}">
                <p14:modId xmlns:p14="http://schemas.microsoft.com/office/powerpoint/2010/main" val="926892177"/>
              </p:ext>
            </p:extLst>
          </p:nvPr>
        </p:nvGraphicFramePr>
        <p:xfrm>
          <a:off x="2713220" y="2335972"/>
          <a:ext cx="14584180" cy="7531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553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83123" y="0"/>
            <a:ext cx="14376177" cy="1418565"/>
            <a:chOff x="0" y="0"/>
            <a:chExt cx="19168236" cy="1891420"/>
          </a:xfrm>
        </p:grpSpPr>
        <p:sp>
          <p:nvSpPr>
            <p:cNvPr id="3" name="Freeform 3"/>
            <p:cNvSpPr/>
            <p:nvPr/>
          </p:nvSpPr>
          <p:spPr>
            <a:xfrm>
              <a:off x="0" y="0"/>
              <a:ext cx="19168236" cy="1891420"/>
            </a:xfrm>
            <a:custGeom>
              <a:avLst/>
              <a:gdLst/>
              <a:ahLst/>
              <a:cxnLst/>
              <a:rect l="l" t="t" r="r" b="b"/>
              <a:pathLst>
                <a:path w="19168236" h="1891420">
                  <a:moveTo>
                    <a:pt x="0" y="0"/>
                  </a:moveTo>
                  <a:lnTo>
                    <a:pt x="19168236" y="0"/>
                  </a:lnTo>
                  <a:lnTo>
                    <a:pt x="19168236" y="1891420"/>
                  </a:lnTo>
                  <a:lnTo>
                    <a:pt x="0" y="1891420"/>
                  </a:lnTo>
                  <a:close/>
                </a:path>
              </a:pathLst>
            </a:custGeom>
            <a:solidFill>
              <a:srgbClr val="000000">
                <a:alpha val="0"/>
              </a:srgbClr>
            </a:solidFill>
          </p:spPr>
          <p:txBody>
            <a:bodyPr/>
            <a:lstStyle/>
            <a:p>
              <a:endParaRPr lang="it-IT"/>
            </a:p>
          </p:txBody>
        </p:sp>
        <p:sp>
          <p:nvSpPr>
            <p:cNvPr id="4" name="TextBox 4"/>
            <p:cNvSpPr txBox="1"/>
            <p:nvPr/>
          </p:nvSpPr>
          <p:spPr>
            <a:xfrm>
              <a:off x="0" y="-19050"/>
              <a:ext cx="19168236" cy="1910470"/>
            </a:xfrm>
            <a:prstGeom prst="rect">
              <a:avLst/>
            </a:prstGeom>
          </p:spPr>
          <p:txBody>
            <a:bodyPr lIns="0" tIns="0" rIns="0" bIns="0" rtlCol="0" anchor="t"/>
            <a:lstStyle/>
            <a:p>
              <a:pPr algn="l">
                <a:lnSpc>
                  <a:spcPts val="7440"/>
                </a:lnSpc>
              </a:pPr>
              <a:r>
                <a:rPr lang="en-US" sz="6200" b="1" spc="-148">
                  <a:solidFill>
                    <a:srgbClr val="000000"/>
                  </a:solidFill>
                  <a:latin typeface="Vollkorn Bold"/>
                  <a:ea typeface="Vollkorn Bold"/>
                  <a:cs typeface="Vollkorn Bold"/>
                  <a:sym typeface="Vollkorn Bold"/>
                </a:rPr>
                <a:t>Invecchiamento Normale VS. Patologico</a:t>
              </a:r>
            </a:p>
          </p:txBody>
        </p:sp>
      </p:grpSp>
      <p:grpSp>
        <p:nvGrpSpPr>
          <p:cNvPr id="5" name="Group 5"/>
          <p:cNvGrpSpPr/>
          <p:nvPr/>
        </p:nvGrpSpPr>
        <p:grpSpPr>
          <a:xfrm>
            <a:off x="0" y="0"/>
            <a:ext cx="2181669" cy="10287000"/>
            <a:chOff x="0" y="0"/>
            <a:chExt cx="2908892" cy="13716000"/>
          </a:xfrm>
        </p:grpSpPr>
        <p:sp>
          <p:nvSpPr>
            <p:cNvPr id="6" name="Freeform 6"/>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7" name="Freeform 7"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grpSp>
        <p:nvGrpSpPr>
          <p:cNvPr id="8" name="Group 8"/>
          <p:cNvGrpSpPr/>
          <p:nvPr/>
        </p:nvGrpSpPr>
        <p:grpSpPr>
          <a:xfrm>
            <a:off x="2792215" y="2727733"/>
            <a:ext cx="7278997" cy="7559267"/>
            <a:chOff x="0" y="0"/>
            <a:chExt cx="1917102" cy="1990918"/>
          </a:xfrm>
        </p:grpSpPr>
        <p:sp>
          <p:nvSpPr>
            <p:cNvPr id="9" name="Freeform 9"/>
            <p:cNvSpPr/>
            <p:nvPr/>
          </p:nvSpPr>
          <p:spPr>
            <a:xfrm>
              <a:off x="0" y="0"/>
              <a:ext cx="1917102" cy="1990918"/>
            </a:xfrm>
            <a:custGeom>
              <a:avLst/>
              <a:gdLst/>
              <a:ahLst/>
              <a:cxnLst/>
              <a:rect l="l" t="t" r="r" b="b"/>
              <a:pathLst>
                <a:path w="1917102" h="1990918">
                  <a:moveTo>
                    <a:pt x="0" y="0"/>
                  </a:moveTo>
                  <a:lnTo>
                    <a:pt x="1917102" y="0"/>
                  </a:lnTo>
                  <a:lnTo>
                    <a:pt x="1917102" y="1990918"/>
                  </a:lnTo>
                  <a:lnTo>
                    <a:pt x="0" y="1990918"/>
                  </a:lnTo>
                  <a:close/>
                </a:path>
              </a:pathLst>
            </a:custGeom>
            <a:solidFill>
              <a:srgbClr val="F1F2F2"/>
            </a:solidFill>
          </p:spPr>
          <p:txBody>
            <a:bodyPr/>
            <a:lstStyle/>
            <a:p>
              <a:endParaRPr lang="it-IT"/>
            </a:p>
          </p:txBody>
        </p:sp>
        <p:sp>
          <p:nvSpPr>
            <p:cNvPr id="10" name="TextBox 10"/>
            <p:cNvSpPr txBox="1"/>
            <p:nvPr/>
          </p:nvSpPr>
          <p:spPr>
            <a:xfrm>
              <a:off x="0" y="-47625"/>
              <a:ext cx="1917102" cy="20385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071212" y="2727733"/>
            <a:ext cx="7278997" cy="7559267"/>
            <a:chOff x="0" y="0"/>
            <a:chExt cx="1917102" cy="1990918"/>
          </a:xfrm>
        </p:grpSpPr>
        <p:sp>
          <p:nvSpPr>
            <p:cNvPr id="12" name="Freeform 12"/>
            <p:cNvSpPr/>
            <p:nvPr/>
          </p:nvSpPr>
          <p:spPr>
            <a:xfrm>
              <a:off x="0" y="0"/>
              <a:ext cx="1917102" cy="1990918"/>
            </a:xfrm>
            <a:custGeom>
              <a:avLst/>
              <a:gdLst/>
              <a:ahLst/>
              <a:cxnLst/>
              <a:rect l="l" t="t" r="r" b="b"/>
              <a:pathLst>
                <a:path w="1917102" h="1990918">
                  <a:moveTo>
                    <a:pt x="0" y="0"/>
                  </a:moveTo>
                  <a:lnTo>
                    <a:pt x="1917102" y="0"/>
                  </a:lnTo>
                  <a:lnTo>
                    <a:pt x="1917102" y="1990918"/>
                  </a:lnTo>
                  <a:lnTo>
                    <a:pt x="0" y="1990918"/>
                  </a:lnTo>
                  <a:close/>
                </a:path>
              </a:pathLst>
            </a:custGeom>
            <a:solidFill>
              <a:srgbClr val="C7C7C8"/>
            </a:solidFill>
          </p:spPr>
          <p:txBody>
            <a:bodyPr/>
            <a:lstStyle/>
            <a:p>
              <a:endParaRPr lang="it-IT"/>
            </a:p>
          </p:txBody>
        </p:sp>
        <p:sp>
          <p:nvSpPr>
            <p:cNvPr id="13" name="TextBox 13"/>
            <p:cNvSpPr txBox="1"/>
            <p:nvPr/>
          </p:nvSpPr>
          <p:spPr>
            <a:xfrm>
              <a:off x="0" y="-47625"/>
              <a:ext cx="1917102" cy="2038543"/>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5400000">
            <a:off x="12217318" y="1143838"/>
            <a:ext cx="2589124" cy="2750729"/>
          </a:xfrm>
          <a:custGeom>
            <a:avLst/>
            <a:gdLst/>
            <a:ahLst/>
            <a:cxnLst/>
            <a:rect l="l" t="t" r="r" b="b"/>
            <a:pathLst>
              <a:path w="2589124" h="2750729">
                <a:moveTo>
                  <a:pt x="0" y="0"/>
                </a:moveTo>
                <a:lnTo>
                  <a:pt x="2589124" y="0"/>
                </a:lnTo>
                <a:lnTo>
                  <a:pt x="2589124" y="2750729"/>
                </a:lnTo>
                <a:lnTo>
                  <a:pt x="0" y="2750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5" name="Freeform 15"/>
          <p:cNvSpPr/>
          <p:nvPr/>
        </p:nvSpPr>
        <p:spPr>
          <a:xfrm rot="5400000">
            <a:off x="5386393" y="1143838"/>
            <a:ext cx="2589124" cy="2750729"/>
          </a:xfrm>
          <a:custGeom>
            <a:avLst/>
            <a:gdLst/>
            <a:ahLst/>
            <a:cxnLst/>
            <a:rect l="l" t="t" r="r" b="b"/>
            <a:pathLst>
              <a:path w="2589124" h="2750729">
                <a:moveTo>
                  <a:pt x="0" y="0"/>
                </a:moveTo>
                <a:lnTo>
                  <a:pt x="2589123" y="0"/>
                </a:lnTo>
                <a:lnTo>
                  <a:pt x="2589123" y="2750729"/>
                </a:lnTo>
                <a:lnTo>
                  <a:pt x="0" y="27507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6" name="Freeform 16"/>
          <p:cNvSpPr/>
          <p:nvPr/>
        </p:nvSpPr>
        <p:spPr>
          <a:xfrm>
            <a:off x="5933580" y="1666353"/>
            <a:ext cx="1494748" cy="1557029"/>
          </a:xfrm>
          <a:custGeom>
            <a:avLst/>
            <a:gdLst/>
            <a:ahLst/>
            <a:cxnLst/>
            <a:rect l="l" t="t" r="r" b="b"/>
            <a:pathLst>
              <a:path w="1494748" h="1557029">
                <a:moveTo>
                  <a:pt x="0" y="0"/>
                </a:moveTo>
                <a:lnTo>
                  <a:pt x="1494749" y="0"/>
                </a:lnTo>
                <a:lnTo>
                  <a:pt x="1494749" y="1557029"/>
                </a:lnTo>
                <a:lnTo>
                  <a:pt x="0" y="15570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17" name="Freeform 17"/>
          <p:cNvSpPr/>
          <p:nvPr/>
        </p:nvSpPr>
        <p:spPr>
          <a:xfrm>
            <a:off x="12807705" y="1673267"/>
            <a:ext cx="1408350" cy="1694256"/>
          </a:xfrm>
          <a:custGeom>
            <a:avLst/>
            <a:gdLst/>
            <a:ahLst/>
            <a:cxnLst/>
            <a:rect l="l" t="t" r="r" b="b"/>
            <a:pathLst>
              <a:path w="1408350" h="1694256">
                <a:moveTo>
                  <a:pt x="0" y="0"/>
                </a:moveTo>
                <a:lnTo>
                  <a:pt x="1408350" y="0"/>
                </a:lnTo>
                <a:lnTo>
                  <a:pt x="1408350" y="1694256"/>
                </a:lnTo>
                <a:lnTo>
                  <a:pt x="0" y="1694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18" name="TextBox 18"/>
          <p:cNvSpPr txBox="1"/>
          <p:nvPr/>
        </p:nvSpPr>
        <p:spPr>
          <a:xfrm>
            <a:off x="2883123" y="5067300"/>
            <a:ext cx="6919158" cy="4190365"/>
          </a:xfrm>
          <a:prstGeom prst="rect">
            <a:avLst/>
          </a:prstGeom>
        </p:spPr>
        <p:txBody>
          <a:bodyPr lIns="0" tIns="0" rIns="0" bIns="0" rtlCol="0" anchor="t">
            <a:spAutoFit/>
          </a:bodyPr>
          <a:lstStyle/>
          <a:p>
            <a:pPr marL="734056" lvl="1" indent="-367028" algn="just">
              <a:lnSpc>
                <a:spcPts val="4759"/>
              </a:lnSpc>
              <a:buFont typeface="Arial"/>
              <a:buChar char="•"/>
            </a:pPr>
            <a:r>
              <a:rPr lang="en-US" sz="3399">
                <a:solidFill>
                  <a:srgbClr val="000000"/>
                </a:solidFill>
                <a:latin typeface="Vollkorn"/>
                <a:ea typeface="Vollkorn"/>
                <a:cs typeface="Vollkorn"/>
                <a:sym typeface="Vollkorn"/>
              </a:rPr>
              <a:t>Modificazioni graduali e lente nel tempo.</a:t>
            </a:r>
          </a:p>
          <a:p>
            <a:pPr marL="734056" lvl="1" indent="-367028" algn="just">
              <a:lnSpc>
                <a:spcPts val="4759"/>
              </a:lnSpc>
              <a:buFont typeface="Arial"/>
              <a:buChar char="•"/>
            </a:pPr>
            <a:r>
              <a:rPr lang="en-US" sz="3399">
                <a:solidFill>
                  <a:srgbClr val="000000"/>
                </a:solidFill>
                <a:latin typeface="Vollkorn"/>
                <a:ea typeface="Vollkorn"/>
                <a:cs typeface="Vollkorn"/>
                <a:sym typeface="Vollkorn"/>
              </a:rPr>
              <a:t>Preservazione della funzionalità quotidiana nonostante un lieve declino delle capacità cognitive.</a:t>
            </a:r>
          </a:p>
          <a:p>
            <a:pPr marL="734056" lvl="1" indent="-367028" algn="just">
              <a:lnSpc>
                <a:spcPts val="4759"/>
              </a:lnSpc>
              <a:buFont typeface="Arial"/>
              <a:buChar char="•"/>
            </a:pPr>
            <a:r>
              <a:rPr lang="en-US" sz="3399">
                <a:solidFill>
                  <a:srgbClr val="000000"/>
                </a:solidFill>
                <a:latin typeface="Vollkorn"/>
                <a:ea typeface="Vollkorn"/>
                <a:cs typeface="Vollkorn"/>
                <a:sym typeface="Vollkorn"/>
              </a:rPr>
              <a:t>Atrofia cerebrale moderata e selettiva.</a:t>
            </a:r>
          </a:p>
        </p:txBody>
      </p:sp>
      <p:sp>
        <p:nvSpPr>
          <p:cNvPr id="19" name="TextBox 19"/>
          <p:cNvSpPr txBox="1"/>
          <p:nvPr/>
        </p:nvSpPr>
        <p:spPr>
          <a:xfrm>
            <a:off x="9802281" y="4411964"/>
            <a:ext cx="7287061" cy="5802631"/>
          </a:xfrm>
          <a:prstGeom prst="rect">
            <a:avLst/>
          </a:prstGeom>
        </p:spPr>
        <p:txBody>
          <a:bodyPr lIns="0" tIns="0" rIns="0" bIns="0" rtlCol="0" anchor="t">
            <a:spAutoFit/>
          </a:bodyPr>
          <a:lstStyle/>
          <a:p>
            <a:pPr marL="712465" lvl="1" indent="-356233" algn="just">
              <a:lnSpc>
                <a:spcPts val="4619"/>
              </a:lnSpc>
              <a:buFont typeface="Arial"/>
              <a:buChar char="•"/>
            </a:pPr>
            <a:r>
              <a:rPr lang="en-US" sz="3299">
                <a:solidFill>
                  <a:srgbClr val="000000"/>
                </a:solidFill>
                <a:latin typeface="Vollkorn"/>
                <a:ea typeface="Vollkorn"/>
                <a:cs typeface="Vollkorn"/>
                <a:sym typeface="Vollkorn"/>
              </a:rPr>
              <a:t>Cambiamenti cerebrali più rapidi e pronunciati.</a:t>
            </a:r>
          </a:p>
          <a:p>
            <a:pPr marL="712465" lvl="1" indent="-356233" algn="just">
              <a:lnSpc>
                <a:spcPts val="4619"/>
              </a:lnSpc>
              <a:buFont typeface="Arial"/>
              <a:buChar char="•"/>
            </a:pPr>
            <a:r>
              <a:rPr lang="en-US" sz="3299">
                <a:solidFill>
                  <a:srgbClr val="000000"/>
                </a:solidFill>
                <a:latin typeface="Vollkorn"/>
                <a:ea typeface="Vollkorn"/>
                <a:cs typeface="Vollkorn"/>
                <a:sym typeface="Vollkorn"/>
              </a:rPr>
              <a:t>Coinvolgimento progressivo delle capacità funzionali e dell’autonomia.</a:t>
            </a:r>
          </a:p>
          <a:p>
            <a:pPr marL="712465" lvl="1" indent="-356233" algn="just">
              <a:lnSpc>
                <a:spcPts val="4619"/>
              </a:lnSpc>
              <a:buFont typeface="Arial"/>
              <a:buChar char="•"/>
            </a:pPr>
            <a:r>
              <a:rPr lang="en-US" sz="3299">
                <a:solidFill>
                  <a:srgbClr val="000000"/>
                </a:solidFill>
                <a:latin typeface="Vollkorn"/>
                <a:ea typeface="Vollkorn"/>
                <a:cs typeface="Vollkorn"/>
                <a:sym typeface="Vollkorn"/>
              </a:rPr>
              <a:t>Alterazioni neuropatologiche caratteristiche di malattie neurodegenerative (es. placche amiloidi e grovigli neurofibrillari nell’Alzheimer).</a:t>
            </a:r>
          </a:p>
        </p:txBody>
      </p:sp>
      <p:sp>
        <p:nvSpPr>
          <p:cNvPr id="20" name="TextBox 20"/>
          <p:cNvSpPr txBox="1"/>
          <p:nvPr/>
        </p:nvSpPr>
        <p:spPr>
          <a:xfrm>
            <a:off x="3800877" y="3842339"/>
            <a:ext cx="5550319" cy="698500"/>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Vollkorn Bold"/>
                <a:ea typeface="Vollkorn Bold"/>
                <a:cs typeface="Vollkorn Bold"/>
                <a:sym typeface="Vollkorn Bold"/>
              </a:rPr>
              <a:t> NORMALE</a:t>
            </a:r>
          </a:p>
        </p:txBody>
      </p:sp>
      <p:sp>
        <p:nvSpPr>
          <p:cNvPr id="21" name="TextBox 21"/>
          <p:cNvSpPr txBox="1"/>
          <p:nvPr/>
        </p:nvSpPr>
        <p:spPr>
          <a:xfrm>
            <a:off x="10806780" y="3842339"/>
            <a:ext cx="5491193" cy="698500"/>
          </a:xfrm>
          <a:prstGeom prst="rect">
            <a:avLst/>
          </a:prstGeom>
        </p:spPr>
        <p:txBody>
          <a:bodyPr lIns="0" tIns="0" rIns="0" bIns="0" rtlCol="0" anchor="t">
            <a:spAutoFit/>
          </a:bodyPr>
          <a:lstStyle/>
          <a:p>
            <a:pPr algn="ctr">
              <a:lnSpc>
                <a:spcPts val="5599"/>
              </a:lnSpc>
              <a:spcBef>
                <a:spcPct val="0"/>
              </a:spcBef>
            </a:pPr>
            <a:r>
              <a:rPr lang="en-US" sz="3999" b="1">
                <a:solidFill>
                  <a:srgbClr val="000000"/>
                </a:solidFill>
                <a:latin typeface="Vollkorn Bold"/>
                <a:ea typeface="Vollkorn Bold"/>
                <a:cs typeface="Vollkorn Bold"/>
                <a:sym typeface="Vollkorn Bold"/>
              </a:rPr>
              <a:t>PATOLOGICO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181669" cy="10287000"/>
            <a:chOff x="0" y="0"/>
            <a:chExt cx="2908892" cy="13716000"/>
          </a:xfrm>
        </p:grpSpPr>
        <p:sp>
          <p:nvSpPr>
            <p:cNvPr id="3" name="Freeform 3"/>
            <p:cNvSpPr/>
            <p:nvPr/>
          </p:nvSpPr>
          <p:spPr>
            <a:xfrm>
              <a:off x="0" y="0"/>
              <a:ext cx="2908865" cy="13716000"/>
            </a:xfrm>
            <a:custGeom>
              <a:avLst/>
              <a:gdLst/>
              <a:ahLst/>
              <a:cxnLst/>
              <a:rect l="l" t="t" r="r" b="b"/>
              <a:pathLst>
                <a:path w="2908865" h="13716000">
                  <a:moveTo>
                    <a:pt x="0" y="0"/>
                  </a:moveTo>
                  <a:lnTo>
                    <a:pt x="2908865" y="0"/>
                  </a:lnTo>
                  <a:lnTo>
                    <a:pt x="2908865" y="13716000"/>
                  </a:lnTo>
                  <a:lnTo>
                    <a:pt x="0" y="13716000"/>
                  </a:lnTo>
                  <a:close/>
                </a:path>
              </a:pathLst>
            </a:custGeom>
            <a:solidFill>
              <a:srgbClr val="953735"/>
            </a:solidFill>
          </p:spPr>
          <p:txBody>
            <a:bodyPr/>
            <a:lstStyle/>
            <a:p>
              <a:endParaRPr lang="it-IT"/>
            </a:p>
          </p:txBody>
        </p:sp>
      </p:grpSp>
      <p:sp>
        <p:nvSpPr>
          <p:cNvPr id="4" name="Freeform 4" descr="Image result for logo unipd"/>
          <p:cNvSpPr/>
          <p:nvPr/>
        </p:nvSpPr>
        <p:spPr>
          <a:xfrm>
            <a:off x="144463" y="361697"/>
            <a:ext cx="1892743" cy="1795681"/>
          </a:xfrm>
          <a:custGeom>
            <a:avLst/>
            <a:gdLst/>
            <a:ahLst/>
            <a:cxnLst/>
            <a:rect l="l" t="t" r="r" b="b"/>
            <a:pathLst>
              <a:path w="1892743" h="1795681">
                <a:moveTo>
                  <a:pt x="0" y="0"/>
                </a:moveTo>
                <a:lnTo>
                  <a:pt x="1892743" y="0"/>
                </a:lnTo>
                <a:lnTo>
                  <a:pt x="1892743" y="1795681"/>
                </a:lnTo>
                <a:lnTo>
                  <a:pt x="0" y="1795681"/>
                </a:lnTo>
                <a:lnTo>
                  <a:pt x="0" y="0"/>
                </a:lnTo>
                <a:close/>
              </a:path>
            </a:pathLst>
          </a:custGeom>
          <a:blipFill>
            <a:blip r:embed="rId2"/>
            <a:stretch>
              <a:fillRect r="-271"/>
            </a:stretch>
          </a:blipFill>
        </p:spPr>
        <p:txBody>
          <a:bodyPr/>
          <a:lstStyle/>
          <a:p>
            <a:endParaRPr lang="it-IT"/>
          </a:p>
        </p:txBody>
      </p:sp>
      <p:grpSp>
        <p:nvGrpSpPr>
          <p:cNvPr id="5" name="Group 5"/>
          <p:cNvGrpSpPr/>
          <p:nvPr/>
        </p:nvGrpSpPr>
        <p:grpSpPr>
          <a:xfrm>
            <a:off x="2883123" y="2116684"/>
            <a:ext cx="14376177" cy="7722641"/>
            <a:chOff x="0" y="0"/>
            <a:chExt cx="19168236" cy="10296855"/>
          </a:xfrm>
        </p:grpSpPr>
        <p:sp>
          <p:nvSpPr>
            <p:cNvPr id="6" name="Freeform 6"/>
            <p:cNvSpPr/>
            <p:nvPr/>
          </p:nvSpPr>
          <p:spPr>
            <a:xfrm>
              <a:off x="0" y="0"/>
              <a:ext cx="19168235" cy="10296854"/>
            </a:xfrm>
            <a:custGeom>
              <a:avLst/>
              <a:gdLst/>
              <a:ahLst/>
              <a:cxnLst/>
              <a:rect l="l" t="t" r="r" b="b"/>
              <a:pathLst>
                <a:path w="19168235" h="10296854">
                  <a:moveTo>
                    <a:pt x="0" y="0"/>
                  </a:moveTo>
                  <a:lnTo>
                    <a:pt x="19168235" y="0"/>
                  </a:lnTo>
                  <a:lnTo>
                    <a:pt x="19168235" y="10296854"/>
                  </a:lnTo>
                  <a:lnTo>
                    <a:pt x="0" y="10296854"/>
                  </a:lnTo>
                  <a:close/>
                </a:path>
              </a:pathLst>
            </a:custGeom>
            <a:solidFill>
              <a:srgbClr val="000000">
                <a:alpha val="0"/>
              </a:srgbClr>
            </a:solidFill>
          </p:spPr>
          <p:txBody>
            <a:bodyPr/>
            <a:lstStyle/>
            <a:p>
              <a:endParaRPr lang="it-IT"/>
            </a:p>
          </p:txBody>
        </p:sp>
        <p:sp>
          <p:nvSpPr>
            <p:cNvPr id="7" name="TextBox 7"/>
            <p:cNvSpPr txBox="1"/>
            <p:nvPr/>
          </p:nvSpPr>
          <p:spPr>
            <a:xfrm>
              <a:off x="0" y="-76200"/>
              <a:ext cx="19168236" cy="10373055"/>
            </a:xfrm>
            <a:prstGeom prst="rect">
              <a:avLst/>
            </a:prstGeom>
          </p:spPr>
          <p:txBody>
            <a:bodyPr lIns="0" tIns="0" rIns="0" bIns="0" rtlCol="0" anchor="t"/>
            <a:lstStyle/>
            <a:p>
              <a:pPr algn="just">
                <a:lnSpc>
                  <a:spcPts val="4620"/>
                </a:lnSpc>
              </a:pPr>
              <a:r>
                <a:rPr lang="en-US" sz="3300" b="1">
                  <a:solidFill>
                    <a:srgbClr val="000000"/>
                  </a:solidFill>
                  <a:latin typeface="Vollkorn Bold"/>
                  <a:ea typeface="Vollkorn Bold"/>
                  <a:cs typeface="Vollkorn Bold"/>
                  <a:sym typeface="Vollkorn Bold"/>
                </a:rPr>
                <a:t>Esempi di condizioni patologiche associate all’invecchiamento cerebrale</a:t>
              </a:r>
            </a:p>
            <a:p>
              <a:pPr marL="712470" lvl="1" indent="-356235" algn="just">
                <a:lnSpc>
                  <a:spcPts val="4620"/>
                </a:lnSpc>
                <a:buFont typeface="Arial"/>
                <a:buChar char="•"/>
              </a:pPr>
              <a:r>
                <a:rPr lang="en-US" sz="3300" i="1">
                  <a:solidFill>
                    <a:srgbClr val="000000"/>
                  </a:solidFill>
                  <a:latin typeface="Vollkorn Italics"/>
                  <a:ea typeface="Vollkorn Italics"/>
                  <a:cs typeface="Vollkorn Italics"/>
                  <a:sym typeface="Vollkorn Italics"/>
                </a:rPr>
                <a:t>Demenza di Alzheimer</a:t>
              </a:r>
              <a:r>
                <a:rPr lang="en-US" sz="3300">
                  <a:solidFill>
                    <a:srgbClr val="000000"/>
                  </a:solidFill>
                  <a:latin typeface="Vollkorn"/>
                  <a:ea typeface="Vollkorn"/>
                  <a:cs typeface="Vollkorn"/>
                  <a:sym typeface="Vollkorn"/>
                </a:rPr>
                <a:t>: deterio</a:t>
              </a:r>
              <a:r>
                <a:rPr lang="en-US" sz="3300" u="none">
                  <a:solidFill>
                    <a:srgbClr val="000000"/>
                  </a:solidFill>
                  <a:latin typeface="Vollkorn"/>
                  <a:ea typeface="Vollkorn"/>
                  <a:cs typeface="Vollkorn"/>
                  <a:sym typeface="Vollkorn"/>
                </a:rPr>
                <a:t>ra</a:t>
              </a:r>
              <a:r>
                <a:rPr lang="en-US" sz="3300">
                  <a:solidFill>
                    <a:srgbClr val="000000"/>
                  </a:solidFill>
                  <a:latin typeface="Vollkorn"/>
                  <a:ea typeface="Vollkorn"/>
                  <a:cs typeface="Vollkorn"/>
                  <a:sym typeface="Vollkorn"/>
                </a:rPr>
                <a:t>mento progressivo della memoria episodica, disorientamento e alterazioni comportamentali.</a:t>
              </a:r>
            </a:p>
            <a:p>
              <a:pPr marL="712470" lvl="1" indent="-356235" algn="just">
                <a:lnSpc>
                  <a:spcPts val="4620"/>
                </a:lnSpc>
                <a:buFont typeface="Arial"/>
                <a:buChar char="•"/>
              </a:pPr>
              <a:r>
                <a:rPr lang="en-US" sz="3300" i="1">
                  <a:solidFill>
                    <a:srgbClr val="000000"/>
                  </a:solidFill>
                  <a:latin typeface="Vollkorn Italics"/>
                  <a:ea typeface="Vollkorn Italics"/>
                  <a:cs typeface="Vollkorn Italics"/>
                  <a:sym typeface="Vollkorn Italics"/>
                </a:rPr>
                <a:t>Demenza vascolare</a:t>
              </a:r>
              <a:r>
                <a:rPr lang="en-US" sz="3300">
                  <a:solidFill>
                    <a:srgbClr val="000000"/>
                  </a:solidFill>
                  <a:latin typeface="Vollkorn"/>
                  <a:ea typeface="Vollkorn"/>
                  <a:cs typeface="Vollkorn"/>
                  <a:sym typeface="Vollkorn"/>
                </a:rPr>
                <a:t>: deficit cognitivi associati a lesioni cerebrovascolari (ictus, micro-infarti).</a:t>
              </a:r>
            </a:p>
            <a:p>
              <a:pPr marL="712470" lvl="1" indent="-356235" algn="just">
                <a:lnSpc>
                  <a:spcPts val="4620"/>
                </a:lnSpc>
                <a:buFont typeface="Arial"/>
                <a:buChar char="•"/>
              </a:pPr>
              <a:r>
                <a:rPr lang="en-US" sz="3300" i="1">
                  <a:solidFill>
                    <a:srgbClr val="000000"/>
                  </a:solidFill>
                  <a:latin typeface="Vollkorn Italics"/>
                  <a:ea typeface="Vollkorn Italics"/>
                  <a:cs typeface="Vollkorn Italics"/>
                  <a:sym typeface="Vollkorn Italics"/>
                </a:rPr>
                <a:t>Malattia di Parkinson</a:t>
              </a:r>
              <a:r>
                <a:rPr lang="en-US" sz="3300">
                  <a:solidFill>
                    <a:srgbClr val="000000"/>
                  </a:solidFill>
                  <a:latin typeface="Vollkorn"/>
                  <a:ea typeface="Vollkorn"/>
                  <a:cs typeface="Vollkorn"/>
                  <a:sym typeface="Vollkorn"/>
                </a:rPr>
                <a:t>: degenerazione dei neuroni dopaminergici con compromissione motoria e cognitiva.</a:t>
              </a:r>
            </a:p>
            <a:p>
              <a:pPr algn="just">
                <a:lnSpc>
                  <a:spcPts val="4620"/>
                </a:lnSpc>
              </a:pPr>
              <a:endParaRPr lang="en-US" sz="3300">
                <a:solidFill>
                  <a:srgbClr val="000000"/>
                </a:solidFill>
                <a:latin typeface="Vollkorn"/>
                <a:ea typeface="Vollkorn"/>
                <a:cs typeface="Vollkorn"/>
                <a:sym typeface="Vollkorn"/>
              </a:endParaRPr>
            </a:p>
            <a:p>
              <a:pPr algn="just">
                <a:lnSpc>
                  <a:spcPts val="4620"/>
                </a:lnSpc>
              </a:pPr>
              <a:r>
                <a:rPr lang="en-US" sz="3300" b="1">
                  <a:solidFill>
                    <a:srgbClr val="000000"/>
                  </a:solidFill>
                  <a:latin typeface="Vollkorn Bold"/>
                  <a:ea typeface="Vollkorn Bold"/>
                  <a:cs typeface="Vollkorn Bold"/>
                  <a:sym typeface="Vollkorn Bold"/>
                </a:rPr>
                <a:t>Importanza della diagnosi differenziale</a:t>
              </a:r>
            </a:p>
            <a:p>
              <a:pPr marL="712470" lvl="1" indent="-356235" algn="just">
                <a:lnSpc>
                  <a:spcPts val="4620"/>
                </a:lnSpc>
                <a:buFont typeface="Arial"/>
                <a:buChar char="•"/>
              </a:pPr>
              <a:r>
                <a:rPr lang="en-US" sz="3300">
                  <a:solidFill>
                    <a:srgbClr val="000000"/>
                  </a:solidFill>
                  <a:latin typeface="Vollkorn"/>
                  <a:ea typeface="Vollkorn"/>
                  <a:cs typeface="Vollkorn"/>
                  <a:sym typeface="Vollkorn"/>
                </a:rPr>
                <a:t>Non tutti i deficit cognitivi in età avanzata indicano una patologia.</a:t>
              </a:r>
            </a:p>
            <a:p>
              <a:pPr marL="712470" lvl="1" indent="-356235" algn="just">
                <a:lnSpc>
                  <a:spcPts val="4620"/>
                </a:lnSpc>
                <a:buFont typeface="Arial"/>
                <a:buChar char="•"/>
              </a:pPr>
              <a:r>
                <a:rPr lang="en-US" sz="3300">
                  <a:solidFill>
                    <a:srgbClr val="000000"/>
                  </a:solidFill>
                  <a:latin typeface="Vollkorn"/>
                  <a:ea typeface="Vollkorn"/>
                  <a:cs typeface="Vollkorn"/>
                  <a:sym typeface="Vollkorn"/>
                </a:rPr>
                <a:t>Test neuropsicologici e neuroimaging sono strumenti chiave per distinguere il declino normale da quello patologico.</a:t>
              </a:r>
            </a:p>
          </p:txBody>
        </p:sp>
      </p:grpSp>
      <p:grpSp>
        <p:nvGrpSpPr>
          <p:cNvPr id="8" name="Group 8"/>
          <p:cNvGrpSpPr/>
          <p:nvPr/>
        </p:nvGrpSpPr>
        <p:grpSpPr>
          <a:xfrm>
            <a:off x="2883123" y="550255"/>
            <a:ext cx="14376177" cy="1418565"/>
            <a:chOff x="0" y="0"/>
            <a:chExt cx="19168236" cy="1891420"/>
          </a:xfrm>
        </p:grpSpPr>
        <p:sp>
          <p:nvSpPr>
            <p:cNvPr id="9" name="Freeform 9"/>
            <p:cNvSpPr/>
            <p:nvPr/>
          </p:nvSpPr>
          <p:spPr>
            <a:xfrm>
              <a:off x="0" y="0"/>
              <a:ext cx="19168236" cy="1891420"/>
            </a:xfrm>
            <a:custGeom>
              <a:avLst/>
              <a:gdLst/>
              <a:ahLst/>
              <a:cxnLst/>
              <a:rect l="l" t="t" r="r" b="b"/>
              <a:pathLst>
                <a:path w="19168236" h="1891420">
                  <a:moveTo>
                    <a:pt x="0" y="0"/>
                  </a:moveTo>
                  <a:lnTo>
                    <a:pt x="19168236" y="0"/>
                  </a:lnTo>
                  <a:lnTo>
                    <a:pt x="19168236" y="1891420"/>
                  </a:lnTo>
                  <a:lnTo>
                    <a:pt x="0" y="1891420"/>
                  </a:lnTo>
                  <a:close/>
                </a:path>
              </a:pathLst>
            </a:custGeom>
            <a:solidFill>
              <a:srgbClr val="000000">
                <a:alpha val="0"/>
              </a:srgbClr>
            </a:solidFill>
          </p:spPr>
          <p:txBody>
            <a:bodyPr/>
            <a:lstStyle/>
            <a:p>
              <a:endParaRPr lang="it-IT"/>
            </a:p>
          </p:txBody>
        </p:sp>
        <p:sp>
          <p:nvSpPr>
            <p:cNvPr id="10" name="TextBox 10"/>
            <p:cNvSpPr txBox="1"/>
            <p:nvPr/>
          </p:nvSpPr>
          <p:spPr>
            <a:xfrm>
              <a:off x="0" y="-19050"/>
              <a:ext cx="19168236" cy="1910470"/>
            </a:xfrm>
            <a:prstGeom prst="rect">
              <a:avLst/>
            </a:prstGeom>
          </p:spPr>
          <p:txBody>
            <a:bodyPr lIns="0" tIns="0" rIns="0" bIns="0" rtlCol="0" anchor="t"/>
            <a:lstStyle/>
            <a:p>
              <a:pPr algn="l">
                <a:lnSpc>
                  <a:spcPts val="7440"/>
                </a:lnSpc>
              </a:pPr>
              <a:r>
                <a:rPr lang="en-US" sz="6200" b="1" spc="-148">
                  <a:solidFill>
                    <a:srgbClr val="000000"/>
                  </a:solidFill>
                  <a:latin typeface="Vollkorn Bold"/>
                  <a:ea typeface="Vollkorn Bold"/>
                  <a:cs typeface="Vollkorn Bold"/>
                  <a:sym typeface="Vollkorn Bold"/>
                </a:rPr>
                <a:t>Invecchiamento Normale VS. Patologico</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311</TotalTime>
  <Words>4111</Words>
  <Application>Microsoft Office PowerPoint</Application>
  <PresentationFormat>Personalizzato</PresentationFormat>
  <Paragraphs>461</Paragraphs>
  <Slides>75</Slides>
  <Notes>36</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75</vt:i4>
      </vt:variant>
    </vt:vector>
  </HeadingPairs>
  <TitlesOfParts>
    <vt:vector size="87" baseType="lpstr">
      <vt:lpstr>Cambria Bold</vt:lpstr>
      <vt:lpstr>Vollkorn Bold Italics</vt:lpstr>
      <vt:lpstr>Calibri</vt:lpstr>
      <vt:lpstr>Aptos</vt:lpstr>
      <vt:lpstr>Cambria</vt:lpstr>
      <vt:lpstr>Vollkorn</vt:lpstr>
      <vt:lpstr>Wingdings</vt:lpstr>
      <vt:lpstr>Vollkorn Italics</vt:lpstr>
      <vt:lpstr>Vollkorn Bold</vt:lpstr>
      <vt:lpstr>Arial</vt:lpstr>
      <vt:lpstr>Times New Roman</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Valutazione della Capacità Testamentaria.pptx</dc:title>
  <dc:creator>Cristina Scarpazza</dc:creator>
  <cp:lastModifiedBy>Cristina Scarpazza</cp:lastModifiedBy>
  <cp:revision>12</cp:revision>
  <dcterms:created xsi:type="dcterms:W3CDTF">2006-08-16T00:00:00Z</dcterms:created>
  <dcterms:modified xsi:type="dcterms:W3CDTF">2025-04-03T12:36:20Z</dcterms:modified>
  <dc:identifier>DAGjf3K95xA</dc:identifier>
</cp:coreProperties>
</file>