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8" r:id="rId4"/>
    <p:sldId id="271" r:id="rId5"/>
    <p:sldId id="257" r:id="rId6"/>
    <p:sldId id="259" r:id="rId7"/>
    <p:sldId id="261" r:id="rId8"/>
    <p:sldId id="260" r:id="rId9"/>
    <p:sldId id="285" r:id="rId10"/>
    <p:sldId id="276" r:id="rId11"/>
    <p:sldId id="262" r:id="rId12"/>
    <p:sldId id="278" r:id="rId13"/>
    <p:sldId id="267" r:id="rId14"/>
    <p:sldId id="279" r:id="rId15"/>
    <p:sldId id="263" r:id="rId16"/>
    <p:sldId id="288" r:id="rId17"/>
    <p:sldId id="264" r:id="rId18"/>
    <p:sldId id="277" r:id="rId19"/>
    <p:sldId id="280" r:id="rId20"/>
    <p:sldId id="265" r:id="rId21"/>
    <p:sldId id="266" r:id="rId22"/>
    <p:sldId id="281" r:id="rId23"/>
    <p:sldId id="286" r:id="rId24"/>
    <p:sldId id="287" r:id="rId25"/>
    <p:sldId id="270" r:id="rId26"/>
    <p:sldId id="269" r:id="rId27"/>
    <p:sldId id="274" r:id="rId28"/>
    <p:sldId id="273" r:id="rId29"/>
    <p:sldId id="282" r:id="rId30"/>
    <p:sldId id="291" r:id="rId31"/>
    <p:sldId id="284" r:id="rId32"/>
    <p:sldId id="290" r:id="rId33"/>
    <p:sldId id="289" r:id="rId34"/>
    <p:sldId id="272" r:id="rId3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46FBC3-07FC-4435-9A02-79435B0E7E29}" v="6" dt="2025-04-03T10:18:27.262"/>
    <p1510:client id="{4D2D5DA8-5789-4B37-8DB1-7429BBB59CBA}" v="20" dt="2025-04-03T09:58:16.679"/>
    <p1510:client id="{53287D9C-B10F-4FB5-9B5B-7C91069F2D86}" v="32" dt="2025-04-03T10:08:17.992"/>
    <p1510:client id="{64608BBF-519F-48FB-AD2C-5EBD0C4BCDEF}" v="139" dt="2025-04-03T08:18:40.491"/>
    <p1510:client id="{A0044378-C208-4612-9C79-79F49F991E86}" v="414" dt="2025-04-03T08:59:02.653"/>
    <p1510:client id="{CBDAF872-F741-4769-A00A-BB13ED0579B3}" v="28" dt="2025-04-03T08:24:39.935"/>
    <p1510:client id="{D5AC6CB8-E0BE-4021-94A7-972F0404C26E}" v="1" dt="2025-04-03T08:25:32.070"/>
    <p1510:client id="{EBB3B421-51FB-4EED-BC30-533FA9DDC9DF}" v="38" dt="2025-04-03T07:58:59.8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35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C2B921-6A3B-E691-0EDC-C28BF0C96552}"/>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1395E8B6-0194-76A9-FD2A-0712A193F2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470F8367-CDFA-C375-1568-0656AF63BAD1}"/>
              </a:ext>
            </a:extLst>
          </p:cNvPr>
          <p:cNvSpPr>
            <a:spLocks noGrp="1"/>
          </p:cNvSpPr>
          <p:nvPr>
            <p:ph type="dt" sz="half" idx="10"/>
          </p:nvPr>
        </p:nvSpPr>
        <p:spPr/>
        <p:txBody>
          <a:bodyPr/>
          <a:lstStyle/>
          <a:p>
            <a:fld id="{FA41C878-D659-40BA-9889-A74EE1B095CA}" type="datetimeFigureOut">
              <a:rPr lang="it-IT" smtClean="0"/>
              <a:t>03/04/2025</a:t>
            </a:fld>
            <a:endParaRPr lang="it-IT"/>
          </a:p>
        </p:txBody>
      </p:sp>
      <p:sp>
        <p:nvSpPr>
          <p:cNvPr id="5" name="Segnaposto piè di pagina 4">
            <a:extLst>
              <a:ext uri="{FF2B5EF4-FFF2-40B4-BE49-F238E27FC236}">
                <a16:creationId xmlns:a16="http://schemas.microsoft.com/office/drawing/2014/main" id="{2AF0CA6D-4958-389E-34CC-D9B8ABACCC81}"/>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1DF10C6-29FA-D687-7789-8E5A19BB3948}"/>
              </a:ext>
            </a:extLst>
          </p:cNvPr>
          <p:cNvSpPr>
            <a:spLocks noGrp="1"/>
          </p:cNvSpPr>
          <p:nvPr>
            <p:ph type="sldNum" sz="quarter" idx="12"/>
          </p:nvPr>
        </p:nvSpPr>
        <p:spPr/>
        <p:txBody>
          <a:bodyPr/>
          <a:lstStyle/>
          <a:p>
            <a:fld id="{1D8B790B-4A2D-4567-8AFC-81260F5C9046}" type="slidenum">
              <a:rPr lang="it-IT" smtClean="0"/>
              <a:t>‹N›</a:t>
            </a:fld>
            <a:endParaRPr lang="it-IT"/>
          </a:p>
        </p:txBody>
      </p:sp>
    </p:spTree>
    <p:extLst>
      <p:ext uri="{BB962C8B-B14F-4D97-AF65-F5344CB8AC3E}">
        <p14:creationId xmlns:p14="http://schemas.microsoft.com/office/powerpoint/2010/main" val="641893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07F34AA-149B-0490-F0A6-82D2E0971A14}"/>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D070371-655F-7E26-AB26-1A959D90244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E066AE08-0719-66BB-9394-DAE442278369}"/>
              </a:ext>
            </a:extLst>
          </p:cNvPr>
          <p:cNvSpPr>
            <a:spLocks noGrp="1"/>
          </p:cNvSpPr>
          <p:nvPr>
            <p:ph type="dt" sz="half" idx="10"/>
          </p:nvPr>
        </p:nvSpPr>
        <p:spPr/>
        <p:txBody>
          <a:bodyPr/>
          <a:lstStyle/>
          <a:p>
            <a:fld id="{FA41C878-D659-40BA-9889-A74EE1B095CA}" type="datetimeFigureOut">
              <a:rPr lang="it-IT" smtClean="0"/>
              <a:t>03/04/2025</a:t>
            </a:fld>
            <a:endParaRPr lang="it-IT"/>
          </a:p>
        </p:txBody>
      </p:sp>
      <p:sp>
        <p:nvSpPr>
          <p:cNvPr id="5" name="Segnaposto piè di pagina 4">
            <a:extLst>
              <a:ext uri="{FF2B5EF4-FFF2-40B4-BE49-F238E27FC236}">
                <a16:creationId xmlns:a16="http://schemas.microsoft.com/office/drawing/2014/main" id="{A4ADF37E-B69B-D409-D92C-80ECFF5FCB2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4F130-6DB7-313E-219B-5ED3DA3B1189}"/>
              </a:ext>
            </a:extLst>
          </p:cNvPr>
          <p:cNvSpPr>
            <a:spLocks noGrp="1"/>
          </p:cNvSpPr>
          <p:nvPr>
            <p:ph type="sldNum" sz="quarter" idx="12"/>
          </p:nvPr>
        </p:nvSpPr>
        <p:spPr/>
        <p:txBody>
          <a:bodyPr/>
          <a:lstStyle/>
          <a:p>
            <a:fld id="{1D8B790B-4A2D-4567-8AFC-81260F5C9046}" type="slidenum">
              <a:rPr lang="it-IT" smtClean="0"/>
              <a:t>‹N›</a:t>
            </a:fld>
            <a:endParaRPr lang="it-IT"/>
          </a:p>
        </p:txBody>
      </p:sp>
    </p:spTree>
    <p:extLst>
      <p:ext uri="{BB962C8B-B14F-4D97-AF65-F5344CB8AC3E}">
        <p14:creationId xmlns:p14="http://schemas.microsoft.com/office/powerpoint/2010/main" val="1509202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DE555D18-AE42-1368-114D-D63B90E8B364}"/>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7D39A0F2-4F7A-5DA4-47EB-41BE5F501F49}"/>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6C0FAFC-39F0-C3A1-5981-07BDD3AC36CA}"/>
              </a:ext>
            </a:extLst>
          </p:cNvPr>
          <p:cNvSpPr>
            <a:spLocks noGrp="1"/>
          </p:cNvSpPr>
          <p:nvPr>
            <p:ph type="dt" sz="half" idx="10"/>
          </p:nvPr>
        </p:nvSpPr>
        <p:spPr/>
        <p:txBody>
          <a:bodyPr/>
          <a:lstStyle/>
          <a:p>
            <a:fld id="{FA41C878-D659-40BA-9889-A74EE1B095CA}" type="datetimeFigureOut">
              <a:rPr lang="it-IT" smtClean="0"/>
              <a:t>03/04/2025</a:t>
            </a:fld>
            <a:endParaRPr lang="it-IT"/>
          </a:p>
        </p:txBody>
      </p:sp>
      <p:sp>
        <p:nvSpPr>
          <p:cNvPr id="5" name="Segnaposto piè di pagina 4">
            <a:extLst>
              <a:ext uri="{FF2B5EF4-FFF2-40B4-BE49-F238E27FC236}">
                <a16:creationId xmlns:a16="http://schemas.microsoft.com/office/drawing/2014/main" id="{F65226BB-969D-EBF5-1117-4025D83E9337}"/>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46D30B4E-F13B-0529-2B90-7E2B4DC65899}"/>
              </a:ext>
            </a:extLst>
          </p:cNvPr>
          <p:cNvSpPr>
            <a:spLocks noGrp="1"/>
          </p:cNvSpPr>
          <p:nvPr>
            <p:ph type="sldNum" sz="quarter" idx="12"/>
          </p:nvPr>
        </p:nvSpPr>
        <p:spPr/>
        <p:txBody>
          <a:bodyPr/>
          <a:lstStyle/>
          <a:p>
            <a:fld id="{1D8B790B-4A2D-4567-8AFC-81260F5C9046}" type="slidenum">
              <a:rPr lang="it-IT" smtClean="0"/>
              <a:t>‹N›</a:t>
            </a:fld>
            <a:endParaRPr lang="it-IT"/>
          </a:p>
        </p:txBody>
      </p:sp>
    </p:spTree>
    <p:extLst>
      <p:ext uri="{BB962C8B-B14F-4D97-AF65-F5344CB8AC3E}">
        <p14:creationId xmlns:p14="http://schemas.microsoft.com/office/powerpoint/2010/main" val="3690614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802A35B-C595-7235-F86F-59018759124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FBBE5BA-BA8D-3EFF-7EF1-670D2F72AF3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7E7F92A-4726-59CF-769C-9FC7E242FE96}"/>
              </a:ext>
            </a:extLst>
          </p:cNvPr>
          <p:cNvSpPr>
            <a:spLocks noGrp="1"/>
          </p:cNvSpPr>
          <p:nvPr>
            <p:ph type="dt" sz="half" idx="10"/>
          </p:nvPr>
        </p:nvSpPr>
        <p:spPr/>
        <p:txBody>
          <a:bodyPr/>
          <a:lstStyle/>
          <a:p>
            <a:fld id="{FA41C878-D659-40BA-9889-A74EE1B095CA}" type="datetimeFigureOut">
              <a:rPr lang="it-IT" smtClean="0"/>
              <a:t>03/04/2025</a:t>
            </a:fld>
            <a:endParaRPr lang="it-IT"/>
          </a:p>
        </p:txBody>
      </p:sp>
      <p:sp>
        <p:nvSpPr>
          <p:cNvPr id="5" name="Segnaposto piè di pagina 4">
            <a:extLst>
              <a:ext uri="{FF2B5EF4-FFF2-40B4-BE49-F238E27FC236}">
                <a16:creationId xmlns:a16="http://schemas.microsoft.com/office/drawing/2014/main" id="{03D172C4-1899-1AB2-40E9-2AEAE5A9783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096464C-3883-7FA6-08E1-F11D79F61405}"/>
              </a:ext>
            </a:extLst>
          </p:cNvPr>
          <p:cNvSpPr>
            <a:spLocks noGrp="1"/>
          </p:cNvSpPr>
          <p:nvPr>
            <p:ph type="sldNum" sz="quarter" idx="12"/>
          </p:nvPr>
        </p:nvSpPr>
        <p:spPr/>
        <p:txBody>
          <a:bodyPr/>
          <a:lstStyle/>
          <a:p>
            <a:fld id="{1D8B790B-4A2D-4567-8AFC-81260F5C9046}" type="slidenum">
              <a:rPr lang="it-IT" smtClean="0"/>
              <a:t>‹N›</a:t>
            </a:fld>
            <a:endParaRPr lang="it-IT"/>
          </a:p>
        </p:txBody>
      </p:sp>
    </p:spTree>
    <p:extLst>
      <p:ext uri="{BB962C8B-B14F-4D97-AF65-F5344CB8AC3E}">
        <p14:creationId xmlns:p14="http://schemas.microsoft.com/office/powerpoint/2010/main" val="139288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FE4267-F322-0595-73F8-8F05C773A14D}"/>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2C6F690F-17D6-6B0C-B4E0-308390871E5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CA984ABB-11B3-1296-EF65-492B5978A7CB}"/>
              </a:ext>
            </a:extLst>
          </p:cNvPr>
          <p:cNvSpPr>
            <a:spLocks noGrp="1"/>
          </p:cNvSpPr>
          <p:nvPr>
            <p:ph type="dt" sz="half" idx="10"/>
          </p:nvPr>
        </p:nvSpPr>
        <p:spPr/>
        <p:txBody>
          <a:bodyPr/>
          <a:lstStyle/>
          <a:p>
            <a:fld id="{FA41C878-D659-40BA-9889-A74EE1B095CA}" type="datetimeFigureOut">
              <a:rPr lang="it-IT" smtClean="0"/>
              <a:t>03/04/2025</a:t>
            </a:fld>
            <a:endParaRPr lang="it-IT"/>
          </a:p>
        </p:txBody>
      </p:sp>
      <p:sp>
        <p:nvSpPr>
          <p:cNvPr id="5" name="Segnaposto piè di pagina 4">
            <a:extLst>
              <a:ext uri="{FF2B5EF4-FFF2-40B4-BE49-F238E27FC236}">
                <a16:creationId xmlns:a16="http://schemas.microsoft.com/office/drawing/2014/main" id="{B5F80FFE-B38B-B92F-0AA4-7E08171841C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E540F7F-D0C2-1D81-7897-88311463C735}"/>
              </a:ext>
            </a:extLst>
          </p:cNvPr>
          <p:cNvSpPr>
            <a:spLocks noGrp="1"/>
          </p:cNvSpPr>
          <p:nvPr>
            <p:ph type="sldNum" sz="quarter" idx="12"/>
          </p:nvPr>
        </p:nvSpPr>
        <p:spPr/>
        <p:txBody>
          <a:bodyPr/>
          <a:lstStyle/>
          <a:p>
            <a:fld id="{1D8B790B-4A2D-4567-8AFC-81260F5C9046}" type="slidenum">
              <a:rPr lang="it-IT" smtClean="0"/>
              <a:t>‹N›</a:t>
            </a:fld>
            <a:endParaRPr lang="it-IT"/>
          </a:p>
        </p:txBody>
      </p:sp>
    </p:spTree>
    <p:extLst>
      <p:ext uri="{BB962C8B-B14F-4D97-AF65-F5344CB8AC3E}">
        <p14:creationId xmlns:p14="http://schemas.microsoft.com/office/powerpoint/2010/main" val="2858002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103089-3C20-164D-3B47-B9384EBBA60C}"/>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FB8FA06-3D42-FA0B-2152-62A98590EF30}"/>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E5B9B2F9-380A-BE15-547D-C4E73994AAB6}"/>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CF07C4FF-7658-739C-2651-57E048776D7A}"/>
              </a:ext>
            </a:extLst>
          </p:cNvPr>
          <p:cNvSpPr>
            <a:spLocks noGrp="1"/>
          </p:cNvSpPr>
          <p:nvPr>
            <p:ph type="dt" sz="half" idx="10"/>
          </p:nvPr>
        </p:nvSpPr>
        <p:spPr/>
        <p:txBody>
          <a:bodyPr/>
          <a:lstStyle/>
          <a:p>
            <a:fld id="{FA41C878-D659-40BA-9889-A74EE1B095CA}" type="datetimeFigureOut">
              <a:rPr lang="it-IT" smtClean="0"/>
              <a:t>03/04/2025</a:t>
            </a:fld>
            <a:endParaRPr lang="it-IT"/>
          </a:p>
        </p:txBody>
      </p:sp>
      <p:sp>
        <p:nvSpPr>
          <p:cNvPr id="6" name="Segnaposto piè di pagina 5">
            <a:extLst>
              <a:ext uri="{FF2B5EF4-FFF2-40B4-BE49-F238E27FC236}">
                <a16:creationId xmlns:a16="http://schemas.microsoft.com/office/drawing/2014/main" id="{DFD46D8F-0A7E-9A00-1C50-BF4E300A7D5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2715967-3705-A46E-5F76-1514761AF1FB}"/>
              </a:ext>
            </a:extLst>
          </p:cNvPr>
          <p:cNvSpPr>
            <a:spLocks noGrp="1"/>
          </p:cNvSpPr>
          <p:nvPr>
            <p:ph type="sldNum" sz="quarter" idx="12"/>
          </p:nvPr>
        </p:nvSpPr>
        <p:spPr/>
        <p:txBody>
          <a:bodyPr/>
          <a:lstStyle/>
          <a:p>
            <a:fld id="{1D8B790B-4A2D-4567-8AFC-81260F5C9046}" type="slidenum">
              <a:rPr lang="it-IT" smtClean="0"/>
              <a:t>‹N›</a:t>
            </a:fld>
            <a:endParaRPr lang="it-IT"/>
          </a:p>
        </p:txBody>
      </p:sp>
    </p:spTree>
    <p:extLst>
      <p:ext uri="{BB962C8B-B14F-4D97-AF65-F5344CB8AC3E}">
        <p14:creationId xmlns:p14="http://schemas.microsoft.com/office/powerpoint/2010/main" val="4013119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5F4B58-6775-A88B-6CD7-3DC9A12B2FD5}"/>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9C700ED3-6022-F3D4-D6CD-ABC96767A7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35536829-A26A-DB53-AB0B-BC38D4ECDF21}"/>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D9416B55-E579-7C20-7574-64F4ABCD51A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A7EA8348-AFCF-D8D0-18F8-C3DCE1C36F45}"/>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9B50CF8-6860-E190-A34D-1B3E16A7709B}"/>
              </a:ext>
            </a:extLst>
          </p:cNvPr>
          <p:cNvSpPr>
            <a:spLocks noGrp="1"/>
          </p:cNvSpPr>
          <p:nvPr>
            <p:ph type="dt" sz="half" idx="10"/>
          </p:nvPr>
        </p:nvSpPr>
        <p:spPr/>
        <p:txBody>
          <a:bodyPr/>
          <a:lstStyle/>
          <a:p>
            <a:fld id="{FA41C878-D659-40BA-9889-A74EE1B095CA}" type="datetimeFigureOut">
              <a:rPr lang="it-IT" smtClean="0"/>
              <a:t>03/04/2025</a:t>
            </a:fld>
            <a:endParaRPr lang="it-IT"/>
          </a:p>
        </p:txBody>
      </p:sp>
      <p:sp>
        <p:nvSpPr>
          <p:cNvPr id="8" name="Segnaposto piè di pagina 7">
            <a:extLst>
              <a:ext uri="{FF2B5EF4-FFF2-40B4-BE49-F238E27FC236}">
                <a16:creationId xmlns:a16="http://schemas.microsoft.com/office/drawing/2014/main" id="{94F7F210-D024-4C39-485F-82AED7E91E2A}"/>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7BFBD1B5-1D48-4B08-B07E-C58BDE564FBC}"/>
              </a:ext>
            </a:extLst>
          </p:cNvPr>
          <p:cNvSpPr>
            <a:spLocks noGrp="1"/>
          </p:cNvSpPr>
          <p:nvPr>
            <p:ph type="sldNum" sz="quarter" idx="12"/>
          </p:nvPr>
        </p:nvSpPr>
        <p:spPr/>
        <p:txBody>
          <a:bodyPr/>
          <a:lstStyle/>
          <a:p>
            <a:fld id="{1D8B790B-4A2D-4567-8AFC-81260F5C9046}" type="slidenum">
              <a:rPr lang="it-IT" smtClean="0"/>
              <a:t>‹N›</a:t>
            </a:fld>
            <a:endParaRPr lang="it-IT"/>
          </a:p>
        </p:txBody>
      </p:sp>
    </p:spTree>
    <p:extLst>
      <p:ext uri="{BB962C8B-B14F-4D97-AF65-F5344CB8AC3E}">
        <p14:creationId xmlns:p14="http://schemas.microsoft.com/office/powerpoint/2010/main" val="2324963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8A5ED7-7DF4-8632-F1FA-A5B6627CDD1F}"/>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CA15A174-4A59-C71A-F2B2-C9D0E35A219C}"/>
              </a:ext>
            </a:extLst>
          </p:cNvPr>
          <p:cNvSpPr>
            <a:spLocks noGrp="1"/>
          </p:cNvSpPr>
          <p:nvPr>
            <p:ph type="dt" sz="half" idx="10"/>
          </p:nvPr>
        </p:nvSpPr>
        <p:spPr/>
        <p:txBody>
          <a:bodyPr/>
          <a:lstStyle/>
          <a:p>
            <a:fld id="{FA41C878-D659-40BA-9889-A74EE1B095CA}" type="datetimeFigureOut">
              <a:rPr lang="it-IT" smtClean="0"/>
              <a:t>03/04/2025</a:t>
            </a:fld>
            <a:endParaRPr lang="it-IT"/>
          </a:p>
        </p:txBody>
      </p:sp>
      <p:sp>
        <p:nvSpPr>
          <p:cNvPr id="4" name="Segnaposto piè di pagina 3">
            <a:extLst>
              <a:ext uri="{FF2B5EF4-FFF2-40B4-BE49-F238E27FC236}">
                <a16:creationId xmlns:a16="http://schemas.microsoft.com/office/drawing/2014/main" id="{B47E906D-F8C6-A78C-1583-4EADA7BF161C}"/>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E4B34760-DF14-7293-2839-E357A9275363}"/>
              </a:ext>
            </a:extLst>
          </p:cNvPr>
          <p:cNvSpPr>
            <a:spLocks noGrp="1"/>
          </p:cNvSpPr>
          <p:nvPr>
            <p:ph type="sldNum" sz="quarter" idx="12"/>
          </p:nvPr>
        </p:nvSpPr>
        <p:spPr/>
        <p:txBody>
          <a:bodyPr/>
          <a:lstStyle/>
          <a:p>
            <a:fld id="{1D8B790B-4A2D-4567-8AFC-81260F5C9046}" type="slidenum">
              <a:rPr lang="it-IT" smtClean="0"/>
              <a:t>‹N›</a:t>
            </a:fld>
            <a:endParaRPr lang="it-IT"/>
          </a:p>
        </p:txBody>
      </p:sp>
    </p:spTree>
    <p:extLst>
      <p:ext uri="{BB962C8B-B14F-4D97-AF65-F5344CB8AC3E}">
        <p14:creationId xmlns:p14="http://schemas.microsoft.com/office/powerpoint/2010/main" val="2269071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94080597-795E-5F6E-04A1-412494A6E501}"/>
              </a:ext>
            </a:extLst>
          </p:cNvPr>
          <p:cNvSpPr>
            <a:spLocks noGrp="1"/>
          </p:cNvSpPr>
          <p:nvPr>
            <p:ph type="dt" sz="half" idx="10"/>
          </p:nvPr>
        </p:nvSpPr>
        <p:spPr/>
        <p:txBody>
          <a:bodyPr/>
          <a:lstStyle/>
          <a:p>
            <a:fld id="{FA41C878-D659-40BA-9889-A74EE1B095CA}" type="datetimeFigureOut">
              <a:rPr lang="it-IT" smtClean="0"/>
              <a:t>03/04/2025</a:t>
            </a:fld>
            <a:endParaRPr lang="it-IT"/>
          </a:p>
        </p:txBody>
      </p:sp>
      <p:sp>
        <p:nvSpPr>
          <p:cNvPr id="3" name="Segnaposto piè di pagina 2">
            <a:extLst>
              <a:ext uri="{FF2B5EF4-FFF2-40B4-BE49-F238E27FC236}">
                <a16:creationId xmlns:a16="http://schemas.microsoft.com/office/drawing/2014/main" id="{223F72A7-C290-676A-9CEF-D30F29FE98BB}"/>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F2E778BA-89AD-EE9B-4270-8F46A37BEBD6}"/>
              </a:ext>
            </a:extLst>
          </p:cNvPr>
          <p:cNvSpPr>
            <a:spLocks noGrp="1"/>
          </p:cNvSpPr>
          <p:nvPr>
            <p:ph type="sldNum" sz="quarter" idx="12"/>
          </p:nvPr>
        </p:nvSpPr>
        <p:spPr/>
        <p:txBody>
          <a:bodyPr/>
          <a:lstStyle/>
          <a:p>
            <a:fld id="{1D8B790B-4A2D-4567-8AFC-81260F5C9046}" type="slidenum">
              <a:rPr lang="it-IT" smtClean="0"/>
              <a:t>‹N›</a:t>
            </a:fld>
            <a:endParaRPr lang="it-IT"/>
          </a:p>
        </p:txBody>
      </p:sp>
    </p:spTree>
    <p:extLst>
      <p:ext uri="{BB962C8B-B14F-4D97-AF65-F5344CB8AC3E}">
        <p14:creationId xmlns:p14="http://schemas.microsoft.com/office/powerpoint/2010/main" val="1352292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DE481A-4DF3-8EA4-580D-2023EE0908A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83DE5A7-B585-EC51-8D41-DD9F42CB13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BC96F52-8506-7FF2-41D3-B8A08A9241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5D1822A-29E3-B818-9F24-57175F1B245B}"/>
              </a:ext>
            </a:extLst>
          </p:cNvPr>
          <p:cNvSpPr>
            <a:spLocks noGrp="1"/>
          </p:cNvSpPr>
          <p:nvPr>
            <p:ph type="dt" sz="half" idx="10"/>
          </p:nvPr>
        </p:nvSpPr>
        <p:spPr/>
        <p:txBody>
          <a:bodyPr/>
          <a:lstStyle/>
          <a:p>
            <a:fld id="{FA41C878-D659-40BA-9889-A74EE1B095CA}" type="datetimeFigureOut">
              <a:rPr lang="it-IT" smtClean="0"/>
              <a:t>03/04/2025</a:t>
            </a:fld>
            <a:endParaRPr lang="it-IT"/>
          </a:p>
        </p:txBody>
      </p:sp>
      <p:sp>
        <p:nvSpPr>
          <p:cNvPr id="6" name="Segnaposto piè di pagina 5">
            <a:extLst>
              <a:ext uri="{FF2B5EF4-FFF2-40B4-BE49-F238E27FC236}">
                <a16:creationId xmlns:a16="http://schemas.microsoft.com/office/drawing/2014/main" id="{629EEE18-A678-3E25-44A7-4E91B3877A4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F4E66A6-5C83-E986-BCA2-581860B89E84}"/>
              </a:ext>
            </a:extLst>
          </p:cNvPr>
          <p:cNvSpPr>
            <a:spLocks noGrp="1"/>
          </p:cNvSpPr>
          <p:nvPr>
            <p:ph type="sldNum" sz="quarter" idx="12"/>
          </p:nvPr>
        </p:nvSpPr>
        <p:spPr/>
        <p:txBody>
          <a:bodyPr/>
          <a:lstStyle/>
          <a:p>
            <a:fld id="{1D8B790B-4A2D-4567-8AFC-81260F5C9046}" type="slidenum">
              <a:rPr lang="it-IT" smtClean="0"/>
              <a:t>‹N›</a:t>
            </a:fld>
            <a:endParaRPr lang="it-IT"/>
          </a:p>
        </p:txBody>
      </p:sp>
    </p:spTree>
    <p:extLst>
      <p:ext uri="{BB962C8B-B14F-4D97-AF65-F5344CB8AC3E}">
        <p14:creationId xmlns:p14="http://schemas.microsoft.com/office/powerpoint/2010/main" val="25871287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5F62C3A-D618-8E9D-8D11-3A5ACB01BC7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D6E4EDCD-E8A8-A163-8F9C-2835E622EDD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5FC9FF0C-78AC-BC06-F506-5E82EEC59A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01C6485B-707F-0535-29D5-00FDD409F632}"/>
              </a:ext>
            </a:extLst>
          </p:cNvPr>
          <p:cNvSpPr>
            <a:spLocks noGrp="1"/>
          </p:cNvSpPr>
          <p:nvPr>
            <p:ph type="dt" sz="half" idx="10"/>
          </p:nvPr>
        </p:nvSpPr>
        <p:spPr/>
        <p:txBody>
          <a:bodyPr/>
          <a:lstStyle/>
          <a:p>
            <a:fld id="{FA41C878-D659-40BA-9889-A74EE1B095CA}" type="datetimeFigureOut">
              <a:rPr lang="it-IT" smtClean="0"/>
              <a:t>03/04/2025</a:t>
            </a:fld>
            <a:endParaRPr lang="it-IT"/>
          </a:p>
        </p:txBody>
      </p:sp>
      <p:sp>
        <p:nvSpPr>
          <p:cNvPr id="6" name="Segnaposto piè di pagina 5">
            <a:extLst>
              <a:ext uri="{FF2B5EF4-FFF2-40B4-BE49-F238E27FC236}">
                <a16:creationId xmlns:a16="http://schemas.microsoft.com/office/drawing/2014/main" id="{920F4A41-C64C-098E-5A5C-F8D8738D884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8DF99B4A-1155-855F-A352-C63282B10E90}"/>
              </a:ext>
            </a:extLst>
          </p:cNvPr>
          <p:cNvSpPr>
            <a:spLocks noGrp="1"/>
          </p:cNvSpPr>
          <p:nvPr>
            <p:ph type="sldNum" sz="quarter" idx="12"/>
          </p:nvPr>
        </p:nvSpPr>
        <p:spPr/>
        <p:txBody>
          <a:bodyPr/>
          <a:lstStyle/>
          <a:p>
            <a:fld id="{1D8B790B-4A2D-4567-8AFC-81260F5C9046}" type="slidenum">
              <a:rPr lang="it-IT" smtClean="0"/>
              <a:t>‹N›</a:t>
            </a:fld>
            <a:endParaRPr lang="it-IT"/>
          </a:p>
        </p:txBody>
      </p:sp>
    </p:spTree>
    <p:extLst>
      <p:ext uri="{BB962C8B-B14F-4D97-AF65-F5344CB8AC3E}">
        <p14:creationId xmlns:p14="http://schemas.microsoft.com/office/powerpoint/2010/main" val="542493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F8229622-F0D6-E201-DF8C-F719A11D40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DB190A0-5549-BD6A-C5AD-2824D46E78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5A32C83-4A98-1711-4543-19AFABF8C3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A41C878-D659-40BA-9889-A74EE1B095CA}" type="datetimeFigureOut">
              <a:rPr lang="it-IT" smtClean="0"/>
              <a:t>03/04/2025</a:t>
            </a:fld>
            <a:endParaRPr lang="it-IT"/>
          </a:p>
        </p:txBody>
      </p:sp>
      <p:sp>
        <p:nvSpPr>
          <p:cNvPr id="5" name="Segnaposto piè di pagina 4">
            <a:extLst>
              <a:ext uri="{FF2B5EF4-FFF2-40B4-BE49-F238E27FC236}">
                <a16:creationId xmlns:a16="http://schemas.microsoft.com/office/drawing/2014/main" id="{FF724BB3-C6A7-3E72-80BE-3538D994851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F57F2480-EA7D-B11A-3E2C-67F62D7453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D8B790B-4A2D-4567-8AFC-81260F5C9046}" type="slidenum">
              <a:rPr lang="it-IT" smtClean="0"/>
              <a:t>‹N›</a:t>
            </a:fld>
            <a:endParaRPr lang="it-IT"/>
          </a:p>
        </p:txBody>
      </p:sp>
    </p:spTree>
    <p:extLst>
      <p:ext uri="{BB962C8B-B14F-4D97-AF65-F5344CB8AC3E}">
        <p14:creationId xmlns:p14="http://schemas.microsoft.com/office/powerpoint/2010/main" val="663134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9" name="Rectangle 1038">
            <a:extLst>
              <a:ext uri="{FF2B5EF4-FFF2-40B4-BE49-F238E27FC236}">
                <a16:creationId xmlns:a16="http://schemas.microsoft.com/office/drawing/2014/main" id="{F12E7CC5-C78B-4EBD-9565-3FA00FAA6C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1" descr="La Repubblica Italiana">
            <a:extLst>
              <a:ext uri="{FF2B5EF4-FFF2-40B4-BE49-F238E27FC236}">
                <a16:creationId xmlns:a16="http://schemas.microsoft.com/office/drawing/2014/main" id="{8303283F-FB57-6018-8E64-D27537DBD7A8}"/>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64988" y="1541622"/>
            <a:ext cx="3368969" cy="3774755"/>
          </a:xfrm>
          <a:prstGeom prst="rect">
            <a:avLst/>
          </a:prstGeom>
          <a:noFill/>
          <a:extLst>
            <a:ext uri="{909E8E84-426E-40DD-AFC4-6F175D3DCCD1}">
              <a14:hiddenFill xmlns:a14="http://schemas.microsoft.com/office/drawing/2010/main">
                <a:solidFill>
                  <a:srgbClr val="FFFFFF"/>
                </a:solidFill>
              </a14:hiddenFill>
            </a:ext>
          </a:extLst>
        </p:spPr>
      </p:pic>
      <p:sp>
        <p:nvSpPr>
          <p:cNvPr id="1041" name="Freeform: Shape 1040">
            <a:extLst>
              <a:ext uri="{FF2B5EF4-FFF2-40B4-BE49-F238E27FC236}">
                <a16:creationId xmlns:a16="http://schemas.microsoft.com/office/drawing/2014/main" id="{3A4529A5-F675-429F-8044-01372BB134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992" y="0"/>
            <a:ext cx="7562008"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a:p>
        </p:txBody>
      </p:sp>
      <p:sp>
        <p:nvSpPr>
          <p:cNvPr id="2" name="Titolo 1">
            <a:extLst>
              <a:ext uri="{FF2B5EF4-FFF2-40B4-BE49-F238E27FC236}">
                <a16:creationId xmlns:a16="http://schemas.microsoft.com/office/drawing/2014/main" id="{037FCBFC-D540-17C9-7998-F6523FD27C18}"/>
              </a:ext>
            </a:extLst>
          </p:cNvPr>
          <p:cNvSpPr>
            <a:spLocks noGrp="1"/>
          </p:cNvSpPr>
          <p:nvPr>
            <p:ph type="ctrTitle"/>
          </p:nvPr>
        </p:nvSpPr>
        <p:spPr>
          <a:xfrm>
            <a:off x="5622061" y="762538"/>
            <a:ext cx="5649349" cy="3199862"/>
          </a:xfrm>
        </p:spPr>
        <p:txBody>
          <a:bodyPr anchor="b">
            <a:normAutofit/>
          </a:bodyPr>
          <a:lstStyle/>
          <a:p>
            <a:pPr algn="l"/>
            <a:r>
              <a:rPr lang="it-IT" sz="4100">
                <a:solidFill>
                  <a:srgbClr val="FFFFFF"/>
                </a:solidFill>
                <a:latin typeface="Times New Roman" panose="02020603050405020304" pitchFamily="18" charset="0"/>
                <a:cs typeface="Times New Roman" panose="02020603050405020304" pitchFamily="18" charset="0"/>
              </a:rPr>
              <a:t>IL RUOLO DEL GIUDICE TUTELARE NELLA PROTEZIONE DELL’ADULTO VULNERABILE</a:t>
            </a:r>
          </a:p>
        </p:txBody>
      </p:sp>
      <p:sp>
        <p:nvSpPr>
          <p:cNvPr id="3" name="Sottotitolo 2">
            <a:extLst>
              <a:ext uri="{FF2B5EF4-FFF2-40B4-BE49-F238E27FC236}">
                <a16:creationId xmlns:a16="http://schemas.microsoft.com/office/drawing/2014/main" id="{3AE63871-65A0-A322-0D74-F286A0AFEBC1}"/>
              </a:ext>
            </a:extLst>
          </p:cNvPr>
          <p:cNvSpPr>
            <a:spLocks noGrp="1"/>
          </p:cNvSpPr>
          <p:nvPr>
            <p:ph type="subTitle" idx="1"/>
          </p:nvPr>
        </p:nvSpPr>
        <p:spPr>
          <a:xfrm>
            <a:off x="5622061" y="4312561"/>
            <a:ext cx="5649349" cy="1687815"/>
          </a:xfrm>
        </p:spPr>
        <p:txBody>
          <a:bodyPr anchor="t">
            <a:normAutofit/>
          </a:bodyPr>
          <a:lstStyle/>
          <a:p>
            <a:pPr algn="l"/>
            <a:r>
              <a:rPr lang="it-IT" sz="3200">
                <a:solidFill>
                  <a:srgbClr val="FFFFFF"/>
                </a:solidFill>
                <a:latin typeface="Times New Roman" panose="02020603050405020304" pitchFamily="18" charset="0"/>
                <a:cs typeface="Times New Roman" panose="02020603050405020304" pitchFamily="18" charset="0"/>
              </a:rPr>
              <a:t>Dott.ssa Alina Rossato </a:t>
            </a:r>
          </a:p>
          <a:p>
            <a:pPr algn="l"/>
            <a:r>
              <a:rPr lang="it-IT" sz="3200">
                <a:solidFill>
                  <a:srgbClr val="FFFFFF"/>
                </a:solidFill>
                <a:latin typeface="Times New Roman" panose="02020603050405020304" pitchFamily="18" charset="0"/>
                <a:cs typeface="Times New Roman" panose="02020603050405020304" pitchFamily="18" charset="0"/>
              </a:rPr>
              <a:t>Giudice tutelare </a:t>
            </a:r>
          </a:p>
          <a:p>
            <a:pPr algn="l"/>
            <a:r>
              <a:rPr lang="it-IT" sz="3200">
                <a:solidFill>
                  <a:srgbClr val="FFFFFF"/>
                </a:solidFill>
                <a:latin typeface="Times New Roman" panose="02020603050405020304" pitchFamily="18" charset="0"/>
                <a:cs typeface="Times New Roman" panose="02020603050405020304" pitchFamily="18" charset="0"/>
              </a:rPr>
              <a:t>Padova, 3 aprile 2025</a:t>
            </a:r>
          </a:p>
        </p:txBody>
      </p:sp>
      <p:sp>
        <p:nvSpPr>
          <p:cNvPr id="1043" name="sketch line">
            <a:extLst>
              <a:ext uri="{FF2B5EF4-FFF2-40B4-BE49-F238E27FC236}">
                <a16:creationId xmlns:a16="http://schemas.microsoft.com/office/drawing/2014/main" id="{63DAB858-5A0C-4AFF-AAC6-705EDF8DB7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17682" y="4043302"/>
            <a:ext cx="5303520" cy="18288"/>
          </a:xfrm>
          <a:custGeom>
            <a:avLst/>
            <a:gdLst>
              <a:gd name="connsiteX0" fmla="*/ 0 w 5303520"/>
              <a:gd name="connsiteY0" fmla="*/ 0 h 18288"/>
              <a:gd name="connsiteX1" fmla="*/ 556870 w 5303520"/>
              <a:gd name="connsiteY1" fmla="*/ 0 h 18288"/>
              <a:gd name="connsiteX2" fmla="*/ 1272845 w 5303520"/>
              <a:gd name="connsiteY2" fmla="*/ 0 h 18288"/>
              <a:gd name="connsiteX3" fmla="*/ 1882750 w 5303520"/>
              <a:gd name="connsiteY3" fmla="*/ 0 h 18288"/>
              <a:gd name="connsiteX4" fmla="*/ 2439619 w 5303520"/>
              <a:gd name="connsiteY4" fmla="*/ 0 h 18288"/>
              <a:gd name="connsiteX5" fmla="*/ 3155594 w 5303520"/>
              <a:gd name="connsiteY5" fmla="*/ 0 h 18288"/>
              <a:gd name="connsiteX6" fmla="*/ 3818534 w 5303520"/>
              <a:gd name="connsiteY6" fmla="*/ 0 h 18288"/>
              <a:gd name="connsiteX7" fmla="*/ 4481474 w 5303520"/>
              <a:gd name="connsiteY7" fmla="*/ 0 h 18288"/>
              <a:gd name="connsiteX8" fmla="*/ 5303520 w 5303520"/>
              <a:gd name="connsiteY8" fmla="*/ 0 h 18288"/>
              <a:gd name="connsiteX9" fmla="*/ 5303520 w 5303520"/>
              <a:gd name="connsiteY9" fmla="*/ 18288 h 18288"/>
              <a:gd name="connsiteX10" fmla="*/ 4746650 w 5303520"/>
              <a:gd name="connsiteY10" fmla="*/ 18288 h 18288"/>
              <a:gd name="connsiteX11" fmla="*/ 4242816 w 5303520"/>
              <a:gd name="connsiteY11" fmla="*/ 18288 h 18288"/>
              <a:gd name="connsiteX12" fmla="*/ 3526841 w 5303520"/>
              <a:gd name="connsiteY12" fmla="*/ 18288 h 18288"/>
              <a:gd name="connsiteX13" fmla="*/ 2969971 w 5303520"/>
              <a:gd name="connsiteY13" fmla="*/ 18288 h 18288"/>
              <a:gd name="connsiteX14" fmla="*/ 2253996 w 5303520"/>
              <a:gd name="connsiteY14" fmla="*/ 18288 h 18288"/>
              <a:gd name="connsiteX15" fmla="*/ 1484986 w 5303520"/>
              <a:gd name="connsiteY15" fmla="*/ 18288 h 18288"/>
              <a:gd name="connsiteX16" fmla="*/ 875081 w 5303520"/>
              <a:gd name="connsiteY16" fmla="*/ 18288 h 18288"/>
              <a:gd name="connsiteX17" fmla="*/ 0 w 5303520"/>
              <a:gd name="connsiteY17" fmla="*/ 18288 h 18288"/>
              <a:gd name="connsiteX18" fmla="*/ 0 w 530352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303520" h="18288" fill="none" extrusionOk="0">
                <a:moveTo>
                  <a:pt x="0" y="0"/>
                </a:moveTo>
                <a:cubicBezTo>
                  <a:pt x="191807" y="-19560"/>
                  <a:pt x="373092" y="14032"/>
                  <a:pt x="556870" y="0"/>
                </a:cubicBezTo>
                <a:cubicBezTo>
                  <a:pt x="740648" y="-14032"/>
                  <a:pt x="1109645" y="5886"/>
                  <a:pt x="1272845" y="0"/>
                </a:cubicBezTo>
                <a:cubicBezTo>
                  <a:pt x="1436045" y="-5886"/>
                  <a:pt x="1723352" y="-21940"/>
                  <a:pt x="1882750" y="0"/>
                </a:cubicBezTo>
                <a:cubicBezTo>
                  <a:pt x="2042148" y="21940"/>
                  <a:pt x="2308812" y="-23394"/>
                  <a:pt x="2439619" y="0"/>
                </a:cubicBezTo>
                <a:cubicBezTo>
                  <a:pt x="2570426" y="23394"/>
                  <a:pt x="2936980" y="-3315"/>
                  <a:pt x="3155594" y="0"/>
                </a:cubicBezTo>
                <a:cubicBezTo>
                  <a:pt x="3374208" y="3315"/>
                  <a:pt x="3528026" y="24519"/>
                  <a:pt x="3818534" y="0"/>
                </a:cubicBezTo>
                <a:cubicBezTo>
                  <a:pt x="4109042" y="-24519"/>
                  <a:pt x="4161759" y="-18720"/>
                  <a:pt x="4481474" y="0"/>
                </a:cubicBezTo>
                <a:cubicBezTo>
                  <a:pt x="4801189" y="18720"/>
                  <a:pt x="5011126" y="27308"/>
                  <a:pt x="5303520" y="0"/>
                </a:cubicBezTo>
                <a:cubicBezTo>
                  <a:pt x="5304050" y="6954"/>
                  <a:pt x="5304254" y="12839"/>
                  <a:pt x="5303520" y="18288"/>
                </a:cubicBezTo>
                <a:cubicBezTo>
                  <a:pt x="5132450" y="501"/>
                  <a:pt x="4953391" y="18714"/>
                  <a:pt x="4746650" y="18288"/>
                </a:cubicBezTo>
                <a:cubicBezTo>
                  <a:pt x="4539909" y="17863"/>
                  <a:pt x="4361261" y="7168"/>
                  <a:pt x="4242816" y="18288"/>
                </a:cubicBezTo>
                <a:cubicBezTo>
                  <a:pt x="4124371" y="29408"/>
                  <a:pt x="3754907" y="21026"/>
                  <a:pt x="3526841" y="18288"/>
                </a:cubicBezTo>
                <a:cubicBezTo>
                  <a:pt x="3298775" y="15550"/>
                  <a:pt x="3164473" y="3913"/>
                  <a:pt x="2969971" y="18288"/>
                </a:cubicBezTo>
                <a:cubicBezTo>
                  <a:pt x="2775469" y="32664"/>
                  <a:pt x="2608536" y="2050"/>
                  <a:pt x="2253996" y="18288"/>
                </a:cubicBezTo>
                <a:cubicBezTo>
                  <a:pt x="1899456" y="34526"/>
                  <a:pt x="1752044" y="28789"/>
                  <a:pt x="1484986" y="18288"/>
                </a:cubicBezTo>
                <a:cubicBezTo>
                  <a:pt x="1217928" y="7788"/>
                  <a:pt x="1060609" y="-4784"/>
                  <a:pt x="875081" y="18288"/>
                </a:cubicBezTo>
                <a:cubicBezTo>
                  <a:pt x="689553" y="41360"/>
                  <a:pt x="188846" y="25228"/>
                  <a:pt x="0" y="18288"/>
                </a:cubicBezTo>
                <a:cubicBezTo>
                  <a:pt x="-570" y="9279"/>
                  <a:pt x="132" y="5100"/>
                  <a:pt x="0" y="0"/>
                </a:cubicBezTo>
                <a:close/>
              </a:path>
              <a:path w="5303520" h="18288" stroke="0" extrusionOk="0">
                <a:moveTo>
                  <a:pt x="0" y="0"/>
                </a:moveTo>
                <a:cubicBezTo>
                  <a:pt x="181149" y="2038"/>
                  <a:pt x="442175" y="-27591"/>
                  <a:pt x="609905" y="0"/>
                </a:cubicBezTo>
                <a:cubicBezTo>
                  <a:pt x="777636" y="27591"/>
                  <a:pt x="947554" y="-24271"/>
                  <a:pt x="1113739" y="0"/>
                </a:cubicBezTo>
                <a:cubicBezTo>
                  <a:pt x="1279924" y="24271"/>
                  <a:pt x="1721318" y="-30891"/>
                  <a:pt x="1882750" y="0"/>
                </a:cubicBezTo>
                <a:cubicBezTo>
                  <a:pt x="2044182" y="30891"/>
                  <a:pt x="2270822" y="-14002"/>
                  <a:pt x="2492654" y="0"/>
                </a:cubicBezTo>
                <a:cubicBezTo>
                  <a:pt x="2714486" y="14002"/>
                  <a:pt x="2822632" y="27292"/>
                  <a:pt x="3102559" y="0"/>
                </a:cubicBezTo>
                <a:cubicBezTo>
                  <a:pt x="3382487" y="-27292"/>
                  <a:pt x="3489743" y="-31235"/>
                  <a:pt x="3871570" y="0"/>
                </a:cubicBezTo>
                <a:cubicBezTo>
                  <a:pt x="4253397" y="31235"/>
                  <a:pt x="4301475" y="22800"/>
                  <a:pt x="4428439" y="0"/>
                </a:cubicBezTo>
                <a:cubicBezTo>
                  <a:pt x="4555403" y="-22800"/>
                  <a:pt x="5018410" y="43534"/>
                  <a:pt x="5303520" y="0"/>
                </a:cubicBezTo>
                <a:cubicBezTo>
                  <a:pt x="5302837" y="5414"/>
                  <a:pt x="5302800" y="12510"/>
                  <a:pt x="5303520" y="18288"/>
                </a:cubicBezTo>
                <a:cubicBezTo>
                  <a:pt x="5082751" y="18456"/>
                  <a:pt x="4993374" y="24100"/>
                  <a:pt x="4746650" y="18288"/>
                </a:cubicBezTo>
                <a:cubicBezTo>
                  <a:pt x="4499926" y="12477"/>
                  <a:pt x="4368648" y="-7187"/>
                  <a:pt x="4083710" y="18288"/>
                </a:cubicBezTo>
                <a:cubicBezTo>
                  <a:pt x="3798772" y="43763"/>
                  <a:pt x="3729434" y="5501"/>
                  <a:pt x="3473806" y="18288"/>
                </a:cubicBezTo>
                <a:cubicBezTo>
                  <a:pt x="3218178" y="31075"/>
                  <a:pt x="3056855" y="30003"/>
                  <a:pt x="2704795" y="18288"/>
                </a:cubicBezTo>
                <a:cubicBezTo>
                  <a:pt x="2352735" y="6573"/>
                  <a:pt x="2319447" y="29257"/>
                  <a:pt x="1935785" y="18288"/>
                </a:cubicBezTo>
                <a:cubicBezTo>
                  <a:pt x="1552123" y="7320"/>
                  <a:pt x="1532619" y="-467"/>
                  <a:pt x="1378915" y="18288"/>
                </a:cubicBezTo>
                <a:cubicBezTo>
                  <a:pt x="1225211" y="37043"/>
                  <a:pt x="1038692" y="34308"/>
                  <a:pt x="715975" y="18288"/>
                </a:cubicBezTo>
                <a:cubicBezTo>
                  <a:pt x="393258" y="2268"/>
                  <a:pt x="303768" y="26944"/>
                  <a:pt x="0" y="18288"/>
                </a:cubicBezTo>
                <a:cubicBezTo>
                  <a:pt x="-306" y="11061"/>
                  <a:pt x="-655" y="7751"/>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xmln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79225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EF93DC-EAB2-9A09-4185-C8D2D40FBC44}"/>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84A26F5-4003-4DEB-2E6B-22489DBC9728}"/>
              </a:ext>
            </a:extLst>
          </p:cNvPr>
          <p:cNvSpPr>
            <a:spLocks noGrp="1"/>
          </p:cNvSpPr>
          <p:nvPr>
            <p:ph idx="1"/>
          </p:nvPr>
        </p:nvSpPr>
        <p:spPr/>
        <p:txBody>
          <a:bodyPr/>
          <a:lstStyle/>
          <a:p>
            <a:pPr marL="0" indent="0" algn="just">
              <a:buNone/>
            </a:pPr>
            <a:endParaRPr lang="it-IT"/>
          </a:p>
          <a:p>
            <a:pPr marL="0" indent="0" algn="just">
              <a:buNone/>
            </a:pPr>
            <a:endParaRPr lang="it-IT"/>
          </a:p>
          <a:p>
            <a:pPr marL="0" indent="0" algn="just">
              <a:buNone/>
            </a:pPr>
            <a:r>
              <a:rPr lang="it-IT"/>
              <a:t>Impossibilità di provvedere ai propri interessi può essere </a:t>
            </a:r>
            <a:r>
              <a:rPr lang="it-IT" b="1"/>
              <a:t>parziale o temporanea</a:t>
            </a:r>
          </a:p>
          <a:p>
            <a:pPr marL="0" indent="0" algn="just">
              <a:buNone/>
            </a:pPr>
            <a:endParaRPr lang="it-IT"/>
          </a:p>
          <a:p>
            <a:pPr marL="0" indent="0" algn="just">
              <a:buNone/>
            </a:pPr>
            <a:r>
              <a:rPr lang="it-IT"/>
              <a:t>Possibilità di conferire un incarico temporaneo</a:t>
            </a:r>
            <a:r>
              <a:rPr lang="it-IT">
                <a:sym typeface="Wingdings" panose="05000000000000000000" pitchFamily="2" charset="2"/>
              </a:rPr>
              <a:t>: l’indicazione della durata è contenuto necessario del decreto di apertura ADS (art. 405 co. 5 n. 2 c.c.)</a:t>
            </a:r>
            <a:endParaRPr lang="it-IT"/>
          </a:p>
        </p:txBody>
      </p:sp>
      <p:sp>
        <p:nvSpPr>
          <p:cNvPr id="4" name="Rettangolo 3">
            <a:extLst>
              <a:ext uri="{FF2B5EF4-FFF2-40B4-BE49-F238E27FC236}">
                <a16:creationId xmlns:a16="http://schemas.microsoft.com/office/drawing/2014/main" id="{57FC643C-8FCA-BD54-E4B5-625E04B8382A}"/>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Presupposti</a:t>
            </a:r>
          </a:p>
        </p:txBody>
      </p:sp>
    </p:spTree>
    <p:extLst>
      <p:ext uri="{BB962C8B-B14F-4D97-AF65-F5344CB8AC3E}">
        <p14:creationId xmlns:p14="http://schemas.microsoft.com/office/powerpoint/2010/main" val="825514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1545D9E-5443-E56A-0D4B-ABF2F9693C9F}"/>
              </a:ext>
            </a:extLst>
          </p:cNvPr>
          <p:cNvSpPr>
            <a:spLocks noGrp="1"/>
          </p:cNvSpPr>
          <p:nvPr>
            <p:ph idx="1"/>
          </p:nvPr>
        </p:nvSpPr>
        <p:spPr>
          <a:xfrm>
            <a:off x="313899" y="1825625"/>
            <a:ext cx="11723426" cy="4667250"/>
          </a:xfrm>
        </p:spPr>
        <p:txBody>
          <a:bodyPr vert="horz" lIns="91440" tIns="45720" rIns="91440" bIns="45720" rtlCol="0" anchor="t">
            <a:normAutofit/>
          </a:bodyPr>
          <a:lstStyle/>
          <a:p>
            <a:pPr marL="0" indent="0" algn="just">
              <a:buNone/>
            </a:pPr>
            <a:endParaRPr lang="it-IT"/>
          </a:p>
          <a:p>
            <a:pPr marL="0" indent="0" algn="just">
              <a:buNone/>
            </a:pPr>
            <a:r>
              <a:rPr lang="it-IT"/>
              <a:t>Adempimento necessario ex art. 407 c.c., nonché tappa centrale del procedimento</a:t>
            </a:r>
            <a:r>
              <a:rPr lang="it-IT">
                <a:sym typeface="Wingdings" panose="05000000000000000000" pitchFamily="2" charset="2"/>
              </a:rPr>
              <a:t> valutazione </a:t>
            </a:r>
            <a:r>
              <a:rPr lang="it-IT"/>
              <a:t>sulla persona del beneficiando, relativa a:</a:t>
            </a:r>
          </a:p>
          <a:p>
            <a:pPr marL="0" indent="0" algn="just">
              <a:buNone/>
            </a:pPr>
            <a:endParaRPr lang="it-IT"/>
          </a:p>
          <a:p>
            <a:pPr lvl="1" algn="just">
              <a:buFont typeface="Wingdings" panose="05000000000000000000" pitchFamily="2" charset="2"/>
              <a:buChar char="Ø"/>
            </a:pPr>
            <a:r>
              <a:rPr lang="it-IT" sz="2800"/>
              <a:t>Capacità   		</a:t>
            </a:r>
          </a:p>
          <a:p>
            <a:pPr lvl="1" algn="just">
              <a:buFont typeface="Wingdings" panose="05000000000000000000" pitchFamily="2" charset="2"/>
              <a:buChar char="Ø"/>
            </a:pPr>
            <a:r>
              <a:rPr lang="it-IT" sz="2800"/>
              <a:t>Bisogni e richieste</a:t>
            </a:r>
          </a:p>
          <a:p>
            <a:pPr lvl="1" algn="just">
              <a:buFont typeface="Wingdings" panose="05000000000000000000" pitchFamily="2" charset="2"/>
              <a:buChar char="Ø"/>
            </a:pPr>
            <a:r>
              <a:rPr lang="it-IT" sz="2800"/>
              <a:t>Opinioni, compreso l’eventuale dissenso alla misura</a:t>
            </a:r>
          </a:p>
          <a:p>
            <a:pPr marL="457200" lvl="1" indent="0" algn="just">
              <a:buNone/>
            </a:pPr>
            <a:endParaRPr lang="it-IT" sz="8800" b="0" i="0" u="none" strike="noStrike">
              <a:effectLst/>
            </a:endParaRPr>
          </a:p>
        </p:txBody>
      </p:sp>
      <p:sp>
        <p:nvSpPr>
          <p:cNvPr id="6" name="Titolo 5">
            <a:extLst>
              <a:ext uri="{FF2B5EF4-FFF2-40B4-BE49-F238E27FC236}">
                <a16:creationId xmlns:a16="http://schemas.microsoft.com/office/drawing/2014/main" id="{F2AFA321-42A0-684E-0E8E-0ECE330AE1F6}"/>
              </a:ext>
            </a:extLst>
          </p:cNvPr>
          <p:cNvSpPr>
            <a:spLocks noGrp="1"/>
          </p:cNvSpPr>
          <p:nvPr>
            <p:ph type="title"/>
          </p:nvPr>
        </p:nvSpPr>
        <p:spPr/>
        <p:txBody>
          <a:bodyPr/>
          <a:lstStyle/>
          <a:p>
            <a:endParaRPr lang="it-IT"/>
          </a:p>
        </p:txBody>
      </p:sp>
      <p:sp>
        <p:nvSpPr>
          <p:cNvPr id="7" name="Rettangolo 6">
            <a:extLst>
              <a:ext uri="{FF2B5EF4-FFF2-40B4-BE49-F238E27FC236}">
                <a16:creationId xmlns:a16="http://schemas.microsoft.com/office/drawing/2014/main" id="{11FA5F21-CF60-809E-2D3F-092E3C84254B}"/>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Audizione del beneficiando</a:t>
            </a:r>
          </a:p>
        </p:txBody>
      </p:sp>
    </p:spTree>
    <p:extLst>
      <p:ext uri="{BB962C8B-B14F-4D97-AF65-F5344CB8AC3E}">
        <p14:creationId xmlns:p14="http://schemas.microsoft.com/office/powerpoint/2010/main" val="17547404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782BA76-89A3-89AA-9497-2BD4AF839FC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BD08BDE-E37A-9AEF-AFBE-C93917B45F9A}"/>
              </a:ext>
            </a:extLst>
          </p:cNvPr>
          <p:cNvSpPr>
            <a:spLocks noGrp="1"/>
          </p:cNvSpPr>
          <p:nvPr>
            <p:ph idx="1"/>
          </p:nvPr>
        </p:nvSpPr>
        <p:spPr/>
        <p:txBody>
          <a:bodyPr>
            <a:normAutofit lnSpcReduction="10000"/>
          </a:body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200" b="0" i="0" u="none" strike="noStrike" kern="1200" cap="none" spc="0" normalizeH="0" baseline="0" noProof="0">
              <a:ln>
                <a:noFill/>
              </a:ln>
              <a:solidFill>
                <a:prstClr val="black"/>
              </a:solidFill>
              <a:effectLst/>
              <a:uLnTx/>
              <a:uFillTx/>
              <a:latin typeface="Aptos" panose="0211000402020202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it-IT" sz="2400" b="0" i="0" u="none" strike="noStrike" kern="1200" cap="none" spc="0" normalizeH="0" baseline="0" noProof="0">
                <a:ln>
                  <a:noFill/>
                </a:ln>
                <a:solidFill>
                  <a:prstClr val="black"/>
                </a:solidFill>
                <a:effectLst/>
                <a:uLnTx/>
                <a:uFillTx/>
                <a:latin typeface="Aptos" panose="02110004020202020204"/>
                <a:ea typeface="+mn-ea"/>
                <a:cs typeface="+mn-cs"/>
              </a:rPr>
              <a:t>Cass. civ., Sez. I, </a:t>
            </a:r>
            <a:r>
              <a:rPr kumimoji="0" lang="it-IT" sz="2400" b="0" i="0" u="none" strike="noStrike" kern="1200" cap="none" spc="0" normalizeH="0" baseline="0" noProof="0" err="1">
                <a:ln>
                  <a:noFill/>
                </a:ln>
                <a:solidFill>
                  <a:prstClr val="black"/>
                </a:solidFill>
                <a:effectLst/>
                <a:uLnTx/>
                <a:uFillTx/>
                <a:latin typeface="Aptos" panose="02110004020202020204"/>
                <a:ea typeface="+mn-ea"/>
                <a:cs typeface="+mn-cs"/>
              </a:rPr>
              <a:t>ord</a:t>
            </a:r>
            <a:r>
              <a:rPr kumimoji="0" lang="it-IT" sz="2400" b="0" i="0" u="none" strike="noStrike" kern="1200" cap="none" spc="0" normalizeH="0" baseline="0" noProof="0">
                <a:ln>
                  <a:noFill/>
                </a:ln>
                <a:solidFill>
                  <a:prstClr val="black"/>
                </a:solidFill>
                <a:effectLst/>
                <a:uLnTx/>
                <a:uFillTx/>
                <a:latin typeface="Aptos" panose="02110004020202020204"/>
                <a:ea typeface="+mn-ea"/>
                <a:cs typeface="+mn-cs"/>
              </a:rPr>
              <a:t>. 28/12/2023, n. 36176: </a:t>
            </a:r>
            <a:r>
              <a:rPr kumimoji="0" lang="it-IT" sz="2400" b="0" i="1" u="none" strike="noStrike" kern="1200" cap="none" spc="0" normalizeH="0" baseline="0" noProof="0">
                <a:ln>
                  <a:noFill/>
                </a:ln>
                <a:solidFill>
                  <a:prstClr val="black"/>
                </a:solidFill>
                <a:effectLst/>
                <a:uLnTx/>
                <a:uFillTx/>
                <a:latin typeface="Aptos" panose="02110004020202020204"/>
                <a:ea typeface="+mn-ea"/>
                <a:cs typeface="+mn-cs"/>
              </a:rPr>
              <a:t>“Invero, - a differenza di quanto previsto per il procedimento di interdizione o inabilitazione (art. 419 c.c.) - il giudice tutelare non solo </a:t>
            </a:r>
            <a:r>
              <a:rPr kumimoji="0" lang="it-IT" sz="2400" b="1" i="1" u="none" strike="noStrike" kern="1200" cap="none" spc="0" normalizeH="0" baseline="0" noProof="0">
                <a:ln>
                  <a:noFill/>
                </a:ln>
                <a:solidFill>
                  <a:prstClr val="black"/>
                </a:solidFill>
                <a:effectLst/>
                <a:uLnTx/>
                <a:uFillTx/>
                <a:latin typeface="Aptos" panose="02110004020202020204"/>
                <a:ea typeface="+mn-ea"/>
                <a:cs typeface="+mn-cs"/>
              </a:rPr>
              <a:t>deve sentire la persona</a:t>
            </a:r>
            <a:r>
              <a:rPr kumimoji="0" lang="it-IT" sz="2400" b="0" i="1" u="none" strike="noStrike" kern="1200" cap="none" spc="0" normalizeH="0" baseline="0" noProof="0">
                <a:ln>
                  <a:noFill/>
                </a:ln>
                <a:solidFill>
                  <a:prstClr val="black"/>
                </a:solidFill>
                <a:effectLst/>
                <a:uLnTx/>
                <a:uFillTx/>
                <a:latin typeface="Aptos" panose="02110004020202020204"/>
                <a:ea typeface="+mn-ea"/>
                <a:cs typeface="+mn-cs"/>
              </a:rPr>
              <a:t> ma, con previsione peculiare propria dell'istituto di protezione in esame, "</a:t>
            </a:r>
            <a:r>
              <a:rPr kumimoji="0" lang="it-IT" sz="2400" b="1" i="1" u="none" strike="noStrike" kern="1200" cap="none" spc="0" normalizeH="0" baseline="0" noProof="0">
                <a:ln>
                  <a:noFill/>
                </a:ln>
                <a:solidFill>
                  <a:prstClr val="black"/>
                </a:solidFill>
                <a:effectLst/>
                <a:uLnTx/>
                <a:uFillTx/>
                <a:latin typeface="Aptos" panose="02110004020202020204"/>
                <a:ea typeface="+mn-ea"/>
                <a:cs typeface="+mn-cs"/>
              </a:rPr>
              <a:t>deve tener conto, compatibilmente con gli interessi e le esigenze di protezione della persona, dei bisogni e delle richieste di questa</a:t>
            </a:r>
            <a:r>
              <a:rPr kumimoji="0" lang="it-IT" sz="2400" b="0" i="1" u="none" strike="noStrike" kern="1200" cap="none" spc="0" normalizeH="0" baseline="0" noProof="0">
                <a:ln>
                  <a:noFill/>
                </a:ln>
                <a:solidFill>
                  <a:prstClr val="black"/>
                </a:solidFill>
                <a:effectLst/>
                <a:uLnTx/>
                <a:uFillTx/>
                <a:latin typeface="Aptos" panose="02110004020202020204"/>
                <a:ea typeface="+mn-ea"/>
                <a:cs typeface="+mn-cs"/>
              </a:rPr>
              <a:t>" (art. 407 c.c., comma 3). L'audizione del beneficiario risulta, invero, centrale nell'ambito del procedimento in esame (Cass. n. 6861/2013) per l'adozione di un provvedimento congruo e commisurato alle </a:t>
            </a:r>
            <a:r>
              <a:rPr kumimoji="0" lang="it-IT" sz="2400" b="1" i="1" u="none" strike="noStrike" kern="1200" cap="none" spc="0" normalizeH="0" baseline="0" noProof="0">
                <a:ln>
                  <a:noFill/>
                </a:ln>
                <a:solidFill>
                  <a:prstClr val="black"/>
                </a:solidFill>
                <a:effectLst/>
                <a:uLnTx/>
                <a:uFillTx/>
                <a:latin typeface="Aptos" panose="02110004020202020204"/>
                <a:ea typeface="+mn-ea"/>
                <a:cs typeface="+mn-cs"/>
              </a:rPr>
              <a:t>concrete esigenze dell'amministrando</a:t>
            </a:r>
            <a:r>
              <a:rPr kumimoji="0" lang="it-IT" sz="2400" b="0" i="1" u="none" strike="noStrike" kern="1200" cap="none" spc="0" normalizeH="0" baseline="0" noProof="0">
                <a:ln>
                  <a:noFill/>
                </a:ln>
                <a:solidFill>
                  <a:prstClr val="black"/>
                </a:solidFill>
                <a:effectLst/>
                <a:uLnTx/>
                <a:uFillTx/>
                <a:latin typeface="Aptos" panose="02110004020202020204"/>
                <a:ea typeface="+mn-ea"/>
                <a:cs typeface="+mn-cs"/>
              </a:rPr>
              <a:t>, anche se la volontà espressa dal beneficiario non appare decisiva in relazione all'esito del procedimento di apertura della amministrazione di sostegno”. </a:t>
            </a:r>
            <a:r>
              <a:rPr kumimoji="0" lang="it-IT" sz="2400" b="0" i="0" u="none" strike="noStrike" kern="1200" cap="none" spc="0" normalizeH="0" baseline="0" noProof="0">
                <a:ln>
                  <a:noFill/>
                </a:ln>
                <a:solidFill>
                  <a:prstClr val="black"/>
                </a:solidFill>
                <a:effectLst/>
                <a:uLnTx/>
                <a:uFillTx/>
                <a:latin typeface="Aptos" panose="02110004020202020204"/>
                <a:ea typeface="+mn-ea"/>
                <a:cs typeface="+mn-cs"/>
              </a:rPr>
              <a:t> </a:t>
            </a:r>
          </a:p>
          <a:p>
            <a:endParaRPr lang="it-IT"/>
          </a:p>
        </p:txBody>
      </p:sp>
      <p:sp>
        <p:nvSpPr>
          <p:cNvPr id="4" name="Rettangolo 3">
            <a:extLst>
              <a:ext uri="{FF2B5EF4-FFF2-40B4-BE49-F238E27FC236}">
                <a16:creationId xmlns:a16="http://schemas.microsoft.com/office/drawing/2014/main" id="{A0C74374-40E7-6DE2-0EDE-FC0CCC5960FB}"/>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Audizione del beneficiando</a:t>
            </a:r>
          </a:p>
        </p:txBody>
      </p:sp>
    </p:spTree>
    <p:extLst>
      <p:ext uri="{BB962C8B-B14F-4D97-AF65-F5344CB8AC3E}">
        <p14:creationId xmlns:p14="http://schemas.microsoft.com/office/powerpoint/2010/main" val="1266467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E895039-2865-0A5A-6B6E-1093D819215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AB80E8C4-CD10-533F-9D8E-5D42D14C6479}"/>
              </a:ext>
            </a:extLst>
          </p:cNvPr>
          <p:cNvSpPr>
            <a:spLocks noGrp="1"/>
          </p:cNvSpPr>
          <p:nvPr>
            <p:ph idx="1"/>
          </p:nvPr>
        </p:nvSpPr>
        <p:spPr/>
        <p:txBody>
          <a:bodyPr>
            <a:normAutofit/>
          </a:bodyPr>
          <a:lstStyle/>
          <a:p>
            <a:pPr marL="0" indent="0" algn="just">
              <a:buNone/>
            </a:pPr>
            <a:endParaRPr lang="it-IT" sz="2200" b="0" i="0" u="none" strike="noStrike">
              <a:effectLst/>
            </a:endParaRPr>
          </a:p>
          <a:p>
            <a:pPr marL="0" indent="0" algn="just">
              <a:buNone/>
            </a:pPr>
            <a:r>
              <a:rPr lang="it-IT" sz="2400" b="1" i="0" u="sng" strike="noStrike">
                <a:effectLst/>
              </a:rPr>
              <a:t>Principio di sussidiarietà</a:t>
            </a:r>
            <a:endParaRPr lang="it-IT" sz="2400">
              <a:sym typeface="Wingdings" panose="05000000000000000000" pitchFamily="2" charset="2"/>
            </a:endParaRPr>
          </a:p>
          <a:p>
            <a:pPr marL="0" indent="0" algn="just">
              <a:buNone/>
            </a:pPr>
            <a:endParaRPr lang="it-IT" sz="2400" b="0" i="0" u="none" strike="noStrike">
              <a:effectLst/>
              <a:sym typeface="Wingdings" panose="05000000000000000000" pitchFamily="2" charset="2"/>
            </a:endParaRPr>
          </a:p>
          <a:p>
            <a:pPr marL="0" indent="0" algn="just">
              <a:buNone/>
            </a:pPr>
            <a:r>
              <a:rPr lang="it-IT" sz="2400" b="0" i="0" u="none" strike="noStrike">
                <a:effectLst/>
              </a:rPr>
              <a:t>Cass. civ., Sez. I, </a:t>
            </a:r>
            <a:r>
              <a:rPr lang="it-IT" sz="2400" b="0" i="0" u="none" strike="noStrike" err="1">
                <a:effectLst/>
              </a:rPr>
              <a:t>ord</a:t>
            </a:r>
            <a:r>
              <a:rPr lang="it-IT" sz="2400" b="0" i="0" u="none" strike="noStrike">
                <a:effectLst/>
              </a:rPr>
              <a:t>. 28/12/2023, n. 36176</a:t>
            </a:r>
            <a:r>
              <a:rPr lang="it-IT" sz="2400">
                <a:solidFill>
                  <a:srgbClr val="000000"/>
                </a:solidFill>
              </a:rPr>
              <a:t>: «</a:t>
            </a:r>
            <a:r>
              <a:rPr lang="it-IT" sz="2400" b="0" i="1" u="none" strike="noStrike">
                <a:effectLst/>
              </a:rPr>
              <a:t>In questo quadro, le dichiarazioni del beneficiario e la sua eventuale opposizione, soprattutto laddove la disabilità si palesi solo di tipo fisico, pur non vincolanti, devono essere opportunamente considerate, così come il </a:t>
            </a:r>
            <a:r>
              <a:rPr lang="it-IT" sz="2400" b="1" i="1" u="none" strike="noStrike">
                <a:effectLst/>
              </a:rPr>
              <a:t>ricorso a possibili strumenti alternativi dallo stesso proposti</a:t>
            </a:r>
            <a:r>
              <a:rPr lang="it-IT" sz="2400" b="0" i="1" u="none" strike="noStrike">
                <a:effectLst/>
              </a:rPr>
              <a:t>, ove prospettati con sufficiente specificità e concretezza.»</a:t>
            </a:r>
            <a:r>
              <a:rPr lang="it-IT" sz="2400" b="0" i="0">
                <a:effectLst/>
              </a:rPr>
              <a:t> </a:t>
            </a:r>
          </a:p>
          <a:p>
            <a:pPr marL="0" indent="0" algn="just">
              <a:buNone/>
            </a:pPr>
            <a:endParaRPr lang="it-IT" sz="2400"/>
          </a:p>
          <a:p>
            <a:pPr marL="0" indent="0" algn="just">
              <a:buNone/>
            </a:pPr>
            <a:endParaRPr lang="it-IT" sz="2400"/>
          </a:p>
        </p:txBody>
      </p:sp>
      <p:sp>
        <p:nvSpPr>
          <p:cNvPr id="4" name="Rettangolo 3">
            <a:extLst>
              <a:ext uri="{FF2B5EF4-FFF2-40B4-BE49-F238E27FC236}">
                <a16:creationId xmlns:a16="http://schemas.microsoft.com/office/drawing/2014/main" id="{B048E7F0-8684-2075-065F-25996EAC75B2}"/>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Strumenti alternativi alla misura</a:t>
            </a:r>
          </a:p>
        </p:txBody>
      </p:sp>
    </p:spTree>
    <p:extLst>
      <p:ext uri="{BB962C8B-B14F-4D97-AF65-F5344CB8AC3E}">
        <p14:creationId xmlns:p14="http://schemas.microsoft.com/office/powerpoint/2010/main" val="28832244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06421CD-E8EB-463D-2148-54BE42B3B74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6CEF86A-7CE9-FCD9-065B-1919F658479B}"/>
              </a:ext>
            </a:extLst>
          </p:cNvPr>
          <p:cNvSpPr>
            <a:spLocks noGrp="1"/>
          </p:cNvSpPr>
          <p:nvPr>
            <p:ph idx="1"/>
          </p:nvPr>
        </p:nvSpPr>
        <p:spPr/>
        <p:txBody>
          <a:bodyPr/>
          <a:lstStyle/>
          <a:p>
            <a:pPr marL="0" indent="0" algn="just">
              <a:buNone/>
            </a:pPr>
            <a:endParaRPr lang="it-IT" sz="2800"/>
          </a:p>
          <a:p>
            <a:pPr marL="0" indent="0" algn="ctr">
              <a:buNone/>
            </a:pPr>
            <a:r>
              <a:rPr lang="it-IT" sz="2800"/>
              <a:t>Rete familiare e amicale di supporto </a:t>
            </a:r>
          </a:p>
          <a:p>
            <a:pPr marL="0" indent="0" algn="ctr">
              <a:buNone/>
            </a:pPr>
            <a:r>
              <a:rPr lang="it-IT" sz="2800"/>
              <a:t>Sistema di deleghe</a:t>
            </a:r>
          </a:p>
          <a:p>
            <a:endParaRPr lang="it-IT"/>
          </a:p>
        </p:txBody>
      </p:sp>
      <p:sp>
        <p:nvSpPr>
          <p:cNvPr id="4" name="Freccia a destra 3">
            <a:extLst>
              <a:ext uri="{FF2B5EF4-FFF2-40B4-BE49-F238E27FC236}">
                <a16:creationId xmlns:a16="http://schemas.microsoft.com/office/drawing/2014/main" id="{F4DA706A-65AE-06BB-367A-EDF8F86D32F1}"/>
              </a:ext>
            </a:extLst>
          </p:cNvPr>
          <p:cNvSpPr/>
          <p:nvPr/>
        </p:nvSpPr>
        <p:spPr>
          <a:xfrm rot="5400000">
            <a:off x="5592096" y="3809565"/>
            <a:ext cx="1007806" cy="383458"/>
          </a:xfrm>
          <a:prstGeom prst="rightArrow">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CasellaDiTesto 5">
            <a:extLst>
              <a:ext uri="{FF2B5EF4-FFF2-40B4-BE49-F238E27FC236}">
                <a16:creationId xmlns:a16="http://schemas.microsoft.com/office/drawing/2014/main" id="{2C88F0D8-BD84-8CF0-763B-DE5600AD8A16}"/>
              </a:ext>
            </a:extLst>
          </p:cNvPr>
          <p:cNvSpPr txBox="1"/>
          <p:nvPr/>
        </p:nvSpPr>
        <p:spPr>
          <a:xfrm>
            <a:off x="3575439" y="4753053"/>
            <a:ext cx="5026741" cy="954107"/>
          </a:xfrm>
          <a:prstGeom prst="rect">
            <a:avLst/>
          </a:prstGeom>
          <a:noFill/>
        </p:spPr>
        <p:txBody>
          <a:bodyPr wrap="square" lIns="91440" tIns="45720" rIns="91440" bIns="45720" rtlCol="0" anchor="t">
            <a:spAutoFit/>
          </a:bodyPr>
          <a:lstStyle/>
          <a:p>
            <a:pPr algn="ctr"/>
            <a:r>
              <a:rPr lang="it-IT" sz="2800"/>
              <a:t>Onere di specifica motivazione sul punto</a:t>
            </a:r>
          </a:p>
        </p:txBody>
      </p:sp>
      <p:sp>
        <p:nvSpPr>
          <p:cNvPr id="7" name="Rettangolo 6">
            <a:extLst>
              <a:ext uri="{FF2B5EF4-FFF2-40B4-BE49-F238E27FC236}">
                <a16:creationId xmlns:a16="http://schemas.microsoft.com/office/drawing/2014/main" id="{D3CFE60B-2C54-3AEF-9677-09A313B2D7CF}"/>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Strumenti alternativi alla misura</a:t>
            </a:r>
          </a:p>
        </p:txBody>
      </p:sp>
    </p:spTree>
    <p:extLst>
      <p:ext uri="{BB962C8B-B14F-4D97-AF65-F5344CB8AC3E}">
        <p14:creationId xmlns:p14="http://schemas.microsoft.com/office/powerpoint/2010/main" val="2346821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E6577FF-5405-541D-1C72-8F00F66520D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4EB8D20-8C1F-9267-EBCE-C50F90A2589A}"/>
              </a:ext>
            </a:extLst>
          </p:cNvPr>
          <p:cNvSpPr>
            <a:spLocks noGrp="1"/>
          </p:cNvSpPr>
          <p:nvPr>
            <p:ph idx="1"/>
          </p:nvPr>
        </p:nvSpPr>
        <p:spPr>
          <a:xfrm>
            <a:off x="454742" y="1825625"/>
            <a:ext cx="11282515" cy="4667250"/>
          </a:xfrm>
        </p:spPr>
        <p:txBody>
          <a:bodyPr>
            <a:normAutofit fontScale="55000" lnSpcReduction="20000"/>
          </a:bodyPr>
          <a:lstStyle/>
          <a:p>
            <a:pPr marL="0" indent="0" algn="just" rtl="0" fontAlgn="base">
              <a:buNone/>
            </a:pPr>
            <a:endParaRPr lang="it-IT" sz="2800" b="0" i="0" u="none" strike="noStrike">
              <a:effectLst/>
            </a:endParaRPr>
          </a:p>
          <a:p>
            <a:pPr marL="0" indent="0" algn="just" rtl="0" fontAlgn="base">
              <a:buNone/>
            </a:pPr>
            <a:r>
              <a:rPr lang="it-IT" sz="4000"/>
              <a:t> Nella giurisprudenza di merito, cfr. Tribunale</a:t>
            </a:r>
            <a:r>
              <a:rPr lang="it-IT" sz="4000" b="0" i="0" u="none" strike="noStrike">
                <a:effectLst/>
              </a:rPr>
              <a:t> Vercelli, Decreto 16/10/2015: “</a:t>
            </a:r>
            <a:r>
              <a:rPr lang="it-IT" sz="4000" b="0" i="1" u="none" strike="noStrike">
                <a:effectLst/>
              </a:rPr>
              <a:t>In tale ottica:</a:t>
            </a:r>
            <a:r>
              <a:rPr lang="it-IT" sz="4000" b="0" i="0">
                <a:effectLst/>
              </a:rPr>
              <a:t> </a:t>
            </a:r>
          </a:p>
          <a:p>
            <a:pPr marL="0" indent="0" algn="just" rtl="0" fontAlgn="base">
              <a:buNone/>
            </a:pPr>
            <a:r>
              <a:rPr lang="it-IT" sz="4000" b="0" i="1" u="none" strike="noStrike">
                <a:effectLst/>
              </a:rPr>
              <a:t>i) la presenza, da un lato, di una </a:t>
            </a:r>
            <a:r>
              <a:rPr lang="it-IT" sz="4000" b="1" i="1" u="none" strike="noStrike">
                <a:effectLst/>
              </a:rPr>
              <a:t>rete familiare attenta alle esigenze della persona </a:t>
            </a:r>
            <a:r>
              <a:rPr lang="it-IT" sz="4000" b="1" i="1" u="none" strike="noStrike" err="1">
                <a:effectLst/>
              </a:rPr>
              <a:t>beneficianda</a:t>
            </a:r>
            <a:r>
              <a:rPr lang="it-IT" sz="4000" b="1" i="1" u="none" strike="noStrike">
                <a:effectLst/>
              </a:rPr>
              <a:t> </a:t>
            </a:r>
            <a:r>
              <a:rPr lang="it-IT" sz="4000" b="0" i="1" u="none" strike="noStrike">
                <a:effectLst/>
              </a:rPr>
              <a:t>(e priva al suo interno di conflittualità, o tacciabile di un qualche, pur recondito, sospetto in ordine a velleità di </a:t>
            </a:r>
            <a:r>
              <a:rPr lang="it-IT" sz="4000" b="0" i="1" u="none" strike="noStrike" err="1">
                <a:effectLst/>
              </a:rPr>
              <a:t>approfittamento</a:t>
            </a:r>
            <a:r>
              <a:rPr lang="it-IT" sz="4000" b="0" i="1" u="none" strike="noStrike">
                <a:effectLst/>
              </a:rPr>
              <a:t>);</a:t>
            </a:r>
            <a:r>
              <a:rPr lang="it-IT" sz="4000" b="0" i="0">
                <a:effectLst/>
              </a:rPr>
              <a:t> </a:t>
            </a:r>
          </a:p>
          <a:p>
            <a:pPr marL="0" indent="0" algn="just" rtl="0" fontAlgn="base">
              <a:buNone/>
            </a:pPr>
            <a:r>
              <a:rPr lang="it-IT" sz="4000" b="0" i="1" u="none" strike="noStrike">
                <a:effectLst/>
              </a:rPr>
              <a:t>ii) </a:t>
            </a:r>
            <a:r>
              <a:rPr lang="it-IT" sz="4000" b="1" i="1" u="none" strike="noStrike">
                <a:effectLst/>
              </a:rPr>
              <a:t>l'intervento mirato</a:t>
            </a:r>
            <a:r>
              <a:rPr lang="it-IT" sz="4000" b="0" i="1" u="none" strike="noStrike">
                <a:effectLst/>
              </a:rPr>
              <a:t>, dall'altro lato, </a:t>
            </a:r>
            <a:r>
              <a:rPr lang="it-IT" sz="4000" b="1" i="1" u="none" strike="noStrike">
                <a:effectLst/>
              </a:rPr>
              <a:t>dei soggetti istituzionali </a:t>
            </a:r>
            <a:r>
              <a:rPr lang="it-IT" sz="4000" b="0" i="1" u="none" strike="noStrike">
                <a:effectLst/>
              </a:rPr>
              <a:t>(su tutti, come è ovvio, i servizi sociali) deputati all'ausilio delle persone variamente bisognose;</a:t>
            </a:r>
            <a:r>
              <a:rPr lang="it-IT" sz="4000" b="0" i="0">
                <a:effectLst/>
              </a:rPr>
              <a:t> </a:t>
            </a:r>
          </a:p>
          <a:p>
            <a:pPr marL="0" indent="0" algn="just" rtl="0" fontAlgn="base">
              <a:buNone/>
            </a:pPr>
            <a:r>
              <a:rPr lang="it-IT" sz="4000" b="0" i="1" u="none" strike="noStrike">
                <a:effectLst/>
              </a:rPr>
              <a:t>iii) </a:t>
            </a:r>
            <a:r>
              <a:rPr lang="it-IT" sz="4000" b="1" i="1" u="none" strike="noStrike">
                <a:effectLst/>
              </a:rPr>
              <a:t>la disponibilità</a:t>
            </a:r>
            <a:r>
              <a:rPr lang="it-IT" sz="4000" b="0" i="1" u="none" strike="noStrike">
                <a:effectLst/>
              </a:rPr>
              <a:t>, in termini di piena e sufficientemente informata accettazione, da parte del soggetto bisognoso, </a:t>
            </a:r>
            <a:r>
              <a:rPr lang="it-IT" sz="4000" b="1" i="1" u="none" strike="noStrike">
                <a:effectLst/>
              </a:rPr>
              <a:t>ad avvalersi dell'aiuto proveniente dai predetti soggetti</a:t>
            </a:r>
            <a:r>
              <a:rPr lang="it-IT" sz="4000" b="0" i="1" u="none" strike="noStrike">
                <a:effectLst/>
              </a:rPr>
              <a:t>;</a:t>
            </a:r>
            <a:r>
              <a:rPr lang="it-IT" sz="4000" b="0" i="0">
                <a:effectLst/>
              </a:rPr>
              <a:t> </a:t>
            </a:r>
          </a:p>
          <a:p>
            <a:pPr marL="0" indent="0" algn="just" rtl="0" fontAlgn="base">
              <a:buNone/>
            </a:pPr>
            <a:r>
              <a:rPr lang="it-IT" sz="4000" b="0" i="1" u="none" strike="noStrike">
                <a:effectLst/>
              </a:rPr>
              <a:t>iv) </a:t>
            </a:r>
            <a:r>
              <a:rPr lang="it-IT" sz="4000" b="1" i="1" u="none" strike="noStrike">
                <a:effectLst/>
              </a:rPr>
              <a:t>la limitata difficoltà di compimento delle "attività di protezione</a:t>
            </a:r>
            <a:r>
              <a:rPr lang="it-IT" sz="4000" b="0" i="1" u="none" strike="noStrike">
                <a:effectLst/>
              </a:rPr>
              <a:t>", in riferimento ad una agevole </a:t>
            </a:r>
            <a:r>
              <a:rPr lang="it-IT" sz="4000" b="0" i="1" u="none" strike="noStrike" err="1">
                <a:effectLst/>
              </a:rPr>
              <a:t>sormontabilità</a:t>
            </a:r>
            <a:r>
              <a:rPr lang="it-IT" sz="4000" b="0" i="1" u="none" strike="noStrike">
                <a:effectLst/>
              </a:rPr>
              <a:t> delle problematiche di natura pratica, burocratica e giuridica che via via si vadano a presentare; </a:t>
            </a:r>
            <a:r>
              <a:rPr lang="it-IT" sz="4000" b="0" i="0">
                <a:effectLst/>
              </a:rPr>
              <a:t> </a:t>
            </a:r>
          </a:p>
          <a:p>
            <a:pPr marL="0" indent="0" algn="just" rtl="0" fontAlgn="base">
              <a:buNone/>
            </a:pPr>
            <a:endParaRPr lang="it-IT" sz="4000"/>
          </a:p>
          <a:p>
            <a:pPr marL="0" indent="0" algn="just" rtl="0" fontAlgn="base">
              <a:buNone/>
            </a:pPr>
            <a:r>
              <a:rPr lang="it-IT" sz="4000" b="0" i="1" u="none" strike="noStrike">
                <a:effectLst/>
              </a:rPr>
              <a:t>rendono in uno </a:t>
            </a:r>
            <a:r>
              <a:rPr lang="it-IT" sz="4000" b="0" i="1" u="sng" strike="noStrike">
                <a:effectLst/>
              </a:rPr>
              <a:t>superflua ed inutilmente </a:t>
            </a:r>
            <a:r>
              <a:rPr lang="it-IT" sz="4000" b="0" i="1" u="sng" strike="noStrike" err="1">
                <a:effectLst/>
              </a:rPr>
              <a:t>gravatoria</a:t>
            </a:r>
            <a:r>
              <a:rPr lang="it-IT" sz="4000" b="0" i="1" u="sng" strike="noStrike">
                <a:effectLst/>
              </a:rPr>
              <a:t> l'istituzione di una misura di protezione </a:t>
            </a:r>
            <a:r>
              <a:rPr lang="it-IT" sz="4000" b="0" i="1" u="none" strike="noStrike">
                <a:effectLst/>
              </a:rPr>
              <a:t>al ricorrere del mero riscontro di una patologia astrattamente invalidante</a:t>
            </a:r>
            <a:r>
              <a:rPr lang="it-IT" sz="4000" b="0" i="0" u="none" strike="noStrike">
                <a:effectLst/>
              </a:rPr>
              <a:t>.”</a:t>
            </a:r>
            <a:r>
              <a:rPr lang="it-IT" sz="4000" b="0" i="0">
                <a:effectLst/>
              </a:rPr>
              <a:t> </a:t>
            </a:r>
          </a:p>
          <a:p>
            <a:pPr marL="0" indent="0" algn="l" rtl="0" fontAlgn="base">
              <a:buNone/>
            </a:pPr>
            <a:endParaRPr lang="it-IT" b="0" i="0">
              <a:solidFill>
                <a:srgbClr val="000000"/>
              </a:solidFill>
              <a:effectLst/>
              <a:latin typeface="Segoe UI" panose="020B0502040204020203" pitchFamily="34" charset="0"/>
            </a:endParaRPr>
          </a:p>
          <a:p>
            <a:endParaRPr lang="it-IT"/>
          </a:p>
        </p:txBody>
      </p:sp>
      <p:sp>
        <p:nvSpPr>
          <p:cNvPr id="4" name="Rettangolo 3">
            <a:extLst>
              <a:ext uri="{FF2B5EF4-FFF2-40B4-BE49-F238E27FC236}">
                <a16:creationId xmlns:a16="http://schemas.microsoft.com/office/drawing/2014/main" id="{BA00C7AB-D9A2-CFBE-3F40-C55003015170}"/>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it-IT" sz="4400"/>
              <a:t>Strumenti alternativi alla misura</a:t>
            </a:r>
          </a:p>
        </p:txBody>
      </p:sp>
    </p:spTree>
    <p:extLst>
      <p:ext uri="{BB962C8B-B14F-4D97-AF65-F5344CB8AC3E}">
        <p14:creationId xmlns:p14="http://schemas.microsoft.com/office/powerpoint/2010/main" val="36004860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1DC1128-DE2A-423B-CA5E-B50EDCBAB2F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C9B8019-5A9A-5427-7F44-0DFAD0C5CF1D}"/>
              </a:ext>
            </a:extLst>
          </p:cNvPr>
          <p:cNvSpPr>
            <a:spLocks noGrp="1"/>
          </p:cNvSpPr>
          <p:nvPr>
            <p:ph idx="1"/>
          </p:nvPr>
        </p:nvSpPr>
        <p:spPr>
          <a:xfrm>
            <a:off x="442451" y="1825625"/>
            <a:ext cx="11400503" cy="4667250"/>
          </a:xfrm>
        </p:spPr>
        <p:txBody>
          <a:bodyPr vert="horz" lIns="91440" tIns="45720" rIns="91440" bIns="45720" rtlCol="0" anchor="t">
            <a:normAutofit fontScale="92500" lnSpcReduction="20000"/>
          </a:bodyPr>
          <a:lstStyle/>
          <a:p>
            <a:pPr marL="0" indent="0" algn="just">
              <a:buNone/>
            </a:pPr>
            <a:endParaRPr lang="it-IT">
              <a:latin typeface="Calibri"/>
              <a:ea typeface="Calibri"/>
              <a:cs typeface="Calibri"/>
            </a:endParaRPr>
          </a:p>
          <a:p>
            <a:pPr marL="0" indent="0" algn="just">
              <a:buNone/>
            </a:pPr>
            <a:r>
              <a:rPr lang="it-IT" sz="2800" b="0" i="0" u="none" strike="noStrike">
                <a:effectLst/>
                <a:latin typeface="Calibri"/>
                <a:ea typeface="Calibri"/>
                <a:cs typeface="Calibri"/>
              </a:rPr>
              <a:t>Cass. civ., Sez. I, </a:t>
            </a:r>
            <a:r>
              <a:rPr lang="it-IT" sz="2800" b="0" i="0" u="none" strike="noStrike" err="1">
                <a:effectLst/>
                <a:latin typeface="Calibri"/>
                <a:ea typeface="Calibri"/>
                <a:cs typeface="Calibri"/>
              </a:rPr>
              <a:t>sent</a:t>
            </a:r>
            <a:r>
              <a:rPr lang="it-IT" sz="2800" b="0" i="0" u="none" strike="noStrike">
                <a:effectLst/>
                <a:latin typeface="Calibri"/>
                <a:ea typeface="Calibri"/>
                <a:cs typeface="Calibri"/>
              </a:rPr>
              <a:t>. 29/12/2024, n. 34854: «</a:t>
            </a:r>
            <a:r>
              <a:rPr lang="it-IT" i="1"/>
              <a:t>Nel procedimento per l'apertura della amministrazione di sostegno, avendo il giudice tutelare la facoltà di estendere al beneficiario, anche d'ufficio, effetti, limitazioni o decadenze previste da disposizioni di legge per l'interdetto o l'inabilitato, è </a:t>
            </a:r>
            <a:r>
              <a:rPr lang="it-IT" b="1" i="1" u="sng"/>
              <a:t>doverosa una regolare </a:t>
            </a:r>
            <a:r>
              <a:rPr lang="it-IT" b="1" i="1" u="sng" err="1"/>
              <a:t>vocatio</a:t>
            </a:r>
            <a:r>
              <a:rPr lang="it-IT" b="1" i="1" u="sng"/>
              <a:t> in ius del diretto interessato, con la notifica non solo del ricorso ma anche di un decreto di comparizione con la indicazione della data dell'udienza e che contenga l'avviso che la parte ha facoltà di costituirsi tramite un avvocato, che può presentare istanza per la ammissione al patrocinio a spese dello Stato, che in ogni caso si procederà alla sua audizione e che il beneficiando conserva la capacità processuale per tutta la durata del giudizio, </a:t>
            </a:r>
            <a:r>
              <a:rPr lang="it-IT" i="1"/>
              <a:t>anche nel caso di provvisoria apertura della amministrazione di sostegno. </a:t>
            </a:r>
            <a:endParaRPr lang="it-IT"/>
          </a:p>
          <a:p>
            <a:pPr marL="0" indent="0" algn="just">
              <a:buNone/>
            </a:pPr>
            <a:endParaRPr lang="it-IT" i="1"/>
          </a:p>
          <a:p>
            <a:pPr marL="0" indent="0" algn="ctr">
              <a:buNone/>
            </a:pPr>
            <a:r>
              <a:rPr lang="it-IT">
                <a:sym typeface="Wingdings" panose="05000000000000000000" pitchFamily="2" charset="2"/>
              </a:rPr>
              <a:t> </a:t>
            </a:r>
            <a:r>
              <a:rPr lang="it-IT"/>
              <a:t>Pena: nullità del decreto di apertura del procedimento</a:t>
            </a:r>
          </a:p>
        </p:txBody>
      </p:sp>
      <p:sp>
        <p:nvSpPr>
          <p:cNvPr id="4" name="Rettangolo 3">
            <a:extLst>
              <a:ext uri="{FF2B5EF4-FFF2-40B4-BE49-F238E27FC236}">
                <a16:creationId xmlns:a16="http://schemas.microsoft.com/office/drawing/2014/main" id="{F3FA9F83-B7ED-7FB9-308A-E6510FB57BEC}"/>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Contraddittorio del beneficiando</a:t>
            </a:r>
          </a:p>
        </p:txBody>
      </p:sp>
    </p:spTree>
    <p:extLst>
      <p:ext uri="{BB962C8B-B14F-4D97-AF65-F5344CB8AC3E}">
        <p14:creationId xmlns:p14="http://schemas.microsoft.com/office/powerpoint/2010/main" val="3612849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31B459E-5D3E-4A36-962E-6B7A2E5BBAC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DF62149-FA0D-1902-205E-7B7723D664D9}"/>
              </a:ext>
            </a:extLst>
          </p:cNvPr>
          <p:cNvSpPr>
            <a:spLocks noGrp="1"/>
          </p:cNvSpPr>
          <p:nvPr>
            <p:ph idx="1"/>
          </p:nvPr>
        </p:nvSpPr>
        <p:spPr>
          <a:xfrm>
            <a:off x="791497" y="1899366"/>
            <a:ext cx="10515600" cy="4351338"/>
          </a:xfrm>
        </p:spPr>
        <p:txBody>
          <a:bodyPr>
            <a:normAutofit/>
          </a:bodyPr>
          <a:lstStyle/>
          <a:p>
            <a:pPr marL="0" indent="0" algn="just">
              <a:buNone/>
            </a:pPr>
            <a:endParaRPr lang="it-IT" i="1"/>
          </a:p>
          <a:p>
            <a:pPr marL="0" indent="0" algn="just">
              <a:buNone/>
            </a:pPr>
            <a:r>
              <a:rPr lang="it-IT"/>
              <a:t>Deroghe: «</a:t>
            </a:r>
            <a:r>
              <a:rPr lang="it-IT" i="1"/>
              <a:t>L'adempimento può essere omesso solo qualora il giudice tutelare sia in grado di </a:t>
            </a:r>
            <a:r>
              <a:rPr lang="it-IT" b="1" i="1"/>
              <a:t>escludere</a:t>
            </a:r>
            <a:r>
              <a:rPr lang="it-IT" i="1"/>
              <a:t> con assoluta certezza che in quel giudizio </a:t>
            </a:r>
            <a:r>
              <a:rPr lang="it-IT" b="1" i="1"/>
              <a:t>non si dovrà discutere di limitazioni di capacità</a:t>
            </a:r>
            <a:r>
              <a:rPr lang="it-IT" i="1"/>
              <a:t>, oltre che nel caso in cui </a:t>
            </a:r>
            <a:r>
              <a:rPr lang="it-IT" b="1" i="1"/>
              <a:t>l'interessato stesso abbia proposto il ricorso conferendo mandato ad un avvocato</a:t>
            </a:r>
            <a:r>
              <a:rPr lang="it-IT" i="1"/>
              <a:t>; se l'interessato ha proposto ricorso personalmente, senza ricorrere alla difesa tecnica, dovrà essere avvisato dal giudice tutelare della facoltà di nominare un difensore</a:t>
            </a:r>
            <a:r>
              <a:rPr lang="it-IT"/>
              <a:t>.»</a:t>
            </a:r>
          </a:p>
          <a:p>
            <a:pPr marL="0" indent="0" algn="just">
              <a:buNone/>
            </a:pPr>
            <a:endParaRPr lang="it-IT" sz="2800" b="0" i="0" u="none" strike="noStrike">
              <a:effectLst/>
              <a:latin typeface="Calibri" panose="020F0502020204030204" pitchFamily="34" charset="0"/>
            </a:endParaRPr>
          </a:p>
        </p:txBody>
      </p:sp>
      <p:sp>
        <p:nvSpPr>
          <p:cNvPr id="4" name="Rettangolo 3">
            <a:extLst>
              <a:ext uri="{FF2B5EF4-FFF2-40B4-BE49-F238E27FC236}">
                <a16:creationId xmlns:a16="http://schemas.microsoft.com/office/drawing/2014/main" id="{7A70031B-ED2F-A5FA-F518-3D0F8AAD378B}"/>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Contraddittorio del beneficiando</a:t>
            </a:r>
          </a:p>
        </p:txBody>
      </p:sp>
    </p:spTree>
    <p:extLst>
      <p:ext uri="{BB962C8B-B14F-4D97-AF65-F5344CB8AC3E}">
        <p14:creationId xmlns:p14="http://schemas.microsoft.com/office/powerpoint/2010/main" val="22352837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555210-7764-D846-05C3-C55E3B9650F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B6757BF-5808-1DD0-4387-07742F8429EE}"/>
              </a:ext>
            </a:extLst>
          </p:cNvPr>
          <p:cNvSpPr>
            <a:spLocks noGrp="1"/>
          </p:cNvSpPr>
          <p:nvPr>
            <p:ph idx="1"/>
          </p:nvPr>
        </p:nvSpPr>
        <p:spPr>
          <a:xfrm>
            <a:off x="383458" y="2055813"/>
            <a:ext cx="11430000" cy="4351338"/>
          </a:xfrm>
        </p:spPr>
        <p:txBody>
          <a:bodyPr>
            <a:normAutofit/>
          </a:bodyPr>
          <a:lstStyle/>
          <a:p>
            <a:pPr marL="0" indent="0" algn="just">
              <a:buNone/>
            </a:pPr>
            <a:endParaRPr lang="it-IT"/>
          </a:p>
          <a:p>
            <a:pPr marL="0" indent="0" algn="just">
              <a:buNone/>
            </a:pPr>
            <a:endParaRPr lang="it-IT"/>
          </a:p>
          <a:p>
            <a:pPr marL="0" indent="0" algn="just">
              <a:buNone/>
            </a:pPr>
            <a:r>
              <a:rPr lang="it-IT"/>
              <a:t>Adattamento specifico alle condizioni del beneficiario, cd. </a:t>
            </a:r>
            <a:r>
              <a:rPr lang="it-IT" b="1"/>
              <a:t>«vestito su misura»</a:t>
            </a:r>
            <a:r>
              <a:rPr lang="it-IT" b="1">
                <a:sym typeface="Wingdings" panose="05000000000000000000" pitchFamily="2" charset="2"/>
              </a:rPr>
              <a:t> </a:t>
            </a:r>
            <a:r>
              <a:rPr lang="it-IT">
                <a:sym typeface="Wingdings" panose="05000000000000000000" pitchFamily="2" charset="2"/>
              </a:rPr>
              <a:t>(</a:t>
            </a:r>
            <a:r>
              <a:rPr lang="it-IT"/>
              <a:t>Cass. civ., Sez. I, </a:t>
            </a:r>
            <a:r>
              <a:rPr lang="it-IT" err="1"/>
              <a:t>ord</a:t>
            </a:r>
            <a:r>
              <a:rPr lang="it-IT"/>
              <a:t>. 10/09/2024, n. 24251): «</a:t>
            </a:r>
            <a:r>
              <a:rPr lang="it-IT" i="1"/>
              <a:t>La misura, di conseguenza, deve essere modellata dal giudice tutelare in relazione allo stato personale e alle circostanze di vita di ciascun beneficiario e in vista del concreto e massimo sviluppo delle sue effettive abilità (il c.d. vestito su misura)».</a:t>
            </a:r>
          </a:p>
          <a:p>
            <a:pPr marL="0" indent="0" algn="just">
              <a:buNone/>
            </a:pPr>
            <a:endParaRPr lang="it-IT"/>
          </a:p>
        </p:txBody>
      </p:sp>
      <p:sp>
        <p:nvSpPr>
          <p:cNvPr id="4" name="Rettangolo 3">
            <a:extLst>
              <a:ext uri="{FF2B5EF4-FFF2-40B4-BE49-F238E27FC236}">
                <a16:creationId xmlns:a16="http://schemas.microsoft.com/office/drawing/2014/main" id="{9FDFECC0-894A-E912-E400-DF9C839AB6B1}"/>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Applicazione della misura</a:t>
            </a:r>
          </a:p>
        </p:txBody>
      </p:sp>
    </p:spTree>
    <p:extLst>
      <p:ext uri="{BB962C8B-B14F-4D97-AF65-F5344CB8AC3E}">
        <p14:creationId xmlns:p14="http://schemas.microsoft.com/office/powerpoint/2010/main" val="35891569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A70E882-ACB0-25B2-9FCF-1B3650AAF4B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B92E710-CF48-CA2F-1297-C3512525D878}"/>
              </a:ext>
            </a:extLst>
          </p:cNvPr>
          <p:cNvSpPr>
            <a:spLocks noGrp="1"/>
          </p:cNvSpPr>
          <p:nvPr>
            <p:ph idx="1"/>
          </p:nvPr>
        </p:nvSpPr>
        <p:spPr/>
        <p:txBody>
          <a:bodyPr>
            <a:normAutofit fontScale="92500" lnSpcReduction="20000"/>
          </a:bodyPr>
          <a:lstStyle/>
          <a:p>
            <a:pPr marL="0" indent="0" algn="just">
              <a:buNone/>
            </a:pPr>
            <a:endParaRPr lang="it-IT"/>
          </a:p>
          <a:p>
            <a:pPr marL="0" indent="0" algn="just">
              <a:buNone/>
            </a:pPr>
            <a:r>
              <a:rPr lang="it-IT"/>
              <a:t>Cass. civ., Sez. I, </a:t>
            </a:r>
            <a:r>
              <a:rPr lang="it-IT" err="1"/>
              <a:t>ord</a:t>
            </a:r>
            <a:r>
              <a:rPr lang="it-IT"/>
              <a:t>. 10/09/2024, n. 24251: “</a:t>
            </a:r>
            <a:r>
              <a:rPr lang="it-IT" i="1"/>
              <a:t>Limitare la capacità nella minor misura possibile significa pertanto non soltanto </a:t>
            </a:r>
            <a:r>
              <a:rPr lang="it-IT" b="1" i="1"/>
              <a:t>selezionare specificamente gli atti che il beneficiario non può compiere o non può compiere da solo</a:t>
            </a:r>
            <a:r>
              <a:rPr lang="it-IT" i="1"/>
              <a:t>, ma altresì </a:t>
            </a:r>
            <a:r>
              <a:rPr lang="it-IT" b="1" i="1"/>
              <a:t>preservare, anche con riferimento a questi atti, il diritto del beneficiario di esprimere la propria opinione e di partecipare</a:t>
            </a:r>
            <a:r>
              <a:rPr lang="it-IT" i="1"/>
              <a:t>, nella misura in cui lo consenta la sua condizione, alla formazione delle decisioni che lo riguardano. </a:t>
            </a:r>
          </a:p>
          <a:p>
            <a:pPr marL="0" indent="0" algn="just">
              <a:buNone/>
            </a:pPr>
            <a:r>
              <a:rPr lang="it-IT" i="1"/>
              <a:t>Da ciò discende che il provvedimento di apertura dell'amministrazione di sostegno, nella parte in cui estende al beneficiario limitazioni previste per l'interdetto e l'inabilitato, deve essere sorretto da una </a:t>
            </a:r>
            <a:r>
              <a:rPr lang="it-IT" b="1" i="1"/>
              <a:t>specifica motivazione che giustifichi la ragione per la quale si limita la sfera di autodeterminazione del soggetto e della misura in cui la si limita</a:t>
            </a:r>
            <a:r>
              <a:rPr lang="it-IT"/>
              <a:t>” (...) </a:t>
            </a:r>
          </a:p>
          <a:p>
            <a:endParaRPr lang="it-IT"/>
          </a:p>
        </p:txBody>
      </p:sp>
      <p:sp>
        <p:nvSpPr>
          <p:cNvPr id="4" name="Rettangolo 3">
            <a:extLst>
              <a:ext uri="{FF2B5EF4-FFF2-40B4-BE49-F238E27FC236}">
                <a16:creationId xmlns:a16="http://schemas.microsoft.com/office/drawing/2014/main" id="{9E8DF3F1-59BF-C116-291B-8B90663C72BB}"/>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it-IT" sz="4400"/>
              <a:t>Applicazione della misura</a:t>
            </a:r>
          </a:p>
        </p:txBody>
      </p:sp>
    </p:spTree>
    <p:extLst>
      <p:ext uri="{BB962C8B-B14F-4D97-AF65-F5344CB8AC3E}">
        <p14:creationId xmlns:p14="http://schemas.microsoft.com/office/powerpoint/2010/main" val="3705660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21BE918E-38EF-2B3F-96CB-859A9FF7AE34}"/>
              </a:ext>
            </a:extLst>
          </p:cNvPr>
          <p:cNvSpPr>
            <a:spLocks noGrp="1"/>
          </p:cNvSpPr>
          <p:nvPr>
            <p:ph idx="1"/>
          </p:nvPr>
        </p:nvSpPr>
        <p:spPr>
          <a:xfrm>
            <a:off x="838200" y="2045081"/>
            <a:ext cx="10515600" cy="4351338"/>
          </a:xfrm>
        </p:spPr>
        <p:txBody>
          <a:bodyPr>
            <a:normAutofit fontScale="25000" lnSpcReduction="20000"/>
          </a:bodyPr>
          <a:lstStyle/>
          <a:p>
            <a:pPr marL="0" indent="0" algn="just">
              <a:buNone/>
            </a:pPr>
            <a:r>
              <a:rPr lang="it-IT" sz="9600"/>
              <a:t>Impianto codicistico: interdizione e inabilitazione</a:t>
            </a:r>
            <a:r>
              <a:rPr lang="it-IT" sz="9600">
                <a:sym typeface="Wingdings" panose="05000000000000000000" pitchFamily="2" charset="2"/>
              </a:rPr>
              <a:t> l</a:t>
            </a:r>
            <a:r>
              <a:rPr lang="it-IT" sz="9600"/>
              <a:t>egge 9 gennaio 2004, n.6 introduce l’amministrazione di sostegno</a:t>
            </a:r>
          </a:p>
          <a:p>
            <a:pPr marL="0" indent="0" algn="just">
              <a:buNone/>
            </a:pPr>
            <a:endParaRPr lang="it-IT" sz="9600">
              <a:sym typeface="Wingdings" panose="05000000000000000000" pitchFamily="2" charset="2"/>
            </a:endParaRPr>
          </a:p>
          <a:p>
            <a:pPr marL="0" indent="0" algn="just">
              <a:buNone/>
            </a:pPr>
            <a:r>
              <a:rPr lang="it-IT" sz="9600">
                <a:sym typeface="Wingdings" panose="05000000000000000000" pitchFamily="2" charset="2"/>
              </a:rPr>
              <a:t>Cambio</a:t>
            </a:r>
            <a:r>
              <a:rPr lang="it-IT" sz="9600"/>
              <a:t> di prospettiva: </a:t>
            </a:r>
          </a:p>
          <a:p>
            <a:pPr algn="just">
              <a:buFont typeface="Wingdings" panose="05000000000000000000" pitchFamily="2" charset="2"/>
              <a:buChar char="Ø"/>
            </a:pPr>
            <a:r>
              <a:rPr lang="it-IT" sz="9600"/>
              <a:t>Maggiore ampiezza applicativa</a:t>
            </a:r>
          </a:p>
          <a:p>
            <a:pPr algn="just">
              <a:buFont typeface="Wingdings" panose="05000000000000000000" pitchFamily="2" charset="2"/>
              <a:buChar char="Ø"/>
            </a:pPr>
            <a:r>
              <a:rPr lang="it-IT" sz="9600"/>
              <a:t>Maggiori possibilità di adeguamento alla persona fragile</a:t>
            </a:r>
          </a:p>
          <a:p>
            <a:pPr algn="just">
              <a:buFont typeface="Wingdings" panose="05000000000000000000" pitchFamily="2" charset="2"/>
              <a:buChar char="Ø"/>
            </a:pPr>
            <a:r>
              <a:rPr lang="it-IT" sz="9600">
                <a:ea typeface="굴림" panose="020B0600000101010101" pitchFamily="34" charset="-127"/>
              </a:rPr>
              <a:t>Minore riduzione possibile della capacità d’agire</a:t>
            </a:r>
            <a:r>
              <a:rPr lang="it-IT" altLang="ko-KR" sz="9600">
                <a:ea typeface="굴림" panose="020B0600000101010101" pitchFamily="34" charset="-127"/>
              </a:rPr>
              <a:t> </a:t>
            </a:r>
          </a:p>
          <a:p>
            <a:pPr marL="0" indent="0">
              <a:buNone/>
            </a:pPr>
            <a:endParaRPr lang="it-IT" altLang="ko-KR" sz="9600">
              <a:ea typeface="굴림" panose="020B0600000101010101" pitchFamily="34" charset="-127"/>
            </a:endParaRPr>
          </a:p>
          <a:p>
            <a:pPr marL="0" indent="0" algn="just">
              <a:buNone/>
            </a:pPr>
            <a:r>
              <a:rPr lang="it-IT" altLang="ko-KR" sz="9600">
                <a:ea typeface="굴림" panose="020B0600000101010101" pitchFamily="34" charset="-127"/>
              </a:rPr>
              <a:t>Art. 1 l. n. 6/2004: «La presente legge ha la finalità di </a:t>
            </a:r>
            <a:r>
              <a:rPr lang="it-IT" altLang="ko-KR" sz="9600" b="1">
                <a:ea typeface="굴림" panose="020B0600000101010101" pitchFamily="34" charset="-127"/>
              </a:rPr>
              <a:t>tutelare, con la minore limitazione possibile della capacità di agire</a:t>
            </a:r>
            <a:r>
              <a:rPr lang="it-IT" altLang="ko-KR" sz="9600">
                <a:ea typeface="굴림" panose="020B0600000101010101" pitchFamily="34" charset="-127"/>
              </a:rPr>
              <a:t>, le </a:t>
            </a:r>
            <a:r>
              <a:rPr lang="it-IT" altLang="ko-KR" sz="9600" b="1">
                <a:ea typeface="굴림" panose="020B0600000101010101" pitchFamily="34" charset="-127"/>
              </a:rPr>
              <a:t>persone prive in tutto o in parte di autonomia nell'espletamento delle funzioni della vita quotidiana</a:t>
            </a:r>
            <a:r>
              <a:rPr lang="it-IT" altLang="ko-KR" sz="9600">
                <a:ea typeface="굴림" panose="020B0600000101010101" pitchFamily="34" charset="-127"/>
              </a:rPr>
              <a:t>, mediante </a:t>
            </a:r>
            <a:r>
              <a:rPr lang="it-IT" altLang="ko-KR" sz="9600" b="1">
                <a:ea typeface="굴림" panose="020B0600000101010101" pitchFamily="34" charset="-127"/>
              </a:rPr>
              <a:t>interventi di sostegno temporaneo o permanente</a:t>
            </a:r>
            <a:r>
              <a:rPr lang="it-IT" altLang="ko-KR" sz="9600">
                <a:ea typeface="굴림" panose="020B0600000101010101" pitchFamily="34" charset="-127"/>
              </a:rPr>
              <a:t>»</a:t>
            </a:r>
          </a:p>
          <a:p>
            <a:pPr marL="0" indent="0">
              <a:buNone/>
            </a:pPr>
            <a:endParaRPr lang="it-IT"/>
          </a:p>
          <a:p>
            <a:endParaRPr lang="it-IT"/>
          </a:p>
        </p:txBody>
      </p:sp>
      <p:sp>
        <p:nvSpPr>
          <p:cNvPr id="6" name="Rettangolo 5">
            <a:extLst>
              <a:ext uri="{FF2B5EF4-FFF2-40B4-BE49-F238E27FC236}">
                <a16:creationId xmlns:a16="http://schemas.microsoft.com/office/drawing/2014/main" id="{D5B64C9D-C163-38B6-4A16-95312A20FE6D}"/>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0" name="Titolo 1">
            <a:extLst>
              <a:ext uri="{FF2B5EF4-FFF2-40B4-BE49-F238E27FC236}">
                <a16:creationId xmlns:a16="http://schemas.microsoft.com/office/drawing/2014/main" id="{1D8353CA-24F4-C26C-6A3C-684ED513BFF4}"/>
              </a:ext>
            </a:extLst>
          </p:cNvPr>
          <p:cNvSpPr>
            <a:spLocks noGrp="1"/>
          </p:cNvSpPr>
          <p:nvPr>
            <p:ph type="title"/>
          </p:nvPr>
        </p:nvSpPr>
        <p:spPr>
          <a:xfrm>
            <a:off x="838200" y="365125"/>
            <a:ext cx="10515600" cy="1325563"/>
          </a:xfrm>
        </p:spPr>
        <p:txBody>
          <a:bodyPr>
            <a:normAutofit/>
          </a:bodyPr>
          <a:lstStyle/>
          <a:p>
            <a:pPr algn="ctr"/>
            <a:r>
              <a:rPr lang="it-IT">
                <a:solidFill>
                  <a:schemeClr val="bg1"/>
                </a:solidFill>
              </a:rPr>
              <a:t>Misure di protezione: ADS</a:t>
            </a:r>
          </a:p>
        </p:txBody>
      </p:sp>
    </p:spTree>
    <p:extLst>
      <p:ext uri="{BB962C8B-B14F-4D97-AF65-F5344CB8AC3E}">
        <p14:creationId xmlns:p14="http://schemas.microsoft.com/office/powerpoint/2010/main" val="42453664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B7719B-14B2-3110-3939-9F122E97C7A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90A6E03-43A7-62E3-D4C4-4AA3CC38A389}"/>
              </a:ext>
            </a:extLst>
          </p:cNvPr>
          <p:cNvSpPr>
            <a:spLocks noGrp="1"/>
          </p:cNvSpPr>
          <p:nvPr>
            <p:ph idx="1"/>
          </p:nvPr>
        </p:nvSpPr>
        <p:spPr>
          <a:xfrm>
            <a:off x="560439" y="1825625"/>
            <a:ext cx="11031793" cy="4667250"/>
          </a:xfrm>
        </p:spPr>
        <p:txBody>
          <a:bodyPr>
            <a:normAutofit fontScale="92500" lnSpcReduction="10000"/>
          </a:bodyPr>
          <a:lstStyle/>
          <a:p>
            <a:pPr marL="0" indent="0">
              <a:buNone/>
            </a:pPr>
            <a:endParaRPr lang="it-IT"/>
          </a:p>
          <a:p>
            <a:pPr marL="0" indent="0">
              <a:buNone/>
            </a:pPr>
            <a:r>
              <a:rPr lang="it-IT">
                <a:sym typeface="Wingdings" panose="05000000000000000000" pitchFamily="2" charset="2"/>
              </a:rPr>
              <a:t>Poteri attribuiti all’ADS: </a:t>
            </a:r>
            <a:r>
              <a:rPr lang="it-IT" b="1" u="sng">
                <a:sym typeface="Wingdings" panose="05000000000000000000" pitchFamily="2" charset="2"/>
              </a:rPr>
              <a:t>p</a:t>
            </a:r>
            <a:r>
              <a:rPr lang="it-IT" b="1" u="sng"/>
              <a:t>rincipio di proporzionalità</a:t>
            </a:r>
            <a:endParaRPr lang="it-IT"/>
          </a:p>
          <a:p>
            <a:pPr marL="0" indent="0" algn="just">
              <a:buNone/>
            </a:pPr>
            <a:r>
              <a:rPr lang="it-IT"/>
              <a:t>Cass. civ., Sez. I, </a:t>
            </a:r>
            <a:r>
              <a:rPr lang="it-IT" err="1"/>
              <a:t>ord</a:t>
            </a:r>
            <a:r>
              <a:rPr lang="it-IT"/>
              <a:t>. 27/05/2024, n. 14689: «</a:t>
            </a:r>
            <a:r>
              <a:rPr lang="it-IT" sz="2800" b="0" i="1">
                <a:latin typeface="+mn-lt"/>
              </a:rPr>
              <a:t>In tema di </a:t>
            </a:r>
            <a:r>
              <a:rPr lang="it-IT" sz="2800" b="0" i="1" err="1">
                <a:latin typeface="+mn-lt"/>
              </a:rPr>
              <a:t>AdS</a:t>
            </a:r>
            <a:r>
              <a:rPr lang="it-IT" sz="2800" b="0" i="1">
                <a:latin typeface="+mn-lt"/>
              </a:rPr>
              <a:t>, le </a:t>
            </a:r>
            <a:r>
              <a:rPr lang="it-IT" sz="2800" i="1">
                <a:latin typeface="+mn-lt"/>
              </a:rPr>
              <a:t>caratteristiche dell'istituto </a:t>
            </a:r>
            <a:r>
              <a:rPr lang="it-IT" sz="2800" b="0" i="1">
                <a:latin typeface="+mn-lt"/>
              </a:rPr>
              <a:t>impongono, </a:t>
            </a:r>
            <a:r>
              <a:rPr lang="it-IT" sz="2800" i="1">
                <a:latin typeface="+mn-lt"/>
              </a:rPr>
              <a:t>in linea con le indicazioni provenienti dall'art. 12 della Convenzione delle Nazioni Unite sui diritti delle persone con disabilità</a:t>
            </a:r>
            <a:r>
              <a:rPr lang="it-IT" sz="2800" b="0" i="1">
                <a:latin typeface="+mn-lt"/>
              </a:rPr>
              <a:t>, </a:t>
            </a:r>
            <a:r>
              <a:rPr lang="it-IT" sz="2800" i="1">
                <a:latin typeface="+mn-lt"/>
              </a:rPr>
              <a:t>che l'accertamento della ricorrenza dei presupposti </a:t>
            </a:r>
            <a:r>
              <a:rPr lang="it-IT" sz="2800" b="0" i="1">
                <a:latin typeface="+mn-lt"/>
              </a:rPr>
              <a:t>di legge sia </a:t>
            </a:r>
            <a:r>
              <a:rPr lang="it-IT" sz="2800" i="1">
                <a:latin typeface="+mn-lt"/>
              </a:rPr>
              <a:t>compiuto in </a:t>
            </a:r>
            <a:r>
              <a:rPr lang="it-IT" sz="2800" b="1" i="1">
                <a:latin typeface="+mn-lt"/>
              </a:rPr>
              <a:t>maniera specifica e focalizzata rispetto alle condizioni di menomazione del beneficiario </a:t>
            </a:r>
            <a:r>
              <a:rPr lang="it-IT" sz="2800" b="0" i="1">
                <a:latin typeface="+mn-lt"/>
              </a:rPr>
              <a:t>ed anche rispetto all'incidenza di tali condizioni sulla capacità del medesimo di provvedere ai propri interessi, ad entrambi i menzionati elementi, di guisa </a:t>
            </a:r>
            <a:r>
              <a:rPr lang="it-IT" b="1" i="1"/>
              <a:t>perimetrando i poteri gestori dell'amministratore in termini direttamente proporzionati </a:t>
            </a:r>
            <a:r>
              <a:rPr lang="it-IT" sz="2800" b="0" i="1">
                <a:latin typeface="+mn-lt"/>
              </a:rPr>
              <a:t>che la </a:t>
            </a:r>
            <a:r>
              <a:rPr lang="it-IT" sz="2800" i="1">
                <a:latin typeface="+mn-lt"/>
              </a:rPr>
              <a:t>misura risulti </a:t>
            </a:r>
            <a:r>
              <a:rPr lang="it-IT" sz="2800" b="1" i="1">
                <a:latin typeface="+mn-lt"/>
              </a:rPr>
              <a:t>specifica e funzionale agli obiettivi individuali di tutela</a:t>
            </a:r>
            <a:r>
              <a:rPr lang="it-IT" sz="2800" b="0" i="1">
                <a:latin typeface="+mn-lt"/>
              </a:rPr>
              <a:t>, altrimenti implicando un'ingiustificata limitazione della capacità di agire della persona</a:t>
            </a:r>
            <a:endParaRPr lang="it-IT"/>
          </a:p>
        </p:txBody>
      </p:sp>
      <p:sp>
        <p:nvSpPr>
          <p:cNvPr id="4" name="Rettangolo 3">
            <a:extLst>
              <a:ext uri="{FF2B5EF4-FFF2-40B4-BE49-F238E27FC236}">
                <a16:creationId xmlns:a16="http://schemas.microsoft.com/office/drawing/2014/main" id="{D61DF31A-46FC-98DB-2E0C-3ABEC68D5CF2}"/>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Poteri gestori dell’ADS</a:t>
            </a:r>
          </a:p>
        </p:txBody>
      </p:sp>
    </p:spTree>
    <p:extLst>
      <p:ext uri="{BB962C8B-B14F-4D97-AF65-F5344CB8AC3E}">
        <p14:creationId xmlns:p14="http://schemas.microsoft.com/office/powerpoint/2010/main" val="3968542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53E2957-ED93-CEE5-5095-7001BCFF0BD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D74D042-4114-513F-D680-2D27676D7165}"/>
              </a:ext>
            </a:extLst>
          </p:cNvPr>
          <p:cNvSpPr>
            <a:spLocks noGrp="1"/>
          </p:cNvSpPr>
          <p:nvPr>
            <p:ph idx="1"/>
          </p:nvPr>
        </p:nvSpPr>
        <p:spPr>
          <a:xfrm>
            <a:off x="838200" y="1825625"/>
            <a:ext cx="10515600" cy="4667250"/>
          </a:xfrm>
        </p:spPr>
        <p:txBody>
          <a:bodyPr>
            <a:normAutofit fontScale="77500" lnSpcReduction="20000"/>
          </a:bodyPr>
          <a:lstStyle/>
          <a:p>
            <a:pPr marL="0" indent="0">
              <a:buNone/>
            </a:pPr>
            <a:r>
              <a:rPr lang="it-IT"/>
              <a:t>Distinzione tra:</a:t>
            </a:r>
          </a:p>
          <a:p>
            <a:pPr marL="0" indent="0">
              <a:buNone/>
            </a:pPr>
            <a:endParaRPr lang="it-IT"/>
          </a:p>
          <a:p>
            <a:pPr marL="0" indent="0" algn="just">
              <a:buNone/>
            </a:pPr>
            <a:r>
              <a:rPr lang="it-IT"/>
              <a:t>a) </a:t>
            </a:r>
            <a:r>
              <a:rPr lang="it-IT" b="1"/>
              <a:t>Amministrazione sostitutiva: </a:t>
            </a:r>
            <a:r>
              <a:rPr lang="it-IT"/>
              <a:t>incapacità di autodeterminarsi</a:t>
            </a:r>
            <a:r>
              <a:rPr lang="it-IT">
                <a:sym typeface="Wingdings" panose="05000000000000000000" pitchFamily="2" charset="2"/>
              </a:rPr>
              <a:t> affinità con l’istituto della tutela</a:t>
            </a:r>
            <a:endParaRPr lang="it-IT"/>
          </a:p>
          <a:p>
            <a:pPr marL="0" indent="0">
              <a:buNone/>
            </a:pPr>
            <a:endParaRPr lang="it-IT"/>
          </a:p>
          <a:p>
            <a:pPr marL="0" indent="0" algn="just">
              <a:buNone/>
            </a:pPr>
            <a:r>
              <a:rPr lang="it-IT"/>
              <a:t>b) </a:t>
            </a:r>
            <a:r>
              <a:rPr lang="it-IT" b="1"/>
              <a:t>Amministrazione in affiancamento</a:t>
            </a:r>
            <a:r>
              <a:rPr lang="it-IT">
                <a:sym typeface="Wingdings" panose="05000000000000000000" pitchFamily="2" charset="2"/>
              </a:rPr>
              <a:t> affinità con l’istituto della curatela, limitazione minore della capacità di agire:</a:t>
            </a:r>
            <a:endParaRPr lang="it-IT"/>
          </a:p>
          <a:p>
            <a:pPr marL="0" indent="0">
              <a:buNone/>
            </a:pPr>
            <a:endParaRPr lang="it-IT"/>
          </a:p>
          <a:p>
            <a:pPr marL="0" indent="0" algn="just">
              <a:buNone/>
            </a:pPr>
            <a:r>
              <a:rPr lang="it-IT"/>
              <a:t>Cass. civ., Sez. II, </a:t>
            </a:r>
            <a:r>
              <a:rPr lang="it-IT" err="1"/>
              <a:t>sent</a:t>
            </a:r>
            <a:r>
              <a:rPr lang="it-IT"/>
              <a:t>. 04/03/2020, n. 6079: </a:t>
            </a:r>
            <a:r>
              <a:rPr lang="it-IT" i="1"/>
              <a:t>«L'amministrazione di sostegno si configura come cd. sostitutiva o mista, laddove presenta caratteristiche affini alla tutela, poiché l'amministrato, </a:t>
            </a:r>
            <a:r>
              <a:rPr lang="it-IT" b="1" i="1"/>
              <a:t>pur non essendo tecnicamente incapace di compiere atti giuridici, non è comunque in grado di determinarsi autonomamente </a:t>
            </a:r>
            <a:r>
              <a:rPr lang="it-IT" i="1"/>
              <a:t>in difetto di un intervento, appunto sostitutivo ovvero di ausilio attivo, dell'amministratore; viene, invece, definita amministrazione puramente di assistenza quando si avvicina alla curatela, in relazione alla quale l'ordinamento non prevede i divieti di ricevere per testamento e donazione.» </a:t>
            </a:r>
          </a:p>
        </p:txBody>
      </p:sp>
      <p:sp>
        <p:nvSpPr>
          <p:cNvPr id="4" name="Rettangolo 3">
            <a:extLst>
              <a:ext uri="{FF2B5EF4-FFF2-40B4-BE49-F238E27FC236}">
                <a16:creationId xmlns:a16="http://schemas.microsoft.com/office/drawing/2014/main" id="{2D6E7B12-96A2-A9A1-FAD7-B912FAB00B7E}"/>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it-IT" sz="4400"/>
              <a:t>Poteri gestori dell’ADS</a:t>
            </a:r>
            <a:endParaRPr lang="it-IT"/>
          </a:p>
        </p:txBody>
      </p:sp>
    </p:spTree>
    <p:extLst>
      <p:ext uri="{BB962C8B-B14F-4D97-AF65-F5344CB8AC3E}">
        <p14:creationId xmlns:p14="http://schemas.microsoft.com/office/powerpoint/2010/main" val="17645172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C6140EA-70A4-18BE-7941-6704BD2288F5}"/>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F309291-8DED-CB0E-3BAD-F3571AB882C7}"/>
              </a:ext>
            </a:extLst>
          </p:cNvPr>
          <p:cNvSpPr>
            <a:spLocks noGrp="1"/>
          </p:cNvSpPr>
          <p:nvPr>
            <p:ph idx="1"/>
          </p:nvPr>
        </p:nvSpPr>
        <p:spPr/>
        <p:txBody>
          <a:bodyPr>
            <a:normAutofit fontScale="92500" lnSpcReduction="10000"/>
          </a:bodyPr>
          <a:lstStyle/>
          <a:p>
            <a:pPr marL="0" indent="0" algn="just">
              <a:buNone/>
            </a:pPr>
            <a:endParaRPr lang="it-IT"/>
          </a:p>
          <a:p>
            <a:pPr marL="0" indent="0" algn="just">
              <a:buNone/>
            </a:pPr>
            <a:r>
              <a:rPr lang="it-IT"/>
              <a:t>Criteri normativi, art. 408 c.c.: fondamentale è la </a:t>
            </a:r>
            <a:r>
              <a:rPr lang="it-IT" b="1"/>
              <a:t>scelta proveniente dal beneficiario</a:t>
            </a:r>
            <a:r>
              <a:rPr lang="it-IT"/>
              <a:t>, con atto pubblico o scrittura privata autenticata</a:t>
            </a:r>
          </a:p>
          <a:p>
            <a:pPr marL="0" indent="0" algn="just">
              <a:buNone/>
            </a:pPr>
            <a:endParaRPr lang="it-IT"/>
          </a:p>
          <a:p>
            <a:pPr marL="0" indent="0" algn="just">
              <a:buNone/>
            </a:pPr>
            <a:r>
              <a:rPr lang="it-IT"/>
              <a:t>Cass. civ., Sez. I, </a:t>
            </a:r>
            <a:r>
              <a:rPr lang="it-IT" err="1"/>
              <a:t>ord</a:t>
            </a:r>
            <a:r>
              <a:rPr lang="it-IT"/>
              <a:t>. 16/09/2024, n. 24732: «</a:t>
            </a:r>
            <a:r>
              <a:rPr lang="it-IT" i="1"/>
              <a:t>La volontà del beneficiario deve essere, nei limiti del possibile, rispettata, specie ove sia stata espressa nella scelta dell'amministratore in previsione della futura incapacità nei termini previsti dall'art 408 c.c. In tali casi la </a:t>
            </a:r>
            <a:r>
              <a:rPr lang="it-IT" b="1" i="1"/>
              <a:t>volontà del beneficiario può essere disattesa, con adeguata motivazione, solo per gravi motivi </a:t>
            </a:r>
            <a:r>
              <a:rPr lang="it-IT" i="1"/>
              <a:t>e segnatamente qualora la </a:t>
            </a:r>
            <a:r>
              <a:rPr lang="it-IT" b="1" i="1"/>
              <a:t>persona designata sia inadatta a realizzare la cura del beneficiario e dei suoi interessi</a:t>
            </a:r>
            <a:r>
              <a:rPr lang="it-IT" i="1"/>
              <a:t>, che costituisce l'esclusivo parametro di scelta dato dall'art.408 c.c.»</a:t>
            </a:r>
          </a:p>
        </p:txBody>
      </p:sp>
      <p:sp>
        <p:nvSpPr>
          <p:cNvPr id="5" name="Rettangolo 4">
            <a:extLst>
              <a:ext uri="{FF2B5EF4-FFF2-40B4-BE49-F238E27FC236}">
                <a16:creationId xmlns:a16="http://schemas.microsoft.com/office/drawing/2014/main" id="{C6B0606C-EAB3-C877-B030-C125014148D1}"/>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Scelta dell’ADS</a:t>
            </a:r>
          </a:p>
        </p:txBody>
      </p:sp>
    </p:spTree>
    <p:extLst>
      <p:ext uri="{BB962C8B-B14F-4D97-AF65-F5344CB8AC3E}">
        <p14:creationId xmlns:p14="http://schemas.microsoft.com/office/powerpoint/2010/main" val="31978808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F0C02B-03D8-89A2-337B-557B386582D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6FAB63A-B975-72EF-EEC1-490737109FD6}"/>
              </a:ext>
            </a:extLst>
          </p:cNvPr>
          <p:cNvSpPr>
            <a:spLocks noGrp="1"/>
          </p:cNvSpPr>
          <p:nvPr>
            <p:ph idx="1"/>
          </p:nvPr>
        </p:nvSpPr>
        <p:spPr/>
        <p:txBody>
          <a:bodyPr>
            <a:normAutofit/>
          </a:bodyPr>
          <a:lstStyle/>
          <a:p>
            <a:pPr marL="0" indent="0">
              <a:buNone/>
            </a:pPr>
            <a:endParaRPr lang="it-IT"/>
          </a:p>
          <a:p>
            <a:pPr marL="0" indent="0">
              <a:buNone/>
            </a:pPr>
            <a:endParaRPr lang="it-IT"/>
          </a:p>
          <a:p>
            <a:pPr marL="0" indent="0" algn="just">
              <a:buNone/>
            </a:pPr>
            <a:r>
              <a:rPr lang="it-IT"/>
              <a:t>a) Assenza di indicazioni del beneficiario </a:t>
            </a:r>
          </a:p>
          <a:p>
            <a:pPr marL="0" indent="0" algn="just">
              <a:buNone/>
            </a:pPr>
            <a:r>
              <a:rPr lang="it-IT"/>
              <a:t>b) Presenza di gravi motivi</a:t>
            </a:r>
            <a:endParaRPr lang="it-IT">
              <a:sym typeface="Wingdings" panose="05000000000000000000" pitchFamily="2" charset="2"/>
            </a:endParaRPr>
          </a:p>
          <a:p>
            <a:pPr marL="0" indent="0" algn="just">
              <a:buNone/>
            </a:pPr>
            <a:endParaRPr lang="it-IT" b="1">
              <a:sym typeface="Wingdings" panose="05000000000000000000" pitchFamily="2" charset="2"/>
            </a:endParaRPr>
          </a:p>
          <a:p>
            <a:pPr marL="0" indent="0" algn="just">
              <a:buNone/>
            </a:pPr>
            <a:endParaRPr lang="it-IT" b="1">
              <a:sym typeface="Wingdings" panose="05000000000000000000" pitchFamily="2" charset="2"/>
            </a:endParaRPr>
          </a:p>
          <a:p>
            <a:pPr marL="0" indent="0" algn="just">
              <a:buNone/>
            </a:pPr>
            <a:r>
              <a:rPr lang="it-IT" b="1">
                <a:sym typeface="Wingdings" panose="05000000000000000000" pitchFamily="2" charset="2"/>
              </a:rPr>
              <a:t>Favor legis </a:t>
            </a:r>
            <a:r>
              <a:rPr lang="it-IT" b="1"/>
              <a:t>per i familiari prossimi</a:t>
            </a:r>
            <a:r>
              <a:rPr lang="it-IT"/>
              <a:t>: coniuge non legalmente separato, convivente stabile, genitori, figli, fratelli, parenti entro il quarto grado, soggetto designato dal genitore superstite</a:t>
            </a:r>
          </a:p>
          <a:p>
            <a:pPr marL="0" indent="0" algn="just">
              <a:buNone/>
            </a:pPr>
            <a:endParaRPr lang="it-IT"/>
          </a:p>
          <a:p>
            <a:pPr marL="0" indent="0" algn="just">
              <a:buNone/>
            </a:pPr>
            <a:endParaRPr lang="it-IT"/>
          </a:p>
        </p:txBody>
      </p:sp>
      <p:sp>
        <p:nvSpPr>
          <p:cNvPr id="6" name="Rettangolo 5">
            <a:extLst>
              <a:ext uri="{FF2B5EF4-FFF2-40B4-BE49-F238E27FC236}">
                <a16:creationId xmlns:a16="http://schemas.microsoft.com/office/drawing/2014/main" id="{F888067A-0D0C-D22D-BACC-A231CDB689E9}"/>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Scelta dell’ADS</a:t>
            </a:r>
          </a:p>
        </p:txBody>
      </p:sp>
      <p:sp>
        <p:nvSpPr>
          <p:cNvPr id="7" name="Freccia a destra 6">
            <a:extLst>
              <a:ext uri="{FF2B5EF4-FFF2-40B4-BE49-F238E27FC236}">
                <a16:creationId xmlns:a16="http://schemas.microsoft.com/office/drawing/2014/main" id="{415440FB-EC78-F3C5-94B5-9D7AA60A2EA3}"/>
              </a:ext>
            </a:extLst>
          </p:cNvPr>
          <p:cNvSpPr/>
          <p:nvPr/>
        </p:nvSpPr>
        <p:spPr>
          <a:xfrm>
            <a:off x="7443021" y="3237271"/>
            <a:ext cx="1007806" cy="383458"/>
          </a:xfrm>
          <a:prstGeom prst="rightArrow">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CasellaDiTesto 7">
            <a:extLst>
              <a:ext uri="{FF2B5EF4-FFF2-40B4-BE49-F238E27FC236}">
                <a16:creationId xmlns:a16="http://schemas.microsoft.com/office/drawing/2014/main" id="{5A09F82B-E074-32B2-E0BA-26FB04438076}"/>
              </a:ext>
            </a:extLst>
          </p:cNvPr>
          <p:cNvSpPr txBox="1"/>
          <p:nvPr/>
        </p:nvSpPr>
        <p:spPr>
          <a:xfrm>
            <a:off x="8332840" y="2951946"/>
            <a:ext cx="3347884" cy="954107"/>
          </a:xfrm>
          <a:prstGeom prst="rect">
            <a:avLst/>
          </a:prstGeom>
          <a:noFill/>
        </p:spPr>
        <p:txBody>
          <a:bodyPr wrap="square" rtlCol="0">
            <a:spAutoFit/>
          </a:bodyPr>
          <a:lstStyle/>
          <a:p>
            <a:pPr algn="ctr"/>
            <a:r>
              <a:rPr lang="it-IT" sz="2800"/>
              <a:t>  Scelta motivata del giudice</a:t>
            </a:r>
          </a:p>
        </p:txBody>
      </p:sp>
    </p:spTree>
    <p:extLst>
      <p:ext uri="{BB962C8B-B14F-4D97-AF65-F5344CB8AC3E}">
        <p14:creationId xmlns:p14="http://schemas.microsoft.com/office/powerpoint/2010/main" val="36931042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E591366-5978-3B08-764C-5422B7F950E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AF468D7-A2AB-F306-4235-81E9DDAB9DE3}"/>
              </a:ext>
            </a:extLst>
          </p:cNvPr>
          <p:cNvSpPr>
            <a:spLocks noGrp="1"/>
          </p:cNvSpPr>
          <p:nvPr>
            <p:ph idx="1"/>
          </p:nvPr>
        </p:nvSpPr>
        <p:spPr/>
        <p:txBody>
          <a:bodyPr>
            <a:normAutofit fontScale="77500" lnSpcReduction="20000"/>
          </a:bodyPr>
          <a:lstStyle/>
          <a:p>
            <a:pPr marL="0" indent="0">
              <a:buNone/>
            </a:pPr>
            <a:endParaRPr lang="it-IT"/>
          </a:p>
          <a:p>
            <a:pPr marL="0" indent="0">
              <a:buNone/>
            </a:pPr>
            <a:r>
              <a:rPr lang="it-IT"/>
              <a:t>Solo de residuo, </a:t>
            </a:r>
            <a:r>
              <a:rPr lang="it-IT" b="1"/>
              <a:t>altra persona idonea estranea al nucleo familiare</a:t>
            </a:r>
            <a:endParaRPr lang="it-IT"/>
          </a:p>
          <a:p>
            <a:pPr marL="0" indent="0">
              <a:buNone/>
            </a:pPr>
            <a:endParaRPr lang="it-IT"/>
          </a:p>
          <a:p>
            <a:pPr marL="0" indent="0" algn="just">
              <a:buNone/>
            </a:pPr>
            <a:r>
              <a:rPr lang="it-IT"/>
              <a:t>Cass. civ., Sez. I, ord.12/03/2025, n. 6624</a:t>
            </a:r>
            <a:r>
              <a:rPr lang="it-IT" i="1"/>
              <a:t>: «Sullo specifico tema del conflitto familiare, si è affermato che qualora sia accertato che sussista un conflitto </a:t>
            </a:r>
            <a:r>
              <a:rPr lang="it-IT" i="1" err="1"/>
              <a:t>endofamiliare</a:t>
            </a:r>
            <a:r>
              <a:rPr lang="it-IT" i="1"/>
              <a:t> che, in quanto fonte di stress e di disagi, </a:t>
            </a:r>
            <a:r>
              <a:rPr lang="it-IT" b="1" i="1"/>
              <a:t>non garantisca un'adeguata rete protettiva per il beneficiario, diretta a preservarne gli interessi personali e patrimoniali, trova fondamento la nomina, quale amministratore, di un estraneo al nucleo familiare </a:t>
            </a:r>
            <a:r>
              <a:rPr lang="it-IT" i="1"/>
              <a:t>il cui compito primario consisterà nella </a:t>
            </a:r>
            <a:r>
              <a:rPr lang="it-IT" b="1" i="1"/>
              <a:t>ricostituzione della necessaria rete protettiva</a:t>
            </a:r>
            <a:r>
              <a:rPr lang="it-IT" i="1"/>
              <a:t>, in funzione della migliore cura degli interessi del beneficiario (Cass. civ., Sez. I, n. 13612, del 16/05/2024) e con ciò a si è inteso dire che </a:t>
            </a:r>
            <a:r>
              <a:rPr lang="it-IT" b="1" i="1"/>
              <a:t>non rileva di per sé il conflitto tra i familiari</a:t>
            </a:r>
            <a:r>
              <a:rPr lang="it-IT" i="1"/>
              <a:t> - che ipotesi potrebbe anche essere strumentale a perseguire finalità diversa da quella di cura ed assistenza del beneficiario - ma il fatto che questo conflitto possa essere </a:t>
            </a:r>
            <a:r>
              <a:rPr lang="it-IT" b="1" i="1"/>
              <a:t>fonte di stress e disagi per il beneficiario e non garantisca un'adeguata rete protettiva</a:t>
            </a:r>
            <a:r>
              <a:rPr lang="it-IT" i="1"/>
              <a:t>.»</a:t>
            </a:r>
          </a:p>
          <a:p>
            <a:endParaRPr lang="it-IT"/>
          </a:p>
        </p:txBody>
      </p:sp>
      <p:sp>
        <p:nvSpPr>
          <p:cNvPr id="4" name="Rettangolo 3">
            <a:extLst>
              <a:ext uri="{FF2B5EF4-FFF2-40B4-BE49-F238E27FC236}">
                <a16:creationId xmlns:a16="http://schemas.microsoft.com/office/drawing/2014/main" id="{AF9FCDF5-D71D-A761-F3CD-5AE1A78E1379}"/>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Scelta dell’ADS</a:t>
            </a:r>
          </a:p>
        </p:txBody>
      </p:sp>
    </p:spTree>
    <p:extLst>
      <p:ext uri="{BB962C8B-B14F-4D97-AF65-F5344CB8AC3E}">
        <p14:creationId xmlns:p14="http://schemas.microsoft.com/office/powerpoint/2010/main" val="28391247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641C66-9A7B-2EF4-9E73-DE2B19C497F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840BEAF-9600-3518-332F-2B09E6DC9836}"/>
              </a:ext>
            </a:extLst>
          </p:cNvPr>
          <p:cNvSpPr>
            <a:spLocks noGrp="1"/>
          </p:cNvSpPr>
          <p:nvPr>
            <p:ph idx="1"/>
          </p:nvPr>
        </p:nvSpPr>
        <p:spPr>
          <a:xfrm>
            <a:off x="324465" y="2055813"/>
            <a:ext cx="11577482" cy="4300742"/>
          </a:xfrm>
        </p:spPr>
        <p:txBody>
          <a:bodyPr>
            <a:normAutofit fontScale="32500" lnSpcReduction="20000"/>
          </a:bodyPr>
          <a:lstStyle/>
          <a:p>
            <a:pPr marL="0" indent="0">
              <a:buNone/>
            </a:pPr>
            <a:endParaRPr lang="it-IT"/>
          </a:p>
          <a:p>
            <a:pPr marL="0" indent="0" algn="just">
              <a:buNone/>
            </a:pPr>
            <a:r>
              <a:rPr lang="it-IT" sz="7200"/>
              <a:t>Obbligo in capo all’ADS di:</a:t>
            </a:r>
          </a:p>
          <a:p>
            <a:pPr algn="just"/>
            <a:r>
              <a:rPr lang="it-IT" sz="7200" b="1"/>
              <a:t>Inventario iniziale</a:t>
            </a:r>
            <a:endParaRPr lang="it-IT" sz="7200"/>
          </a:p>
          <a:p>
            <a:pPr algn="just"/>
            <a:r>
              <a:rPr lang="it-IT" sz="7200" b="1"/>
              <a:t>Rendiconti periodici</a:t>
            </a:r>
          </a:p>
          <a:p>
            <a:pPr marL="0" indent="0" algn="just">
              <a:buNone/>
            </a:pPr>
            <a:endParaRPr lang="it-IT" sz="7200">
              <a:sym typeface="Wingdings" panose="05000000000000000000" pitchFamily="2" charset="2"/>
            </a:endParaRPr>
          </a:p>
          <a:p>
            <a:pPr marL="0" indent="0" algn="just">
              <a:buNone/>
            </a:pPr>
            <a:r>
              <a:rPr lang="it-IT" sz="7200">
                <a:sym typeface="Wingdings" panose="05000000000000000000" pitchFamily="2" charset="2"/>
              </a:rPr>
              <a:t>Prassi frequenti nel decreto di apertura:</a:t>
            </a:r>
          </a:p>
          <a:p>
            <a:pPr algn="just"/>
            <a:r>
              <a:rPr lang="it-IT" sz="7200">
                <a:sym typeface="Wingdings" panose="05000000000000000000" pitchFamily="2" charset="2"/>
              </a:rPr>
              <a:t>Fissazione di limite di spesa mensile, salvo RID autorizzati; </a:t>
            </a:r>
          </a:p>
          <a:p>
            <a:pPr algn="just"/>
            <a:r>
              <a:rPr lang="it-IT" sz="7200">
                <a:sym typeface="Wingdings" panose="05000000000000000000" pitchFamily="2" charset="2"/>
              </a:rPr>
              <a:t>Invito all’utilizzo di mezzi di pagamento tracciabili</a:t>
            </a:r>
          </a:p>
          <a:p>
            <a:pPr marL="0" indent="0" algn="just">
              <a:buNone/>
            </a:pPr>
            <a:endParaRPr lang="it-IT" sz="7200">
              <a:sym typeface="Wingdings" panose="05000000000000000000" pitchFamily="2" charset="2"/>
            </a:endParaRPr>
          </a:p>
          <a:p>
            <a:pPr marL="0" indent="0" algn="just">
              <a:buNone/>
            </a:pPr>
            <a:r>
              <a:rPr lang="it-IT" sz="7200" b="1">
                <a:sym typeface="Wingdings" panose="05000000000000000000" pitchFamily="2" charset="2"/>
              </a:rPr>
              <a:t> Gestione tendenzialmente conservativa </a:t>
            </a:r>
            <a:r>
              <a:rPr lang="it-IT" sz="7200">
                <a:sym typeface="Wingdings" panose="05000000000000000000" pitchFamily="2" charset="2"/>
              </a:rPr>
              <a:t>del patrimonio del beneficiario</a:t>
            </a:r>
            <a:endParaRPr lang="it-IT" sz="4400">
              <a:sym typeface="Wingdings" panose="05000000000000000000" pitchFamily="2" charset="2"/>
            </a:endParaRPr>
          </a:p>
          <a:p>
            <a:pPr marL="0" indent="0">
              <a:buNone/>
            </a:pPr>
            <a:r>
              <a:rPr lang="it-IT"/>
              <a:t> </a:t>
            </a:r>
          </a:p>
          <a:p>
            <a:endParaRPr lang="it-IT"/>
          </a:p>
        </p:txBody>
      </p:sp>
      <p:sp>
        <p:nvSpPr>
          <p:cNvPr id="4" name="Rettangolo 3">
            <a:extLst>
              <a:ext uri="{FF2B5EF4-FFF2-40B4-BE49-F238E27FC236}">
                <a16:creationId xmlns:a16="http://schemas.microsoft.com/office/drawing/2014/main" id="{1F07C73D-308D-7BA7-4C63-728404055CB6}"/>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Aspetti patrimoniali: ordinaria amministrazione</a:t>
            </a:r>
          </a:p>
        </p:txBody>
      </p:sp>
    </p:spTree>
    <p:extLst>
      <p:ext uri="{BB962C8B-B14F-4D97-AF65-F5344CB8AC3E}">
        <p14:creationId xmlns:p14="http://schemas.microsoft.com/office/powerpoint/2010/main" val="3019115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10F8AC3-5CDA-7861-4264-D712377592C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4711E93-4365-B31C-C73C-7E50D3B77F68}"/>
              </a:ext>
            </a:extLst>
          </p:cNvPr>
          <p:cNvSpPr>
            <a:spLocks noGrp="1"/>
          </p:cNvSpPr>
          <p:nvPr>
            <p:ph idx="1"/>
          </p:nvPr>
        </p:nvSpPr>
        <p:spPr/>
        <p:txBody>
          <a:bodyPr vert="horz" lIns="91440" tIns="45720" rIns="91440" bIns="45720" rtlCol="0" anchor="t">
            <a:normAutofit/>
          </a:bodyPr>
          <a:lstStyle/>
          <a:p>
            <a:pPr algn="just"/>
            <a:endParaRPr lang="it-IT"/>
          </a:p>
          <a:p>
            <a:pPr marL="0" indent="0" algn="just">
              <a:buNone/>
            </a:pPr>
            <a:endParaRPr lang="it-IT"/>
          </a:p>
          <a:p>
            <a:pPr algn="just"/>
            <a:r>
              <a:rPr lang="it-IT"/>
              <a:t>Obbligo di relazione periodica sulle condizioni di vita personale e sociale del beneficiario (art. 405, co. 5, n. 6 c.c.)</a:t>
            </a:r>
            <a:r>
              <a:rPr lang="it-IT">
                <a:sym typeface="Wingdings" panose="05000000000000000000" pitchFamily="2" charset="2"/>
              </a:rPr>
              <a:t></a:t>
            </a:r>
            <a:r>
              <a:rPr lang="it-IT"/>
              <a:t> documentazione medica aggiornata</a:t>
            </a:r>
          </a:p>
          <a:p>
            <a:pPr marL="0" indent="0" algn="just">
              <a:buNone/>
            </a:pPr>
            <a:endParaRPr lang="it-IT"/>
          </a:p>
          <a:p>
            <a:pPr algn="just"/>
            <a:r>
              <a:rPr lang="it-IT"/>
              <a:t>Possibilità per l’ADS di prestare consenso ai trattamenti sanitari, se previsto nel decreto di apertura </a:t>
            </a:r>
          </a:p>
        </p:txBody>
      </p:sp>
      <p:sp>
        <p:nvSpPr>
          <p:cNvPr id="4" name="Rettangolo 3">
            <a:extLst>
              <a:ext uri="{FF2B5EF4-FFF2-40B4-BE49-F238E27FC236}">
                <a16:creationId xmlns:a16="http://schemas.microsoft.com/office/drawing/2014/main" id="{763B03F8-3A70-0E16-520E-395FF51F22F3}"/>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Vigilanza del GT: aspetti personali</a:t>
            </a:r>
          </a:p>
        </p:txBody>
      </p:sp>
    </p:spTree>
    <p:extLst>
      <p:ext uri="{BB962C8B-B14F-4D97-AF65-F5344CB8AC3E}">
        <p14:creationId xmlns:p14="http://schemas.microsoft.com/office/powerpoint/2010/main" val="14084413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108669-7475-E184-4B62-9EFBE7326BE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DF1B66E9-53E9-740C-23D8-5274A74404E1}"/>
              </a:ext>
            </a:extLst>
          </p:cNvPr>
          <p:cNvSpPr>
            <a:spLocks noGrp="1"/>
          </p:cNvSpPr>
          <p:nvPr>
            <p:ph idx="1"/>
          </p:nvPr>
        </p:nvSpPr>
        <p:spPr/>
        <p:txBody>
          <a:bodyPr>
            <a:normAutofit fontScale="85000" lnSpcReduction="20000"/>
          </a:bodyPr>
          <a:lstStyle/>
          <a:p>
            <a:pPr marL="0" indent="0">
              <a:buNone/>
            </a:pPr>
            <a:endParaRPr lang="it-IT"/>
          </a:p>
          <a:p>
            <a:pPr marL="0" indent="0">
              <a:buNone/>
            </a:pPr>
            <a:r>
              <a:rPr lang="it-IT"/>
              <a:t>Autorizzazione al compimento di atti di straordinaria amministrazione, rinvio all’art. 374 c.c.</a:t>
            </a:r>
          </a:p>
          <a:p>
            <a:pPr marL="0" indent="0">
              <a:buNone/>
            </a:pPr>
            <a:endParaRPr lang="it-IT"/>
          </a:p>
          <a:p>
            <a:pPr marL="0" indent="0" algn="just">
              <a:buNone/>
            </a:pPr>
            <a:r>
              <a:rPr lang="it-IT"/>
              <a:t>Distinzione tra ordinaria e straordinaria amministrazione, cfr. Cass. civ., Sez. I, </a:t>
            </a:r>
            <a:r>
              <a:rPr lang="it-IT" err="1"/>
              <a:t>ord</a:t>
            </a:r>
            <a:r>
              <a:rPr lang="it-IT"/>
              <a:t>. 07/03/2022, n. 7420: “</a:t>
            </a:r>
            <a:r>
              <a:rPr lang="it-IT" i="1"/>
              <a:t>In generale, poi si è ritenuto che vanno considerati di ordinaria amministrazione "gli atti che presentino tutte e tre le seguenti caratteristiche: 1) siano </a:t>
            </a:r>
            <a:r>
              <a:rPr lang="it-IT" b="1" i="1"/>
              <a:t>oggettivamente utili alla conservazione del valore </a:t>
            </a:r>
            <a:r>
              <a:rPr lang="it-IT" i="1"/>
              <a:t>e dei caratteri oggettivi essenziali del patrimonio in questione; 2) abbiano un </a:t>
            </a:r>
            <a:r>
              <a:rPr lang="it-IT" b="1" i="1"/>
              <a:t>valore economico non particolarmente elevato in senso assoluto </a:t>
            </a:r>
            <a:r>
              <a:rPr lang="it-IT" i="1"/>
              <a:t>e soprattutto in relazione al </a:t>
            </a:r>
            <a:r>
              <a:rPr lang="it-IT" b="1" i="1"/>
              <a:t>valore totale del patrimonio medesimo</a:t>
            </a:r>
            <a:r>
              <a:rPr lang="it-IT" i="1"/>
              <a:t>; 3) comportino un margine di </a:t>
            </a:r>
            <a:r>
              <a:rPr lang="it-IT" b="1" i="1"/>
              <a:t>rischio modesto </a:t>
            </a:r>
            <a:r>
              <a:rPr lang="it-IT" i="1"/>
              <a:t>in relazione alle caratteristiche del patrimonio predetto", mentre vanno considerati di </a:t>
            </a:r>
            <a:r>
              <a:rPr lang="it-IT" b="1" i="1" u="sng"/>
              <a:t>straordinaria amministrazione gli atti che non presentino tutte e tre queste caratteristiche</a:t>
            </a:r>
            <a:r>
              <a:rPr lang="it-IT" i="1"/>
              <a:t>.” </a:t>
            </a:r>
          </a:p>
          <a:p>
            <a:endParaRPr lang="it-IT"/>
          </a:p>
        </p:txBody>
      </p:sp>
      <p:sp>
        <p:nvSpPr>
          <p:cNvPr id="4" name="Rettangolo 3">
            <a:extLst>
              <a:ext uri="{FF2B5EF4-FFF2-40B4-BE49-F238E27FC236}">
                <a16:creationId xmlns:a16="http://schemas.microsoft.com/office/drawing/2014/main" id="{3D821F9B-3BF4-001D-DA45-883FE7402C1B}"/>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Aspetti patrimoniali: straordinaria amministrazione</a:t>
            </a:r>
          </a:p>
        </p:txBody>
      </p:sp>
    </p:spTree>
    <p:extLst>
      <p:ext uri="{BB962C8B-B14F-4D97-AF65-F5344CB8AC3E}">
        <p14:creationId xmlns:p14="http://schemas.microsoft.com/office/powerpoint/2010/main" val="5319155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D5F9BE-3615-7889-BB22-B8CBF5E2C9F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09FB38C7-BE95-188C-176C-1F854F0F7836}"/>
              </a:ext>
            </a:extLst>
          </p:cNvPr>
          <p:cNvSpPr>
            <a:spLocks noGrp="1"/>
          </p:cNvSpPr>
          <p:nvPr>
            <p:ph idx="1"/>
          </p:nvPr>
        </p:nvSpPr>
        <p:spPr/>
        <p:txBody>
          <a:bodyPr/>
          <a:lstStyle/>
          <a:p>
            <a:pPr marL="0" indent="0" algn="just">
              <a:buNone/>
            </a:pPr>
            <a:endParaRPr lang="it-IT"/>
          </a:p>
          <a:p>
            <a:pPr marL="0" indent="0" algn="just">
              <a:buNone/>
            </a:pPr>
            <a:r>
              <a:rPr lang="it-IT"/>
              <a:t>L’atto di straordinaria amministrazione deve rispondere a criteri di </a:t>
            </a:r>
            <a:r>
              <a:rPr lang="it-IT" b="1"/>
              <a:t>necessità</a:t>
            </a:r>
            <a:r>
              <a:rPr lang="it-IT"/>
              <a:t> o </a:t>
            </a:r>
            <a:r>
              <a:rPr lang="it-IT" b="1"/>
              <a:t>evidente utilità per il beneficiario</a:t>
            </a:r>
          </a:p>
          <a:p>
            <a:pPr marL="0" indent="0" algn="just">
              <a:buNone/>
            </a:pPr>
            <a:endParaRPr lang="it-IT"/>
          </a:p>
          <a:p>
            <a:pPr marL="0" indent="0" algn="just">
              <a:buNone/>
            </a:pPr>
            <a:r>
              <a:rPr lang="it-IT"/>
              <a:t>Uso frequente nella prassi: invito ADS all’investimento in titoli di Stato</a:t>
            </a:r>
          </a:p>
          <a:p>
            <a:pPr algn="just"/>
            <a:r>
              <a:rPr lang="it-IT" b="1"/>
              <a:t>a basso rischio</a:t>
            </a:r>
          </a:p>
          <a:p>
            <a:pPr algn="just"/>
            <a:r>
              <a:rPr lang="it-IT" b="1"/>
              <a:t>con capitale garantito </a:t>
            </a:r>
          </a:p>
          <a:p>
            <a:pPr marL="0" indent="0">
              <a:buNone/>
            </a:pPr>
            <a:endParaRPr lang="it-IT">
              <a:sym typeface="Wingdings" panose="05000000000000000000" pitchFamily="2" charset="2"/>
            </a:endParaRPr>
          </a:p>
          <a:p>
            <a:pPr marL="0" indent="0">
              <a:buNone/>
            </a:pPr>
            <a:endParaRPr lang="it-IT">
              <a:sym typeface="Wingdings" panose="05000000000000000000" pitchFamily="2" charset="2"/>
            </a:endParaRPr>
          </a:p>
          <a:p>
            <a:endParaRPr lang="it-IT"/>
          </a:p>
          <a:p>
            <a:endParaRPr lang="it-IT"/>
          </a:p>
        </p:txBody>
      </p:sp>
      <p:sp>
        <p:nvSpPr>
          <p:cNvPr id="4" name="Rettangolo 3">
            <a:extLst>
              <a:ext uri="{FF2B5EF4-FFF2-40B4-BE49-F238E27FC236}">
                <a16:creationId xmlns:a16="http://schemas.microsoft.com/office/drawing/2014/main" id="{C6181AD5-E090-1A83-9BB2-057D95521521}"/>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Straordinaria amministrazione</a:t>
            </a:r>
          </a:p>
        </p:txBody>
      </p:sp>
    </p:spTree>
    <p:extLst>
      <p:ext uri="{BB962C8B-B14F-4D97-AF65-F5344CB8AC3E}">
        <p14:creationId xmlns:p14="http://schemas.microsoft.com/office/powerpoint/2010/main" val="199650786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7CA9C8-D807-9501-F29D-FCB713DE3EE8}"/>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59FA2CE-AD3A-8CEF-2993-D5137C7871B6}"/>
              </a:ext>
            </a:extLst>
          </p:cNvPr>
          <p:cNvSpPr>
            <a:spLocks noGrp="1"/>
          </p:cNvSpPr>
          <p:nvPr>
            <p:ph idx="1"/>
          </p:nvPr>
        </p:nvSpPr>
        <p:spPr/>
        <p:txBody>
          <a:bodyPr vert="horz" lIns="91440" tIns="45720" rIns="91440" bIns="45720" rtlCol="0" anchor="t">
            <a:normAutofit/>
          </a:bodyPr>
          <a:lstStyle/>
          <a:p>
            <a:pPr marL="0" indent="0" algn="just">
              <a:buNone/>
            </a:pPr>
            <a:endParaRPr lang="it-IT"/>
          </a:p>
          <a:p>
            <a:pPr marL="0" indent="0" algn="just">
              <a:buNone/>
            </a:pPr>
            <a:r>
              <a:rPr lang="it-IT"/>
              <a:t>Revoca, su istanza degli interessati o d'ufficio, se vengono meno i presupposti della misura (art. 413 c.c.)</a:t>
            </a:r>
            <a:r>
              <a:rPr lang="it-IT" sz="2800" b="0" u="none" strike="noStrike">
                <a:effectLst/>
                <a:latin typeface="Calibri"/>
                <a:ea typeface="Calibri"/>
                <a:cs typeface="Calibri"/>
                <a:sym typeface="Wingdings" panose="05000000000000000000" pitchFamily="2" charset="2"/>
              </a:rPr>
              <a:t> </a:t>
            </a:r>
            <a:endParaRPr lang="it-IT" sz="2800" b="0" u="none" strike="noStrike">
              <a:effectLst/>
              <a:latin typeface="Calibri"/>
              <a:ea typeface="Calibri"/>
              <a:cs typeface="Calibri"/>
            </a:endParaRPr>
          </a:p>
          <a:p>
            <a:pPr marL="0" indent="0" algn="just">
              <a:buNone/>
            </a:pPr>
            <a:endParaRPr lang="it-IT">
              <a:latin typeface="Calibri"/>
              <a:ea typeface="Calibri"/>
              <a:cs typeface="Calibri"/>
            </a:endParaRPr>
          </a:p>
          <a:p>
            <a:pPr marL="0" indent="0" algn="just">
              <a:buNone/>
            </a:pPr>
            <a:r>
              <a:rPr lang="it-IT">
                <a:latin typeface="Calibri"/>
                <a:ea typeface="Calibri"/>
                <a:cs typeface="Calibri"/>
              </a:rPr>
              <a:t>Istanza può provenire dal beneficiario, Cass</a:t>
            </a:r>
            <a:r>
              <a:rPr lang="it-IT" sz="2800" b="0" u="none" strike="noStrike">
                <a:effectLst/>
                <a:latin typeface="Calibri"/>
                <a:ea typeface="Calibri"/>
                <a:cs typeface="Calibri"/>
              </a:rPr>
              <a:t>. civ., Sez. I, </a:t>
            </a:r>
            <a:r>
              <a:rPr lang="it-IT" sz="2800" b="0" u="none" strike="noStrike" err="1">
                <a:effectLst/>
                <a:latin typeface="Calibri"/>
                <a:ea typeface="Calibri"/>
                <a:cs typeface="Calibri"/>
              </a:rPr>
              <a:t>sent</a:t>
            </a:r>
            <a:r>
              <a:rPr lang="it-IT" sz="2800" b="0" u="none" strike="noStrike">
                <a:effectLst/>
                <a:latin typeface="Calibri"/>
                <a:ea typeface="Calibri"/>
                <a:cs typeface="Calibri"/>
              </a:rPr>
              <a:t>. 29/12/2024, n. 34854: </a:t>
            </a:r>
            <a:r>
              <a:rPr lang="it-IT" sz="2800" b="0" i="1" u="none" strike="noStrike">
                <a:effectLst/>
                <a:latin typeface="Calibri"/>
                <a:ea typeface="Calibri"/>
                <a:cs typeface="Calibri"/>
              </a:rPr>
              <a:t>«</a:t>
            </a:r>
            <a:r>
              <a:rPr lang="it-IT" b="1" i="1"/>
              <a:t>l'interessato conserva in ogni caso,</a:t>
            </a:r>
            <a:r>
              <a:rPr lang="it-IT" i="1"/>
              <a:t> anche qualora il provvedimento che dispone l'amministrazione divenga definitivo, la </a:t>
            </a:r>
            <a:r>
              <a:rPr lang="it-IT" b="1" i="1"/>
              <a:t>facoltà di chiedere la revoca della misura </a:t>
            </a:r>
            <a:r>
              <a:rPr lang="it-IT" i="1"/>
              <a:t>e di interloquire direttamente, anche per via informale, con il giudice tutelare»</a:t>
            </a:r>
          </a:p>
          <a:p>
            <a:pPr marL="0" indent="0" algn="just">
              <a:buNone/>
            </a:pPr>
            <a:endParaRPr lang="it-IT"/>
          </a:p>
          <a:p>
            <a:pPr marL="0" indent="0">
              <a:buNone/>
            </a:pPr>
            <a:endParaRPr lang="it-IT"/>
          </a:p>
        </p:txBody>
      </p:sp>
      <p:sp>
        <p:nvSpPr>
          <p:cNvPr id="4" name="Rettangolo 3">
            <a:extLst>
              <a:ext uri="{FF2B5EF4-FFF2-40B4-BE49-F238E27FC236}">
                <a16:creationId xmlns:a16="http://schemas.microsoft.com/office/drawing/2014/main" id="{BF41ECE2-5BF7-BE84-A26B-BFD889E6E875}"/>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Chiusura del procedimento</a:t>
            </a:r>
          </a:p>
        </p:txBody>
      </p:sp>
    </p:spTree>
    <p:extLst>
      <p:ext uri="{BB962C8B-B14F-4D97-AF65-F5344CB8AC3E}">
        <p14:creationId xmlns:p14="http://schemas.microsoft.com/office/powerpoint/2010/main" val="3112318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ACA976-63E9-C9B4-BA29-9D9B62D48F8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3923B04-73E0-B828-00D5-DE5235628466}"/>
              </a:ext>
            </a:extLst>
          </p:cNvPr>
          <p:cNvSpPr>
            <a:spLocks noGrp="1"/>
          </p:cNvSpPr>
          <p:nvPr>
            <p:ph idx="1"/>
          </p:nvPr>
        </p:nvSpPr>
        <p:spPr/>
        <p:txBody>
          <a:bodyPr/>
          <a:lstStyle/>
          <a:p>
            <a:pPr marL="0" indent="0" algn="just">
              <a:buNone/>
            </a:pPr>
            <a:endParaRPr lang="it-IT"/>
          </a:p>
          <a:p>
            <a:pPr marL="0" indent="0" algn="just">
              <a:buNone/>
            </a:pPr>
            <a:endParaRPr lang="it-IT"/>
          </a:p>
          <a:p>
            <a:pPr marL="0" indent="0" algn="just">
              <a:buNone/>
            </a:pPr>
            <a:r>
              <a:rPr lang="it-IT"/>
              <a:t>Corte costituzionale, </a:t>
            </a:r>
            <a:r>
              <a:rPr lang="it-IT" err="1"/>
              <a:t>sent</a:t>
            </a:r>
            <a:r>
              <a:rPr lang="it-IT"/>
              <a:t>. n. 440/2005: «</a:t>
            </a:r>
            <a:r>
              <a:rPr lang="it-IT" sz="2800" b="1" i="1">
                <a:solidFill>
                  <a:srgbClr val="0C0C0F"/>
                </a:solidFill>
                <a:effectLst/>
                <a:ea typeface="Calibri" panose="020F0502020204030204" pitchFamily="34" charset="0"/>
                <a:cs typeface="Times New Roman" panose="02020603050405020304" pitchFamily="18" charset="0"/>
              </a:rPr>
              <a:t>Solo se non ravvisi interventi di sostegno idonei ad assicurare all'incapace siffatta protezione, il giudice può ricorrere alle ben più invasive misure</a:t>
            </a:r>
            <a:r>
              <a:rPr lang="it-IT" sz="2800" i="1">
                <a:solidFill>
                  <a:srgbClr val="0C0C0F"/>
                </a:solidFill>
                <a:effectLst/>
                <a:ea typeface="Calibri" panose="020F0502020204030204" pitchFamily="34" charset="0"/>
                <a:cs typeface="Times New Roman" panose="02020603050405020304" pitchFamily="18" charset="0"/>
              </a:rPr>
              <a:t> </a:t>
            </a:r>
            <a:r>
              <a:rPr lang="it-IT" sz="2800" b="1" i="1">
                <a:solidFill>
                  <a:srgbClr val="0C0C0F"/>
                </a:solidFill>
                <a:effectLst/>
                <a:ea typeface="Calibri" panose="020F0502020204030204" pitchFamily="34" charset="0"/>
                <a:cs typeface="Times New Roman" panose="02020603050405020304" pitchFamily="18" charset="0"/>
              </a:rPr>
              <a:t>dell'inabilitazione o dell'interdizione</a:t>
            </a:r>
            <a:r>
              <a:rPr lang="it-IT" sz="2800" i="1">
                <a:solidFill>
                  <a:srgbClr val="0C0C0F"/>
                </a:solidFill>
                <a:effectLst/>
                <a:ea typeface="Calibri" panose="020F0502020204030204" pitchFamily="34" charset="0"/>
                <a:cs typeface="Times New Roman" panose="02020603050405020304" pitchFamily="18" charset="0"/>
              </a:rPr>
              <a:t>, che attribuiscono uno status di incapacità, estesa per l'inabilitato agli atti di straordinaria amministrazione e per l'interdetto anche a quelli di amministrazione ordinaria</a:t>
            </a:r>
            <a:r>
              <a:rPr lang="it-IT" sz="2800">
                <a:solidFill>
                  <a:srgbClr val="0C0C0F"/>
                </a:solidFill>
                <a:effectLst/>
                <a:ea typeface="Calibri" panose="020F0502020204030204" pitchFamily="34" charset="0"/>
                <a:cs typeface="Times New Roman" panose="02020603050405020304" pitchFamily="18" charset="0"/>
              </a:rPr>
              <a:t>».</a:t>
            </a:r>
            <a:endParaRPr lang="it-IT" sz="2800"/>
          </a:p>
          <a:p>
            <a:endParaRPr lang="it-IT"/>
          </a:p>
        </p:txBody>
      </p:sp>
      <p:sp>
        <p:nvSpPr>
          <p:cNvPr id="4" name="Rettangolo 3">
            <a:extLst>
              <a:ext uri="{FF2B5EF4-FFF2-40B4-BE49-F238E27FC236}">
                <a16:creationId xmlns:a16="http://schemas.microsoft.com/office/drawing/2014/main" id="{DD01FA88-2D09-8A5F-D741-081205FB1331}"/>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Rapporti tra misure di protezione</a:t>
            </a:r>
          </a:p>
        </p:txBody>
      </p:sp>
    </p:spTree>
    <p:extLst>
      <p:ext uri="{BB962C8B-B14F-4D97-AF65-F5344CB8AC3E}">
        <p14:creationId xmlns:p14="http://schemas.microsoft.com/office/powerpoint/2010/main" val="34596285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CC60CF-77DE-0FB2-4B1A-C4762EC4204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20A5CD1-3CF1-1036-AAD0-09268AB8D7BC}"/>
              </a:ext>
            </a:extLst>
          </p:cNvPr>
          <p:cNvSpPr>
            <a:spLocks noGrp="1"/>
          </p:cNvSpPr>
          <p:nvPr>
            <p:ph idx="1"/>
          </p:nvPr>
        </p:nvSpPr>
        <p:spPr/>
        <p:txBody>
          <a:bodyPr vert="horz" lIns="91440" tIns="45720" rIns="91440" bIns="45720" rtlCol="0" anchor="t">
            <a:normAutofit fontScale="92500" lnSpcReduction="10000"/>
          </a:bodyPr>
          <a:lstStyle/>
          <a:p>
            <a:pPr marL="0" indent="0" algn="just">
              <a:buNone/>
            </a:pPr>
            <a:r>
              <a:rPr lang="it-IT" sz="2600"/>
              <a:t>Rinvio alla disciplina della tutela:</a:t>
            </a:r>
          </a:p>
          <a:p>
            <a:pPr marL="0" indent="0" algn="just">
              <a:buNone/>
            </a:pPr>
            <a:endParaRPr lang="it-IT" sz="2600"/>
          </a:p>
          <a:p>
            <a:pPr marL="457200" indent="-457200" algn="just"/>
            <a:r>
              <a:rPr lang="it-IT" sz="2600"/>
              <a:t>Art. 385 c.c.: obbligo di </a:t>
            </a:r>
            <a:r>
              <a:rPr lang="it-IT" sz="2600" b="1"/>
              <a:t>deposito rendiconto finale</a:t>
            </a:r>
            <a:r>
              <a:rPr lang="it-IT" sz="2600"/>
              <a:t> entro 60 giorni </a:t>
            </a:r>
          </a:p>
          <a:p>
            <a:pPr marL="0" indent="0" algn="just">
              <a:buNone/>
            </a:pPr>
            <a:endParaRPr lang="it-IT" sz="2600"/>
          </a:p>
          <a:p>
            <a:pPr marL="457200" indent="-457200" algn="just"/>
            <a:r>
              <a:rPr lang="it-IT" sz="2600"/>
              <a:t>Art. 386 c.c.: </a:t>
            </a:r>
            <a:r>
              <a:rPr lang="it-IT" sz="2600" b="1"/>
              <a:t>comunicazione </a:t>
            </a:r>
            <a:r>
              <a:rPr lang="it-IT" sz="2600"/>
              <a:t>del rendiconto finale ai soggetti interessati per </a:t>
            </a:r>
            <a:r>
              <a:rPr lang="it-IT" sz="2600" b="1"/>
              <a:t>instaurazione contraddittorio</a:t>
            </a:r>
          </a:p>
          <a:p>
            <a:pPr marL="0" indent="0" algn="just">
              <a:buNone/>
            </a:pPr>
            <a:endParaRPr lang="it-IT" sz="2600"/>
          </a:p>
          <a:p>
            <a:pPr marL="0" indent="0" algn="just">
              <a:buNone/>
            </a:pPr>
            <a:r>
              <a:rPr lang="it-IT" sz="2600"/>
              <a:t>In caso di decesso del beneficiario, comunicazione </a:t>
            </a:r>
            <a:r>
              <a:rPr lang="it-IT" sz="2600" b="1"/>
              <a:t>anche agli eredi</a:t>
            </a:r>
            <a:r>
              <a:rPr lang="it-IT" sz="2600"/>
              <a:t> (cfr. Cass. civ., Sez. I, </a:t>
            </a:r>
            <a:r>
              <a:rPr lang="it-IT" sz="2600" err="1"/>
              <a:t>sent</a:t>
            </a:r>
            <a:r>
              <a:rPr lang="it-IT" sz="2600"/>
              <a:t>. 19/07/2000, n. 9470: "</a:t>
            </a:r>
            <a:r>
              <a:rPr lang="it-IT" sz="2600" i="1"/>
              <a:t>nell'ambito di tali interessati non può non </a:t>
            </a:r>
            <a:r>
              <a:rPr lang="it-IT" sz="2600" i="1" err="1"/>
              <a:t>ricomeprendersi</a:t>
            </a:r>
            <a:r>
              <a:rPr lang="it-IT" sz="2600" i="1"/>
              <a:t> anche l'erede, da considerarsi quindi legittimato ad agire anche a tutela dell'eredità</a:t>
            </a:r>
            <a:r>
              <a:rPr lang="it-IT" sz="2600"/>
              <a:t>")</a:t>
            </a:r>
            <a:endParaRPr lang="en-US" sz="2600"/>
          </a:p>
          <a:p>
            <a:endParaRPr lang="it-IT"/>
          </a:p>
        </p:txBody>
      </p:sp>
      <p:sp>
        <p:nvSpPr>
          <p:cNvPr id="5" name="Rettangolo 4">
            <a:extLst>
              <a:ext uri="{FF2B5EF4-FFF2-40B4-BE49-F238E27FC236}">
                <a16:creationId xmlns:a16="http://schemas.microsoft.com/office/drawing/2014/main" id="{ED09DAC2-DC7B-A448-8EE0-2DB53E0F4BC0}"/>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Chiusura del procedimento</a:t>
            </a:r>
          </a:p>
        </p:txBody>
      </p:sp>
    </p:spTree>
    <p:extLst>
      <p:ext uri="{BB962C8B-B14F-4D97-AF65-F5344CB8AC3E}">
        <p14:creationId xmlns:p14="http://schemas.microsoft.com/office/powerpoint/2010/main" val="90023272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271808-582F-33CE-9AA4-A5D8E1394A9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9ED26EE-0F12-922B-6C51-B1F22CCFAF5D}"/>
              </a:ext>
            </a:extLst>
          </p:cNvPr>
          <p:cNvSpPr>
            <a:spLocks noGrp="1"/>
          </p:cNvSpPr>
          <p:nvPr>
            <p:ph idx="1"/>
          </p:nvPr>
        </p:nvSpPr>
        <p:spPr/>
        <p:txBody>
          <a:bodyPr vert="horz" lIns="91440" tIns="45720" rIns="91440" bIns="45720" rtlCol="0" anchor="t">
            <a:normAutofit/>
          </a:bodyPr>
          <a:lstStyle/>
          <a:p>
            <a:pPr marL="0" indent="0">
              <a:buNone/>
            </a:pPr>
            <a:r>
              <a:rPr lang="it-IT"/>
              <a:t>Tendenziale gratuità dell’incarico, art. 379 c.c. </a:t>
            </a:r>
            <a:endParaRPr lang="it-IT">
              <a:highlight>
                <a:srgbClr val="FFFF00"/>
              </a:highlight>
            </a:endParaRPr>
          </a:p>
          <a:p>
            <a:pPr marL="0" indent="0">
              <a:buNone/>
            </a:pPr>
            <a:endParaRPr lang="it-IT"/>
          </a:p>
          <a:p>
            <a:pPr marL="0" indent="0" algn="just">
              <a:buNone/>
            </a:pPr>
            <a:r>
              <a:rPr lang="it-IT"/>
              <a:t>Corte cost., </a:t>
            </a:r>
            <a:r>
              <a:rPr lang="it-IT" err="1"/>
              <a:t>sent</a:t>
            </a:r>
            <a:r>
              <a:rPr lang="it-IT"/>
              <a:t>. 29/11/2018, n. 218: "</a:t>
            </a:r>
            <a:r>
              <a:rPr lang="it-IT" i="1"/>
              <a:t>l'equa indennità è assegnata dal giudice tutelare solo nei casi in cui vi siano </a:t>
            </a:r>
            <a:r>
              <a:rPr lang="it-IT" b="1" i="1"/>
              <a:t>oneri derivanti dall'amministrazione di un patrimonio</a:t>
            </a:r>
            <a:r>
              <a:rPr lang="it-IT" i="1"/>
              <a:t>, in considerazione delle relative difficoltà, mentre non spetta per le cure dedicate alla persona dell'incapace. All'ufficio del tutore, infatti, </a:t>
            </a:r>
            <a:r>
              <a:rPr lang="it-IT" b="1" i="1"/>
              <a:t>non corrisponde un impiego o una prestazione professionale</a:t>
            </a:r>
            <a:r>
              <a:rPr lang="it-IT" i="1"/>
              <a:t>, integrando il suo adempimento un </a:t>
            </a:r>
            <a:r>
              <a:rPr lang="it-IT" b="1" i="1"/>
              <a:t>dovere sociale di alto valore morale"</a:t>
            </a:r>
          </a:p>
          <a:p>
            <a:pPr marL="0" indent="0">
              <a:buNone/>
            </a:pPr>
            <a:endParaRPr lang="it-IT"/>
          </a:p>
        </p:txBody>
      </p:sp>
      <p:sp>
        <p:nvSpPr>
          <p:cNvPr id="4" name="Rettangolo 3">
            <a:extLst>
              <a:ext uri="{FF2B5EF4-FFF2-40B4-BE49-F238E27FC236}">
                <a16:creationId xmlns:a16="http://schemas.microsoft.com/office/drawing/2014/main" id="{2BDC82F2-3850-0B81-5E48-5F8E5B368B40}"/>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Equa indennità</a:t>
            </a:r>
          </a:p>
        </p:txBody>
      </p:sp>
    </p:spTree>
    <p:extLst>
      <p:ext uri="{BB962C8B-B14F-4D97-AF65-F5344CB8AC3E}">
        <p14:creationId xmlns:p14="http://schemas.microsoft.com/office/powerpoint/2010/main" val="12921532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862079-D965-7EEE-877F-DD7265FE30E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195AB4A-E852-F419-2083-A1D9E4FDC655}"/>
              </a:ext>
            </a:extLst>
          </p:cNvPr>
          <p:cNvSpPr>
            <a:spLocks noGrp="1"/>
          </p:cNvSpPr>
          <p:nvPr>
            <p:ph idx="1"/>
          </p:nvPr>
        </p:nvSpPr>
        <p:spPr>
          <a:xfrm>
            <a:off x="291861" y="1552456"/>
            <a:ext cx="11061939" cy="4624507"/>
          </a:xfrm>
        </p:spPr>
        <p:txBody>
          <a:bodyPr vert="horz" lIns="91440" tIns="45720" rIns="91440" bIns="45720" rtlCol="0" anchor="t">
            <a:noAutofit/>
          </a:bodyPr>
          <a:lstStyle/>
          <a:p>
            <a:pPr marL="0" indent="0" algn="just">
              <a:buNone/>
            </a:pPr>
            <a:endParaRPr lang="it-IT" sz="2000"/>
          </a:p>
          <a:p>
            <a:pPr marL="0" indent="0" algn="just">
              <a:buNone/>
            </a:pPr>
            <a:r>
              <a:rPr lang="it-IT" sz="2400"/>
              <a:t>Corte cost., </a:t>
            </a:r>
            <a:r>
              <a:rPr lang="it-IT" sz="2400" err="1"/>
              <a:t>sent</a:t>
            </a:r>
            <a:r>
              <a:rPr lang="it-IT" sz="2400"/>
              <a:t>. 29/11/2018, n. 218: "</a:t>
            </a:r>
            <a:r>
              <a:rPr lang="it-IT" sz="2400" i="1"/>
              <a:t>l'equa indennità </a:t>
            </a:r>
            <a:r>
              <a:rPr lang="it-IT" sz="2400" b="1" i="1"/>
              <a:t>non ha natura retributiva</a:t>
            </a:r>
            <a:r>
              <a:rPr lang="it-IT" sz="2400" i="1"/>
              <a:t>, ma serve a </a:t>
            </a:r>
            <a:r>
              <a:rPr lang="it-IT" sz="2400" b="1" i="1"/>
              <a:t>compensare gli oneri e le spese non facilmente documentabili da cui è gravato il tutore a cagione dell'attività di amministrazione del patrimonio del pupillo</a:t>
            </a:r>
            <a:r>
              <a:rPr lang="it-IT" sz="2400" i="1"/>
              <a:t>, alla quale l'ufficio tutelare lo obbliga personalmente senza possibilità di nominare sostituti, i "coadiuvanti" previsti nell'ultima parte della norma in esame non essendo sostituti nel senso dell'art.1717, secondo comma, cod. civ., bensì semplici ausiliari dell'obbligato nel senso dell'art. 1228; [...] invece, l'obbligo di cura della persona non comporta oneri e spese quantificabili, sia pure forfettariamente, in denaro, e d'altra parte il contenuto di tale obbligo non implica la prestazione personale di servizi propri di un lavoratore domestico o di un infermiere, ben potendo il tutore, se il patrimonio lo consente, farsi autorizzare dal giudice ad assumere una o più persone di servizio oppure a collocare l'incapace in un istituto idoneo ad assisterlo, o altrimenti a chiedere il soccorso delle istituzioni pubbliche di assistenza</a:t>
            </a:r>
            <a:r>
              <a:rPr lang="it-IT" sz="2400"/>
              <a:t>".</a:t>
            </a:r>
          </a:p>
        </p:txBody>
      </p:sp>
      <p:sp>
        <p:nvSpPr>
          <p:cNvPr id="7" name="Rettangolo 6">
            <a:extLst>
              <a:ext uri="{FF2B5EF4-FFF2-40B4-BE49-F238E27FC236}">
                <a16:creationId xmlns:a16="http://schemas.microsoft.com/office/drawing/2014/main" id="{2383075C-9624-ECA9-2081-96848F325F9C}"/>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Equa indennità</a:t>
            </a:r>
          </a:p>
        </p:txBody>
      </p:sp>
    </p:spTree>
    <p:extLst>
      <p:ext uri="{BB962C8B-B14F-4D97-AF65-F5344CB8AC3E}">
        <p14:creationId xmlns:p14="http://schemas.microsoft.com/office/powerpoint/2010/main" val="9926567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2FD15-0747-3C87-AB73-63436DAEB9EE}"/>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34DD2916-7305-A344-A6B8-37AEF17D15F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BC2F9D1-9009-8BE8-7BCF-BB6CAA21C66E}"/>
              </a:ext>
            </a:extLst>
          </p:cNvPr>
          <p:cNvSpPr>
            <a:spLocks noGrp="1"/>
          </p:cNvSpPr>
          <p:nvPr>
            <p:ph idx="1"/>
          </p:nvPr>
        </p:nvSpPr>
        <p:spPr/>
        <p:txBody>
          <a:bodyPr>
            <a:normAutofit fontScale="92500" lnSpcReduction="20000"/>
          </a:bodyPr>
          <a:lstStyle/>
          <a:p>
            <a:pPr marL="0" indent="0" algn="just">
              <a:buNone/>
            </a:pPr>
            <a:r>
              <a:rPr lang="it-IT"/>
              <a:t>Criteri per la liquidazione dell’equa indennità</a:t>
            </a:r>
            <a:r>
              <a:rPr lang="it-IT">
                <a:sym typeface="Wingdings" panose="05000000000000000000" pitchFamily="2" charset="2"/>
              </a:rPr>
              <a:t>, art. 379 c.c.: </a:t>
            </a:r>
          </a:p>
          <a:p>
            <a:pPr marL="0" indent="0" algn="just">
              <a:buNone/>
            </a:pPr>
            <a:endParaRPr lang="it-IT">
              <a:sym typeface="Wingdings" panose="05000000000000000000" pitchFamily="2" charset="2"/>
            </a:endParaRPr>
          </a:p>
          <a:p>
            <a:pPr algn="just"/>
            <a:r>
              <a:rPr lang="it-IT" b="1">
                <a:sym typeface="Wingdings" panose="05000000000000000000" pitchFamily="2" charset="2"/>
              </a:rPr>
              <a:t>entità del patrimonio </a:t>
            </a:r>
          </a:p>
          <a:p>
            <a:pPr algn="just"/>
            <a:r>
              <a:rPr lang="it-IT" b="1">
                <a:sym typeface="Wingdings" panose="05000000000000000000" pitchFamily="2" charset="2"/>
              </a:rPr>
              <a:t>difficoltà dell’amministrazione</a:t>
            </a:r>
          </a:p>
          <a:p>
            <a:pPr marL="0" indent="0" algn="just">
              <a:buNone/>
            </a:pPr>
            <a:endParaRPr lang="it-IT">
              <a:sym typeface="Wingdings" panose="05000000000000000000" pitchFamily="2" charset="2"/>
            </a:endParaRPr>
          </a:p>
          <a:p>
            <a:pPr marL="0" indent="0" algn="just">
              <a:buNone/>
            </a:pPr>
            <a:r>
              <a:rPr lang="it-IT"/>
              <a:t>Protocollo del Tribunale di Padova del 26 settembre 2019</a:t>
            </a:r>
            <a:r>
              <a:rPr lang="it-IT">
                <a:sym typeface="Wingdings" panose="05000000000000000000" pitchFamily="2" charset="2"/>
              </a:rPr>
              <a:t>:</a:t>
            </a:r>
          </a:p>
          <a:p>
            <a:pPr marL="0" indent="0" algn="just">
              <a:buNone/>
            </a:pPr>
            <a:endParaRPr lang="it-IT">
              <a:sym typeface="Wingdings" panose="05000000000000000000" pitchFamily="2" charset="2"/>
            </a:endParaRPr>
          </a:p>
          <a:p>
            <a:pPr algn="just"/>
            <a:r>
              <a:rPr lang="it-IT" b="0" i="0">
                <a:solidFill>
                  <a:srgbClr val="0C0C0F"/>
                </a:solidFill>
                <a:effectLst/>
              </a:rPr>
              <a:t>determinazione di </a:t>
            </a:r>
            <a:r>
              <a:rPr lang="it-IT" b="1" i="0">
                <a:solidFill>
                  <a:srgbClr val="0C0C0F"/>
                </a:solidFill>
                <a:effectLst/>
              </a:rPr>
              <a:t>un’indennità di base, </a:t>
            </a:r>
            <a:r>
              <a:rPr lang="it-IT" b="0" i="0">
                <a:solidFill>
                  <a:srgbClr val="0C0C0F"/>
                </a:solidFill>
                <a:effectLst/>
              </a:rPr>
              <a:t>calcolata in percentuale sul patrimonio mobiliare del beneficiario, suddiviso in scaglioni</a:t>
            </a:r>
          </a:p>
          <a:p>
            <a:pPr algn="just"/>
            <a:r>
              <a:rPr lang="it-IT" b="1" i="0">
                <a:solidFill>
                  <a:srgbClr val="0C0C0F"/>
                </a:solidFill>
                <a:effectLst/>
              </a:rPr>
              <a:t>eventuali incrementi in </a:t>
            </a:r>
            <a:r>
              <a:rPr lang="it-IT" b="1">
                <a:solidFill>
                  <a:srgbClr val="0C0C0F"/>
                </a:solidFill>
              </a:rPr>
              <a:t>percentuale </a:t>
            </a:r>
            <a:r>
              <a:rPr lang="it-IT" i="0">
                <a:solidFill>
                  <a:srgbClr val="0C0C0F"/>
                </a:solidFill>
                <a:effectLst/>
              </a:rPr>
              <a:t>per il patrimonio immobiliare e/o particolari difficoltà di gestione</a:t>
            </a:r>
            <a:endParaRPr lang="it-IT"/>
          </a:p>
          <a:p>
            <a:pPr marL="0" indent="0">
              <a:buNone/>
            </a:pPr>
            <a:endParaRPr lang="it-IT"/>
          </a:p>
        </p:txBody>
      </p:sp>
      <p:sp>
        <p:nvSpPr>
          <p:cNvPr id="4" name="Rettangolo 3">
            <a:extLst>
              <a:ext uri="{FF2B5EF4-FFF2-40B4-BE49-F238E27FC236}">
                <a16:creationId xmlns:a16="http://schemas.microsoft.com/office/drawing/2014/main" id="{877015E0-B39F-A633-48D8-C21BB66F525F}"/>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Equa indennità</a:t>
            </a:r>
          </a:p>
        </p:txBody>
      </p:sp>
    </p:spTree>
    <p:extLst>
      <p:ext uri="{BB962C8B-B14F-4D97-AF65-F5344CB8AC3E}">
        <p14:creationId xmlns:p14="http://schemas.microsoft.com/office/powerpoint/2010/main" val="35117050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egnaposto contenuto 2">
            <a:extLst>
              <a:ext uri="{FF2B5EF4-FFF2-40B4-BE49-F238E27FC236}">
                <a16:creationId xmlns:a16="http://schemas.microsoft.com/office/drawing/2014/main" id="{F7ABD98F-5B43-75F8-8338-13C034A88964}"/>
              </a:ext>
            </a:extLst>
          </p:cNvPr>
          <p:cNvSpPr>
            <a:spLocks noGrp="1"/>
          </p:cNvSpPr>
          <p:nvPr>
            <p:ph idx="1"/>
          </p:nvPr>
        </p:nvSpPr>
        <p:spPr>
          <a:xfrm>
            <a:off x="4447308" y="591344"/>
            <a:ext cx="6906491" cy="5585619"/>
          </a:xfrm>
        </p:spPr>
        <p:txBody>
          <a:bodyPr anchor="ctr">
            <a:normAutofit/>
          </a:bodyPr>
          <a:lstStyle/>
          <a:p>
            <a:pPr marL="0" indent="0" algn="ctr">
              <a:buNone/>
            </a:pPr>
            <a:r>
              <a:rPr lang="it-IT" sz="4000"/>
              <a:t>Grazie per l’attenzione.</a:t>
            </a:r>
          </a:p>
        </p:txBody>
      </p:sp>
    </p:spTree>
    <p:extLst>
      <p:ext uri="{BB962C8B-B14F-4D97-AF65-F5344CB8AC3E}">
        <p14:creationId xmlns:p14="http://schemas.microsoft.com/office/powerpoint/2010/main" val="3793618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45DDCF7-39FD-6891-ACC8-60B7F475CE6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7B100C24-A2D9-CFBD-15B1-D876C9A04FD4}"/>
              </a:ext>
            </a:extLst>
          </p:cNvPr>
          <p:cNvSpPr>
            <a:spLocks noGrp="1"/>
          </p:cNvSpPr>
          <p:nvPr>
            <p:ph idx="1"/>
          </p:nvPr>
        </p:nvSpPr>
        <p:spPr>
          <a:xfrm>
            <a:off x="573958" y="1825625"/>
            <a:ext cx="11044084" cy="4667250"/>
          </a:xfrm>
        </p:spPr>
        <p:txBody>
          <a:bodyPr>
            <a:normAutofit/>
          </a:bodyPr>
          <a:lstStyle/>
          <a:p>
            <a:pPr marL="0" indent="0" algn="just">
              <a:buNone/>
            </a:pPr>
            <a:endParaRPr lang="it-IT" sz="2200" b="0" i="0">
              <a:solidFill>
                <a:srgbClr val="000000"/>
              </a:solidFill>
              <a:effectLst/>
            </a:endParaRPr>
          </a:p>
          <a:p>
            <a:pPr marL="0" indent="0" algn="just">
              <a:buNone/>
            </a:pPr>
            <a:r>
              <a:rPr lang="it-IT" sz="2200" b="0" i="0">
                <a:solidFill>
                  <a:srgbClr val="000000"/>
                </a:solidFill>
                <a:effectLst/>
              </a:rPr>
              <a:t>Criterio orientativo della scelta</a:t>
            </a:r>
            <a:r>
              <a:rPr lang="it-IT" sz="2200">
                <a:solidFill>
                  <a:srgbClr val="000000"/>
                </a:solidFill>
                <a:sym typeface="Wingdings" panose="05000000000000000000" pitchFamily="2" charset="2"/>
              </a:rPr>
              <a:t>:</a:t>
            </a:r>
            <a:r>
              <a:rPr lang="it-IT" sz="2200" b="0" i="0">
                <a:solidFill>
                  <a:srgbClr val="000000"/>
                </a:solidFill>
                <a:effectLst/>
                <a:sym typeface="Wingdings" panose="05000000000000000000" pitchFamily="2" charset="2"/>
              </a:rPr>
              <a:t> </a:t>
            </a:r>
            <a:r>
              <a:rPr lang="it-IT" sz="2200" b="1">
                <a:solidFill>
                  <a:srgbClr val="000000"/>
                </a:solidFill>
              </a:rPr>
              <a:t>ma</a:t>
            </a:r>
            <a:r>
              <a:rPr lang="it-IT" sz="2200" b="1" i="0">
                <a:solidFill>
                  <a:srgbClr val="000000"/>
                </a:solidFill>
                <a:effectLst/>
              </a:rPr>
              <a:t>ggiore idoneità </a:t>
            </a:r>
            <a:r>
              <a:rPr lang="it-IT" sz="2200" b="0" i="0">
                <a:solidFill>
                  <a:srgbClr val="000000"/>
                </a:solidFill>
                <a:effectLst/>
              </a:rPr>
              <a:t>della misura di protezio</a:t>
            </a:r>
            <a:r>
              <a:rPr lang="it-IT" sz="2200">
                <a:solidFill>
                  <a:srgbClr val="000000"/>
                </a:solidFill>
              </a:rPr>
              <a:t>ne </a:t>
            </a:r>
            <a:r>
              <a:rPr lang="it-IT" sz="2200" b="1">
                <a:solidFill>
                  <a:srgbClr val="000000"/>
                </a:solidFill>
              </a:rPr>
              <a:t>alle esigenze del beneficiando</a:t>
            </a:r>
            <a:endParaRPr lang="it-IT" sz="2200" b="1" i="0">
              <a:solidFill>
                <a:srgbClr val="000000"/>
              </a:solidFill>
              <a:effectLst/>
            </a:endParaRPr>
          </a:p>
          <a:p>
            <a:pPr marL="0" indent="0" algn="just">
              <a:buNone/>
            </a:pPr>
            <a:r>
              <a:rPr lang="it-IT" sz="2200" b="0" i="0">
                <a:solidFill>
                  <a:srgbClr val="000000"/>
                </a:solidFill>
                <a:effectLst/>
              </a:rPr>
              <a:t>Cass. civ., Sez. I, </a:t>
            </a:r>
            <a:r>
              <a:rPr lang="it-IT" sz="2200" b="0" i="0" err="1">
                <a:solidFill>
                  <a:srgbClr val="000000"/>
                </a:solidFill>
                <a:effectLst/>
              </a:rPr>
              <a:t>ord</a:t>
            </a:r>
            <a:r>
              <a:rPr lang="it-IT" sz="2200" b="0" i="0">
                <a:solidFill>
                  <a:srgbClr val="000000"/>
                </a:solidFill>
                <a:effectLst/>
              </a:rPr>
              <a:t>. 07/03/2022, n. 7420: “</a:t>
            </a:r>
            <a:r>
              <a:rPr lang="it-IT" sz="2200" b="0" i="1">
                <a:solidFill>
                  <a:srgbClr val="000000"/>
                </a:solidFill>
                <a:effectLst/>
              </a:rPr>
              <a:t>Rispetto all’interdizione e all’inabilitazione, l'ambito di applicazione dell'amministrazione di sostegno va individuato con riguardo </a:t>
            </a:r>
            <a:r>
              <a:rPr lang="it-IT" sz="2200" b="1" i="1">
                <a:solidFill>
                  <a:srgbClr val="000000"/>
                </a:solidFill>
                <a:effectLst/>
              </a:rPr>
              <a:t>non già al diverso, e meno intenso, grado di infermità o di impossibilità di attendere ai propri interessi del soggetto carente di autonomia, ma piuttosto alla maggiore idoneità di tale strumento ad adeguarsi alle esigenze di detto soggetto</a:t>
            </a:r>
            <a:r>
              <a:rPr lang="it-IT" sz="2200" b="0" i="1">
                <a:solidFill>
                  <a:srgbClr val="000000"/>
                </a:solidFill>
                <a:effectLst/>
              </a:rPr>
              <a:t>, in relazione alla sua flessibilità ed alla maggiore agilità della relativa procedura applicativa. Dunque appartiene all'apprezzamento del giudice di merito la valutazione della conformità di tale misura alle suindicate esigenze, tenuto conto essenzialmente del </a:t>
            </a:r>
            <a:r>
              <a:rPr lang="it-IT" sz="2200" b="1" i="1">
                <a:solidFill>
                  <a:srgbClr val="000000"/>
                </a:solidFill>
                <a:effectLst/>
              </a:rPr>
              <a:t>tipo di attività che deve essere compiuta per conto del beneficiario</a:t>
            </a:r>
            <a:r>
              <a:rPr lang="it-IT" sz="2200" b="0" i="1">
                <a:solidFill>
                  <a:srgbClr val="000000"/>
                </a:solidFill>
                <a:effectLst/>
              </a:rPr>
              <a:t> e considerate anche la </a:t>
            </a:r>
            <a:r>
              <a:rPr lang="it-IT" sz="2200" b="1" i="1">
                <a:solidFill>
                  <a:srgbClr val="000000"/>
                </a:solidFill>
                <a:effectLst/>
              </a:rPr>
              <a:t>gravità e la durata della malattia, ovvero la natura e la durata dell'impedimento</a:t>
            </a:r>
            <a:r>
              <a:rPr lang="it-IT" sz="2200" b="0" i="1">
                <a:solidFill>
                  <a:srgbClr val="000000"/>
                </a:solidFill>
                <a:effectLst/>
              </a:rPr>
              <a:t>, nonché tutte le altre circostanze caratterizzanti la fattispecie</a:t>
            </a:r>
            <a:r>
              <a:rPr lang="it-IT" sz="2200" b="0" i="0">
                <a:solidFill>
                  <a:srgbClr val="000000"/>
                </a:solidFill>
                <a:effectLst/>
              </a:rPr>
              <a:t>.” </a:t>
            </a:r>
            <a:endParaRPr lang="it-IT" sz="2200"/>
          </a:p>
        </p:txBody>
      </p:sp>
      <p:sp>
        <p:nvSpPr>
          <p:cNvPr id="4" name="Rettangolo 3">
            <a:extLst>
              <a:ext uri="{FF2B5EF4-FFF2-40B4-BE49-F238E27FC236}">
                <a16:creationId xmlns:a16="http://schemas.microsoft.com/office/drawing/2014/main" id="{5A533FE4-8BD8-28BB-84C8-93E2ABAE8923}"/>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Rapporti tra misure di protezione</a:t>
            </a:r>
          </a:p>
        </p:txBody>
      </p:sp>
    </p:spTree>
    <p:extLst>
      <p:ext uri="{BB962C8B-B14F-4D97-AF65-F5344CB8AC3E}">
        <p14:creationId xmlns:p14="http://schemas.microsoft.com/office/powerpoint/2010/main" val="2831254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9BA77A0-A9D1-DC8D-3408-A7BD1E606024}"/>
              </a:ext>
            </a:extLst>
          </p:cNvPr>
          <p:cNvSpPr>
            <a:spLocks noGrp="1"/>
          </p:cNvSpPr>
          <p:nvPr>
            <p:ph idx="1"/>
          </p:nvPr>
        </p:nvSpPr>
        <p:spPr/>
        <p:txBody>
          <a:bodyPr>
            <a:normAutofit fontScale="92500" lnSpcReduction="20000"/>
          </a:bodyPr>
          <a:lstStyle/>
          <a:p>
            <a:pPr marL="0" indent="0" algn="just">
              <a:spcAft>
                <a:spcPts val="600"/>
              </a:spcAft>
              <a:buNone/>
            </a:pPr>
            <a:endParaRPr lang="it-IT" altLang="ko-KR" sz="3200">
              <a:ea typeface="굴림" panose="020B0600000101010101" pitchFamily="34" charset="-127"/>
              <a:sym typeface="Wingdings" panose="05000000000000000000" pitchFamily="2" charset="2"/>
            </a:endParaRPr>
          </a:p>
          <a:p>
            <a:pPr marL="0" indent="0" algn="just">
              <a:spcAft>
                <a:spcPts val="600"/>
              </a:spcAft>
              <a:buNone/>
            </a:pPr>
            <a:r>
              <a:rPr lang="it-IT" altLang="ko-KR" sz="3200">
                <a:ea typeface="굴림" panose="020B0600000101010101" pitchFamily="34" charset="-127"/>
                <a:sym typeface="Wingdings" panose="05000000000000000000" pitchFamily="2" charset="2"/>
              </a:rPr>
              <a:t>Prima fase: </a:t>
            </a:r>
            <a:r>
              <a:rPr lang="it-IT" altLang="ko-KR" sz="3200" b="1">
                <a:ea typeface="굴림" panose="020B0600000101010101" pitchFamily="34" charset="-127"/>
                <a:sym typeface="Wingdings" panose="05000000000000000000" pitchFamily="2" charset="2"/>
              </a:rPr>
              <a:t>valutazione sull’effettiva necessità della misura</a:t>
            </a:r>
            <a:endParaRPr lang="it-IT" sz="3200"/>
          </a:p>
          <a:p>
            <a:pPr marL="0" indent="0" algn="just">
              <a:spcAft>
                <a:spcPts val="600"/>
              </a:spcAft>
              <a:buNone/>
            </a:pPr>
            <a:r>
              <a:rPr lang="it-IT" sz="3200"/>
              <a:t>Art. 404 c.c.: «</a:t>
            </a:r>
            <a:r>
              <a:rPr lang="it-IT" sz="3200" i="1"/>
              <a:t>La </a:t>
            </a:r>
            <a:r>
              <a:rPr lang="it-IT" sz="3200" i="1" u="sng"/>
              <a:t>persona</a:t>
            </a:r>
            <a:r>
              <a:rPr lang="it-IT" sz="3200" i="1"/>
              <a:t> che, per effetto di una </a:t>
            </a:r>
            <a:r>
              <a:rPr lang="it-IT" sz="3200" i="1" u="sng"/>
              <a:t>infermità</a:t>
            </a:r>
            <a:r>
              <a:rPr lang="it-IT" sz="3200" i="1"/>
              <a:t> ovvero di una </a:t>
            </a:r>
            <a:r>
              <a:rPr lang="it-IT" sz="3200" i="1" u="sng"/>
              <a:t>menomazione fisica o psichica</a:t>
            </a:r>
            <a:r>
              <a:rPr lang="it-IT" sz="3200" i="1"/>
              <a:t>, si trova nella </a:t>
            </a:r>
            <a:r>
              <a:rPr lang="it-IT" sz="3200" i="1" u="sng"/>
              <a:t>impossibilità, anche parziale o temporanea, di provvedere ai propri interessi</a:t>
            </a:r>
            <a:r>
              <a:rPr lang="it-IT" sz="3200" i="1"/>
              <a:t>, </a:t>
            </a:r>
            <a:r>
              <a:rPr lang="it-IT" sz="3200" i="1" u="sng"/>
              <a:t>può</a:t>
            </a:r>
            <a:r>
              <a:rPr lang="it-IT" sz="3200" i="1"/>
              <a:t> essere </a:t>
            </a:r>
            <a:r>
              <a:rPr lang="it-IT" sz="3200" i="1" u="sng"/>
              <a:t>assistita da un amministratore di sostegno</a:t>
            </a:r>
            <a:r>
              <a:rPr lang="it-IT" sz="3200" i="1"/>
              <a:t>, nominato dal giudice tutelare del luogo in cui questa ha la residenza o il domicilio</a:t>
            </a:r>
            <a:r>
              <a:rPr lang="it-IT" sz="3200"/>
              <a:t>»</a:t>
            </a:r>
          </a:p>
          <a:p>
            <a:pPr marL="0" indent="0" algn="just">
              <a:spcAft>
                <a:spcPts val="600"/>
              </a:spcAft>
              <a:buNone/>
            </a:pPr>
            <a:r>
              <a:rPr lang="it-IT" sz="3200"/>
              <a:t>Soggetti: maggiorenni o minori emancipati nell’ultimo anno della minore età</a:t>
            </a:r>
          </a:p>
          <a:p>
            <a:pPr marL="0" indent="0" algn="just">
              <a:spcAft>
                <a:spcPts val="600"/>
              </a:spcAft>
              <a:buNone/>
            </a:pPr>
            <a:endParaRPr lang="it-IT" sz="3200"/>
          </a:p>
          <a:p>
            <a:endParaRPr lang="it-IT"/>
          </a:p>
        </p:txBody>
      </p:sp>
      <p:sp>
        <p:nvSpPr>
          <p:cNvPr id="6" name="Rettangolo 5">
            <a:extLst>
              <a:ext uri="{FF2B5EF4-FFF2-40B4-BE49-F238E27FC236}">
                <a16:creationId xmlns:a16="http://schemas.microsoft.com/office/drawing/2014/main" id="{257BE62B-7EB4-EF75-5C30-2AC86661E289}"/>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Titolo 1">
            <a:extLst>
              <a:ext uri="{FF2B5EF4-FFF2-40B4-BE49-F238E27FC236}">
                <a16:creationId xmlns:a16="http://schemas.microsoft.com/office/drawing/2014/main" id="{CDB5360D-7041-CE96-23A5-8613E7F0F3FF}"/>
              </a:ext>
            </a:extLst>
          </p:cNvPr>
          <p:cNvSpPr>
            <a:spLocks noGrp="1"/>
          </p:cNvSpPr>
          <p:nvPr>
            <p:ph type="title"/>
          </p:nvPr>
        </p:nvSpPr>
        <p:spPr>
          <a:xfrm>
            <a:off x="838200" y="365125"/>
            <a:ext cx="10515600" cy="1325563"/>
          </a:xfrm>
        </p:spPr>
        <p:txBody>
          <a:bodyPr/>
          <a:lstStyle/>
          <a:p>
            <a:pPr algn="ctr"/>
            <a:r>
              <a:rPr lang="en-US" altLang="it-IT"/>
              <a:t>       </a:t>
            </a:r>
            <a:r>
              <a:rPr lang="en-US" altLang="it-IT">
                <a:solidFill>
                  <a:schemeClr val="bg1"/>
                </a:solidFill>
              </a:rPr>
              <a:t>Apertura </a:t>
            </a:r>
            <a:r>
              <a:rPr lang="en-US" altLang="it-IT" err="1">
                <a:solidFill>
                  <a:schemeClr val="bg1"/>
                </a:solidFill>
              </a:rPr>
              <a:t>dell’amministrazione</a:t>
            </a:r>
            <a:r>
              <a:rPr lang="en-US" altLang="it-IT" sz="4400">
                <a:solidFill>
                  <a:schemeClr val="bg1"/>
                </a:solidFill>
              </a:rPr>
              <a:t>: </a:t>
            </a:r>
            <a:r>
              <a:rPr lang="en-US" altLang="it-IT" sz="4400" err="1">
                <a:solidFill>
                  <a:schemeClr val="bg1"/>
                </a:solidFill>
              </a:rPr>
              <a:t>presupposti</a:t>
            </a:r>
            <a:endParaRPr lang="it-IT">
              <a:solidFill>
                <a:schemeClr val="bg1"/>
              </a:solidFill>
            </a:endParaRPr>
          </a:p>
        </p:txBody>
      </p:sp>
    </p:spTree>
    <p:extLst>
      <p:ext uri="{BB962C8B-B14F-4D97-AF65-F5344CB8AC3E}">
        <p14:creationId xmlns:p14="http://schemas.microsoft.com/office/powerpoint/2010/main" val="783199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390DD9A-F117-0881-2C67-CD0227AC4FE1}"/>
              </a:ext>
            </a:extLst>
          </p:cNvPr>
          <p:cNvSpPr>
            <a:spLocks noGrp="1"/>
          </p:cNvSpPr>
          <p:nvPr>
            <p:ph idx="1"/>
          </p:nvPr>
        </p:nvSpPr>
        <p:spPr>
          <a:xfrm>
            <a:off x="471947" y="1690688"/>
            <a:ext cx="11360661" cy="4775866"/>
          </a:xfrm>
        </p:spPr>
        <p:txBody>
          <a:bodyPr>
            <a:normAutofit lnSpcReduction="10000"/>
          </a:bodyPr>
          <a:lstStyle/>
          <a:p>
            <a:pPr marL="0" indent="0" algn="just">
              <a:buNone/>
            </a:pPr>
            <a:endParaRPr lang="it-IT" sz="2400" b="0" i="0">
              <a:solidFill>
                <a:srgbClr val="000000"/>
              </a:solidFill>
              <a:effectLst/>
              <a:latin typeface="Calibri" panose="020F0502020204030204" pitchFamily="34" charset="0"/>
            </a:endParaRPr>
          </a:p>
          <a:p>
            <a:pPr marL="0" indent="0" algn="just">
              <a:buNone/>
            </a:pPr>
            <a:r>
              <a:rPr lang="it-IT" sz="2400" b="0" i="0">
                <a:solidFill>
                  <a:srgbClr val="000000"/>
                </a:solidFill>
                <a:effectLst/>
                <a:latin typeface="Calibri" panose="020F0502020204030204" pitchFamily="34" charset="0"/>
              </a:rPr>
              <a:t>Duplice accertamento in capo al giudice (cfr. Cass. civ., Sez. I, </a:t>
            </a:r>
            <a:r>
              <a:rPr lang="it-IT" sz="2400" b="0" i="0" err="1">
                <a:solidFill>
                  <a:srgbClr val="000000"/>
                </a:solidFill>
                <a:effectLst/>
                <a:latin typeface="Calibri" panose="020F0502020204030204" pitchFamily="34" charset="0"/>
              </a:rPr>
              <a:t>sent</a:t>
            </a:r>
            <a:r>
              <a:rPr lang="it-IT" sz="2400" b="0" i="0">
                <a:solidFill>
                  <a:srgbClr val="000000"/>
                </a:solidFill>
                <a:effectLst/>
                <a:latin typeface="Calibri" panose="020F0502020204030204" pitchFamily="34" charset="0"/>
              </a:rPr>
              <a:t>. 02/08/2012, n. 13917): </a:t>
            </a:r>
          </a:p>
          <a:p>
            <a:pPr marL="0" indent="0" algn="just">
              <a:buNone/>
            </a:pPr>
            <a:endParaRPr lang="it-IT" sz="2400" b="0" i="0">
              <a:solidFill>
                <a:srgbClr val="000000"/>
              </a:solidFill>
              <a:effectLst/>
              <a:latin typeface="Calibri" panose="020F0502020204030204" pitchFamily="34" charset="0"/>
            </a:endParaRPr>
          </a:p>
          <a:p>
            <a:pPr marL="457200" indent="-457200" algn="just">
              <a:buAutoNum type="arabicPeriod"/>
            </a:pPr>
            <a:r>
              <a:rPr lang="it-IT" sz="2400" b="1" i="0">
                <a:solidFill>
                  <a:srgbClr val="000000"/>
                </a:solidFill>
                <a:effectLst/>
                <a:latin typeface="Calibri" panose="020F0502020204030204" pitchFamily="34" charset="0"/>
              </a:rPr>
              <a:t>sussistenza di una infermità o di una menomazione fisica o psichica</a:t>
            </a:r>
            <a:r>
              <a:rPr lang="it-IT" sz="2400" b="0" i="0">
                <a:solidFill>
                  <a:srgbClr val="000000"/>
                </a:solidFill>
                <a:effectLst/>
                <a:latin typeface="Calibri" panose="020F0502020204030204" pitchFamily="34" charset="0"/>
              </a:rPr>
              <a:t> </a:t>
            </a:r>
          </a:p>
          <a:p>
            <a:pPr marL="457200" indent="-457200" algn="just">
              <a:buAutoNum type="arabicPeriod"/>
            </a:pPr>
            <a:r>
              <a:rPr lang="it-IT" sz="2400" b="1" i="0">
                <a:solidFill>
                  <a:srgbClr val="000000"/>
                </a:solidFill>
                <a:effectLst/>
                <a:latin typeface="Calibri" panose="020F0502020204030204" pitchFamily="34" charset="0"/>
              </a:rPr>
              <a:t>incidenza di tali condizioni sulla capacità del soggetto di provvedere ai propri interessi</a:t>
            </a:r>
          </a:p>
          <a:p>
            <a:pPr marL="0" indent="0" algn="just">
              <a:buNone/>
            </a:pPr>
            <a:endParaRPr lang="it-IT" sz="2400" b="1">
              <a:solidFill>
                <a:srgbClr val="000000"/>
              </a:solidFill>
              <a:latin typeface="Calibri" panose="020F0502020204030204" pitchFamily="34" charset="0"/>
            </a:endParaRPr>
          </a:p>
          <a:p>
            <a:pPr marL="0" indent="0">
              <a:buNone/>
            </a:pPr>
            <a:r>
              <a:rPr lang="it-IT" sz="2400"/>
              <a:t>A tal fine, il giudice tutelare è dotato di </a:t>
            </a:r>
            <a:r>
              <a:rPr lang="it-IT" sz="2400" b="1"/>
              <a:t>ampi poteri istruttori</a:t>
            </a:r>
            <a:r>
              <a:rPr lang="it-IT" sz="2400"/>
              <a:t>, anche d’ufficio</a:t>
            </a:r>
            <a:r>
              <a:rPr lang="it-IT" sz="2400">
                <a:sym typeface="Wingdings" panose="05000000000000000000" pitchFamily="2" charset="2"/>
              </a:rPr>
              <a:t></a:t>
            </a:r>
            <a:endParaRPr lang="it-IT" sz="2400"/>
          </a:p>
          <a:p>
            <a:pPr marL="0" indent="0" algn="just">
              <a:buNone/>
            </a:pPr>
            <a:r>
              <a:rPr lang="it-IT" sz="2400"/>
              <a:t>Cass. civ., Sez. I, </a:t>
            </a:r>
            <a:r>
              <a:rPr lang="it-IT" sz="2400" err="1"/>
              <a:t>ord</a:t>
            </a:r>
            <a:r>
              <a:rPr lang="it-IT" sz="2400"/>
              <a:t>. 19/02/2020, n. 4266: «</a:t>
            </a:r>
            <a:r>
              <a:rPr lang="it-IT" sz="2400" i="1"/>
              <a:t>L'art. 407 c.c. attribuisce al giudice ampi poteri ufficiosi, fra cui la possibilità di disporre "tutti i mezzi istruttori utili ai fini della decisione" e di ordinare "accertamenti di natura medica", costituiti dai riscontri peritali necessari per acclarare le condizioni fisiche e psichiche dell'inabile</a:t>
            </a:r>
            <a:r>
              <a:rPr lang="it-IT" sz="2400"/>
              <a:t>.»</a:t>
            </a:r>
          </a:p>
          <a:p>
            <a:pPr marL="0" indent="0" algn="just">
              <a:buNone/>
            </a:pPr>
            <a:endParaRPr lang="it-IT" sz="2400">
              <a:solidFill>
                <a:srgbClr val="000000"/>
              </a:solidFill>
              <a:latin typeface="Calibri" panose="020F0502020204030204" pitchFamily="34" charset="0"/>
            </a:endParaRPr>
          </a:p>
          <a:p>
            <a:pPr marL="0" indent="0" algn="just">
              <a:buNone/>
            </a:pPr>
            <a:endParaRPr lang="it-IT"/>
          </a:p>
          <a:p>
            <a:pPr marL="457200" lvl="1" indent="0" algn="just">
              <a:buNone/>
            </a:pPr>
            <a:endParaRPr lang="it-IT" b="0"/>
          </a:p>
          <a:p>
            <a:endParaRPr lang="it-IT"/>
          </a:p>
        </p:txBody>
      </p:sp>
      <p:sp>
        <p:nvSpPr>
          <p:cNvPr id="9" name="Titolo 8">
            <a:extLst>
              <a:ext uri="{FF2B5EF4-FFF2-40B4-BE49-F238E27FC236}">
                <a16:creationId xmlns:a16="http://schemas.microsoft.com/office/drawing/2014/main" id="{2828F36D-01EC-EA31-1632-4272AA5E2B4E}"/>
              </a:ext>
            </a:extLst>
          </p:cNvPr>
          <p:cNvSpPr>
            <a:spLocks noGrp="1"/>
          </p:cNvSpPr>
          <p:nvPr>
            <p:ph type="title"/>
          </p:nvPr>
        </p:nvSpPr>
        <p:spPr/>
        <p:txBody>
          <a:bodyPr/>
          <a:lstStyle/>
          <a:p>
            <a:endParaRPr lang="it-IT"/>
          </a:p>
        </p:txBody>
      </p:sp>
      <p:sp>
        <p:nvSpPr>
          <p:cNvPr id="11" name="Rettangolo 10">
            <a:extLst>
              <a:ext uri="{FF2B5EF4-FFF2-40B4-BE49-F238E27FC236}">
                <a16:creationId xmlns:a16="http://schemas.microsoft.com/office/drawing/2014/main" id="{E40604B3-B711-72D5-3908-149217BBEEF1}"/>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Presupposti</a:t>
            </a:r>
          </a:p>
        </p:txBody>
      </p:sp>
    </p:spTree>
    <p:extLst>
      <p:ext uri="{BB962C8B-B14F-4D97-AF65-F5344CB8AC3E}">
        <p14:creationId xmlns:p14="http://schemas.microsoft.com/office/powerpoint/2010/main" val="1345153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FB5ADB1-8BD9-81B3-BCF6-9860245CBD16}"/>
              </a:ext>
            </a:extLst>
          </p:cNvPr>
          <p:cNvSpPr>
            <a:spLocks noGrp="1"/>
          </p:cNvSpPr>
          <p:nvPr>
            <p:ph idx="1"/>
          </p:nvPr>
        </p:nvSpPr>
        <p:spPr/>
        <p:txBody>
          <a:bodyPr/>
          <a:lstStyle/>
          <a:p>
            <a:pPr marL="0" indent="0">
              <a:buNone/>
            </a:pPr>
            <a:endParaRPr lang="it-IT">
              <a:solidFill>
                <a:srgbClr val="000000"/>
              </a:solidFill>
              <a:latin typeface="Calibri" panose="020F0502020204030204" pitchFamily="34" charset="0"/>
            </a:endParaRPr>
          </a:p>
          <a:p>
            <a:pPr marL="0" indent="0" algn="just">
              <a:buNone/>
            </a:pPr>
            <a:r>
              <a:rPr lang="it-IT" sz="2800" i="0">
                <a:solidFill>
                  <a:srgbClr val="000000"/>
                </a:solidFill>
                <a:effectLst/>
                <a:latin typeface="Calibri" panose="020F0502020204030204" pitchFamily="34" charset="0"/>
              </a:rPr>
              <a:t>Infermità/menomazione psichica</a:t>
            </a:r>
            <a:r>
              <a:rPr lang="it-IT" sz="2800" i="0">
                <a:solidFill>
                  <a:srgbClr val="000000"/>
                </a:solidFill>
                <a:effectLst/>
                <a:latin typeface="Calibri" panose="020F0502020204030204" pitchFamily="34" charset="0"/>
                <a:sym typeface="Wingdings" panose="05000000000000000000" pitchFamily="2" charset="2"/>
              </a:rPr>
              <a:t> necessario </a:t>
            </a:r>
            <a:r>
              <a:rPr lang="it-IT" sz="2800" i="0">
                <a:solidFill>
                  <a:srgbClr val="000000"/>
                </a:solidFill>
                <a:effectLst/>
                <a:latin typeface="Calibri" panose="020F0502020204030204" pitchFamily="34" charset="0"/>
              </a:rPr>
              <a:t>accertamento medico:</a:t>
            </a:r>
          </a:p>
          <a:p>
            <a:pPr marL="0" indent="0" algn="just">
              <a:buNone/>
            </a:pPr>
            <a:endParaRPr lang="it-IT" b="1">
              <a:solidFill>
                <a:srgbClr val="000000"/>
              </a:solidFill>
              <a:latin typeface="Calibri" panose="020F0502020204030204" pitchFamily="34" charset="0"/>
            </a:endParaRPr>
          </a:p>
          <a:p>
            <a:pPr marL="0" indent="0" algn="just">
              <a:buNone/>
            </a:pPr>
            <a:r>
              <a:rPr lang="it-IT" b="0" i="0" u="none" strike="noStrike">
                <a:solidFill>
                  <a:srgbClr val="000000"/>
                </a:solidFill>
                <a:effectLst/>
                <a:latin typeface="Aptos" panose="020B0004020202020204" pitchFamily="34" charset="0"/>
              </a:rPr>
              <a:t>Cass. civ., Sez. I, </a:t>
            </a:r>
            <a:r>
              <a:rPr lang="it-IT" b="0" i="0" u="none" strike="noStrike" err="1">
                <a:solidFill>
                  <a:srgbClr val="000000"/>
                </a:solidFill>
                <a:effectLst/>
                <a:latin typeface="Aptos" panose="020B0004020202020204" pitchFamily="34" charset="0"/>
              </a:rPr>
              <a:t>ord</a:t>
            </a:r>
            <a:r>
              <a:rPr lang="it-IT" b="0" i="0" u="none" strike="noStrike">
                <a:solidFill>
                  <a:srgbClr val="000000"/>
                </a:solidFill>
                <a:effectLst/>
                <a:latin typeface="Aptos" panose="020B0004020202020204" pitchFamily="34" charset="0"/>
              </a:rPr>
              <a:t>. 27/05/2024, n. 14689: «</a:t>
            </a:r>
            <a:r>
              <a:rPr lang="it-IT" b="0" i="1" u="none" strike="noStrike">
                <a:solidFill>
                  <a:srgbClr val="000000"/>
                </a:solidFill>
                <a:effectLst/>
                <a:latin typeface="Aptos" panose="020B0004020202020204" pitchFamily="34" charset="0"/>
              </a:rPr>
              <a:t>Ai fini della nomina dell'amministratore </a:t>
            </a:r>
            <a:r>
              <a:rPr lang="it-IT" i="1">
                <a:solidFill>
                  <a:srgbClr val="000000"/>
                </a:solidFill>
                <a:latin typeface="Aptos" panose="020B0004020202020204" pitchFamily="34" charset="0"/>
              </a:rPr>
              <a:t>di sostegno</a:t>
            </a:r>
            <a:r>
              <a:rPr lang="it-IT" b="0" i="1" u="none" strike="noStrike">
                <a:solidFill>
                  <a:srgbClr val="000000"/>
                </a:solidFill>
                <a:effectLst/>
                <a:latin typeface="Aptos" panose="020B0004020202020204" pitchFamily="34" charset="0"/>
              </a:rPr>
              <a:t>, la condotta non collaborativa del soggetto beneficiario della misura non può, di per sé, costituire un indizio significativo della menomazione della salute, fisica o psichica, </a:t>
            </a:r>
            <a:r>
              <a:rPr lang="it-IT" b="1" i="1" u="none" strike="noStrike">
                <a:solidFill>
                  <a:srgbClr val="000000"/>
                </a:solidFill>
                <a:effectLst/>
                <a:latin typeface="Aptos" panose="020B0004020202020204" pitchFamily="34" charset="0"/>
              </a:rPr>
              <a:t>in mancanza di accertamenti clinici certi ed univoci</a:t>
            </a:r>
            <a:r>
              <a:rPr lang="it-IT" b="0" i="1" u="none" strike="noStrike">
                <a:solidFill>
                  <a:srgbClr val="000000"/>
                </a:solidFill>
                <a:effectLst/>
                <a:latin typeface="Aptos" panose="020B0004020202020204" pitchFamily="34" charset="0"/>
              </a:rPr>
              <a:t>.» </a:t>
            </a:r>
            <a:endParaRPr lang="it-IT" i="1"/>
          </a:p>
        </p:txBody>
      </p:sp>
      <p:sp>
        <p:nvSpPr>
          <p:cNvPr id="7" name="Titolo 6">
            <a:extLst>
              <a:ext uri="{FF2B5EF4-FFF2-40B4-BE49-F238E27FC236}">
                <a16:creationId xmlns:a16="http://schemas.microsoft.com/office/drawing/2014/main" id="{813F6844-B41D-0147-D206-98DC11F83D93}"/>
              </a:ext>
            </a:extLst>
          </p:cNvPr>
          <p:cNvSpPr>
            <a:spLocks noGrp="1"/>
          </p:cNvSpPr>
          <p:nvPr>
            <p:ph type="title"/>
          </p:nvPr>
        </p:nvSpPr>
        <p:spPr/>
        <p:txBody>
          <a:bodyPr/>
          <a:lstStyle/>
          <a:p>
            <a:endParaRPr lang="it-IT"/>
          </a:p>
        </p:txBody>
      </p:sp>
      <p:sp>
        <p:nvSpPr>
          <p:cNvPr id="8" name="Rettangolo 7">
            <a:extLst>
              <a:ext uri="{FF2B5EF4-FFF2-40B4-BE49-F238E27FC236}">
                <a16:creationId xmlns:a16="http://schemas.microsoft.com/office/drawing/2014/main" id="{3BED094B-991D-FCCA-15DD-B16E9EB633CF}"/>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Presupposti</a:t>
            </a:r>
          </a:p>
        </p:txBody>
      </p:sp>
    </p:spTree>
    <p:extLst>
      <p:ext uri="{BB962C8B-B14F-4D97-AF65-F5344CB8AC3E}">
        <p14:creationId xmlns:p14="http://schemas.microsoft.com/office/powerpoint/2010/main" val="3444277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A39F02E5-536F-D009-16BD-12FAF4759820}"/>
              </a:ext>
            </a:extLst>
          </p:cNvPr>
          <p:cNvSpPr>
            <a:spLocks noGrp="1"/>
          </p:cNvSpPr>
          <p:nvPr>
            <p:ph idx="1"/>
          </p:nvPr>
        </p:nvSpPr>
        <p:spPr>
          <a:xfrm>
            <a:off x="762000" y="2141537"/>
            <a:ext cx="10515600" cy="4351338"/>
          </a:xfrm>
        </p:spPr>
        <p:txBody>
          <a:bodyPr vert="horz" lIns="91440" tIns="45720" rIns="91440" bIns="45720" rtlCol="0" anchor="t">
            <a:normAutofit lnSpcReduction="10000"/>
          </a:bodyPr>
          <a:lstStyle/>
          <a:p>
            <a:pPr marL="0" indent="0" algn="just">
              <a:buNone/>
            </a:pPr>
            <a:r>
              <a:rPr lang="it-IT">
                <a:solidFill>
                  <a:srgbClr val="000000"/>
                </a:solidFill>
                <a:latin typeface="Aptos"/>
              </a:rPr>
              <a:t>Verifica dell’i</a:t>
            </a:r>
            <a:r>
              <a:rPr lang="it-IT" sz="2800">
                <a:solidFill>
                  <a:srgbClr val="000000"/>
                </a:solidFill>
                <a:effectLst/>
                <a:latin typeface="Aptos"/>
              </a:rPr>
              <a:t>ncidenza della condizione di infermità/menomazione psichica sulla capacità del soggetto di provvedere ai propri interessi</a:t>
            </a:r>
            <a:r>
              <a:rPr lang="it-IT">
                <a:solidFill>
                  <a:srgbClr val="000000"/>
                </a:solidFill>
                <a:latin typeface="Aptos"/>
                <a:sym typeface="Wingdings" panose="05000000000000000000" pitchFamily="2" charset="2"/>
              </a:rPr>
              <a:t>:</a:t>
            </a:r>
            <a:endParaRPr lang="it-IT" sz="2800">
              <a:solidFill>
                <a:srgbClr val="000000"/>
              </a:solidFill>
              <a:effectLst/>
              <a:latin typeface="Aptos"/>
            </a:endParaRPr>
          </a:p>
          <a:p>
            <a:pPr marL="0" indent="0" algn="just">
              <a:buNone/>
            </a:pPr>
            <a:endParaRPr lang="it-IT" b="0">
              <a:solidFill>
                <a:srgbClr val="000000"/>
              </a:solidFill>
              <a:latin typeface="Aptos"/>
            </a:endParaRPr>
          </a:p>
          <a:p>
            <a:pPr marL="0" indent="0" algn="just">
              <a:buNone/>
            </a:pPr>
            <a:r>
              <a:rPr lang="it-IT" b="0">
                <a:solidFill>
                  <a:srgbClr val="000000"/>
                </a:solidFill>
                <a:latin typeface="Aptos"/>
              </a:rPr>
              <a:t>Elementi valutativi: </a:t>
            </a:r>
          </a:p>
          <a:p>
            <a:pPr algn="just"/>
            <a:r>
              <a:rPr lang="it-IT" b="0">
                <a:solidFill>
                  <a:srgbClr val="000000"/>
                </a:solidFill>
                <a:effectLst/>
                <a:latin typeface="Aptos"/>
              </a:rPr>
              <a:t>informazioni provenienti dal ricorso </a:t>
            </a:r>
          </a:p>
          <a:p>
            <a:pPr algn="just" rtl="0" fontAlgn="base"/>
            <a:r>
              <a:rPr lang="it-IT" b="0">
                <a:solidFill>
                  <a:srgbClr val="000000"/>
                </a:solidFill>
                <a:effectLst/>
                <a:latin typeface="Aptos"/>
              </a:rPr>
              <a:t>relazioni Servizi Sociali </a:t>
            </a:r>
          </a:p>
          <a:p>
            <a:pPr algn="just" rtl="0" fontAlgn="base"/>
            <a:r>
              <a:rPr lang="it-IT" b="0">
                <a:solidFill>
                  <a:srgbClr val="000000"/>
                </a:solidFill>
                <a:effectLst/>
                <a:latin typeface="Aptos"/>
              </a:rPr>
              <a:t>audizione di persone in grado in rendere informazioni in merito (</a:t>
            </a:r>
            <a:r>
              <a:rPr lang="it-IT">
                <a:solidFill>
                  <a:srgbClr val="000000"/>
                </a:solidFill>
                <a:latin typeface="Aptos"/>
              </a:rPr>
              <a:t>a</a:t>
            </a:r>
            <a:r>
              <a:rPr lang="it-IT" b="0">
                <a:solidFill>
                  <a:srgbClr val="000000"/>
                </a:solidFill>
                <a:effectLst/>
                <a:latin typeface="Aptos"/>
              </a:rPr>
              <a:t>ssistenti sociale, parenti presenti) </a:t>
            </a:r>
          </a:p>
          <a:p>
            <a:pPr algn="just" rtl="0" fontAlgn="base"/>
            <a:r>
              <a:rPr lang="it-IT" b="0">
                <a:solidFill>
                  <a:srgbClr val="000000"/>
                </a:solidFill>
                <a:effectLst/>
                <a:latin typeface="Aptos"/>
              </a:rPr>
              <a:t>CTU</a:t>
            </a:r>
            <a:endParaRPr lang="it-IT" b="0">
              <a:solidFill>
                <a:srgbClr val="000000"/>
              </a:solidFill>
              <a:effectLst/>
              <a:highlight>
                <a:srgbClr val="FFFF00"/>
              </a:highlight>
              <a:latin typeface="Aptos"/>
            </a:endParaRPr>
          </a:p>
          <a:p>
            <a:pPr marL="0" indent="0">
              <a:buNone/>
            </a:pPr>
            <a:endParaRPr lang="it-IT"/>
          </a:p>
        </p:txBody>
      </p:sp>
      <p:sp>
        <p:nvSpPr>
          <p:cNvPr id="6" name="Titolo 5">
            <a:extLst>
              <a:ext uri="{FF2B5EF4-FFF2-40B4-BE49-F238E27FC236}">
                <a16:creationId xmlns:a16="http://schemas.microsoft.com/office/drawing/2014/main" id="{6C32E2E2-1BAF-919A-C90B-630664A1AFF2}"/>
              </a:ext>
            </a:extLst>
          </p:cNvPr>
          <p:cNvSpPr>
            <a:spLocks noGrp="1"/>
          </p:cNvSpPr>
          <p:nvPr>
            <p:ph type="title"/>
          </p:nvPr>
        </p:nvSpPr>
        <p:spPr/>
        <p:txBody>
          <a:bodyPr/>
          <a:lstStyle/>
          <a:p>
            <a:endParaRPr lang="it-IT"/>
          </a:p>
        </p:txBody>
      </p:sp>
      <p:sp>
        <p:nvSpPr>
          <p:cNvPr id="7" name="Rettangolo 6">
            <a:extLst>
              <a:ext uri="{FF2B5EF4-FFF2-40B4-BE49-F238E27FC236}">
                <a16:creationId xmlns:a16="http://schemas.microsoft.com/office/drawing/2014/main" id="{97831921-B4F9-7C4D-8B18-730ACBEBEAB7}"/>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sz="4400"/>
              <a:t>Presupposti</a:t>
            </a:r>
          </a:p>
        </p:txBody>
      </p:sp>
    </p:spTree>
    <p:extLst>
      <p:ext uri="{BB962C8B-B14F-4D97-AF65-F5344CB8AC3E}">
        <p14:creationId xmlns:p14="http://schemas.microsoft.com/office/powerpoint/2010/main" val="23578872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87E70CA-5D44-0253-09B6-7A82EEE6EA8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C3862D3-3E85-C2A4-DF53-C51A424AC79C}"/>
              </a:ext>
            </a:extLst>
          </p:cNvPr>
          <p:cNvSpPr>
            <a:spLocks noGrp="1"/>
          </p:cNvSpPr>
          <p:nvPr>
            <p:ph idx="1"/>
          </p:nvPr>
        </p:nvSpPr>
        <p:spPr>
          <a:xfrm>
            <a:off x="402772" y="1979305"/>
            <a:ext cx="11442395" cy="4386858"/>
          </a:xfrm>
        </p:spPr>
        <p:txBody>
          <a:bodyPr vert="horz" lIns="91440" tIns="45720" rIns="91440" bIns="45720" rtlCol="0" anchor="t">
            <a:noAutofit/>
          </a:bodyPr>
          <a:lstStyle/>
          <a:p>
            <a:pPr marL="0" indent="0" algn="just">
              <a:buNone/>
            </a:pPr>
            <a:r>
              <a:rPr lang="it-IT" sz="1700" i="1"/>
              <a:t>“Letti gli atti ed eseguiti tutti gli opportuni accertamenti clinici strumentali e psicodiagnostici, esaminate le cartelle cliniche relative a eventuali ricoveri del beneficiario, acquisita tutta la documentazione necessaria presso enti pubblici o privati, esaminato il beneficiario, assunte informazioni presso i servizi sociali e/o sanitari, DICA il c.t.u.:</a:t>
            </a:r>
            <a:endParaRPr lang="it-IT" sz="1700"/>
          </a:p>
          <a:p>
            <a:pPr marL="0" indent="0" algn="just">
              <a:buNone/>
            </a:pPr>
            <a:r>
              <a:rPr lang="it-IT" sz="1700" i="1"/>
              <a:t>a) se il beneficiario sia affetto da un’infermità (in caso positivo indichi la natura) e/o da una menomazione fisica o psichica;</a:t>
            </a:r>
          </a:p>
          <a:p>
            <a:pPr marL="0" indent="0" algn="just">
              <a:buNone/>
            </a:pPr>
            <a:r>
              <a:rPr lang="it-IT" sz="1700" i="1"/>
              <a:t>b) in caso di infermità mentale se questa sia abituale o temporanea;</a:t>
            </a:r>
          </a:p>
          <a:p>
            <a:pPr marL="0" indent="0" algn="just">
              <a:buNone/>
            </a:pPr>
            <a:r>
              <a:rPr lang="it-IT" sz="1700" i="1"/>
              <a:t>c) in caso di infermità mentale abituale, se essa determini la totale o parziale incapacità di provvedere ai propri interessi;</a:t>
            </a:r>
          </a:p>
          <a:p>
            <a:pPr marL="0" indent="0" algn="just">
              <a:buNone/>
            </a:pPr>
            <a:r>
              <a:rPr lang="it-IT" sz="1700" i="1"/>
              <a:t>d) quali atti, di natura ordinaria e/o straordinaria, la parte convenuta sia in grado di compiere senza l’assistenza di una terza persona;</a:t>
            </a:r>
          </a:p>
          <a:p>
            <a:pPr marL="0" indent="0" algn="just">
              <a:buNone/>
            </a:pPr>
            <a:r>
              <a:rPr lang="it-IT" sz="1700" i="1"/>
              <a:t>e) in quali atti, nell’ipotesi in cui il convenuto si trovi nell’impossibilità anche solo parziale o temporanea di provvedere ai propri interessi, a causa di menomazione fisica o psichica, debba essere rappresentato o assistito;</a:t>
            </a:r>
          </a:p>
          <a:p>
            <a:pPr marL="0" indent="0" algn="just">
              <a:buNone/>
            </a:pPr>
            <a:r>
              <a:rPr lang="it-IT" sz="1700" i="1"/>
              <a:t>f) se il convenuto abbia coscienza della malattia, se sia in grado di esprimere compiutamente un consenso informato a trattamenti sanitari; se assuma terapia farmacologica  e con quali effetti; se sia in grado o meno di determinarsi in merito al luogo in cui vivere e alle modalità di gestione del quotidiano;</a:t>
            </a:r>
          </a:p>
          <a:p>
            <a:pPr marL="0" indent="0" algn="just">
              <a:buNone/>
            </a:pPr>
            <a:r>
              <a:rPr lang="it-IT" sz="1700" i="1"/>
              <a:t>Esprima infine un parere motivato in ordine alla necessità di proseguire con la misura dell’amministrazione di sostegno e, nel caso positivo, le condizioni della stessa (sostituzione parziale/totale, mera assistenza)”  </a:t>
            </a:r>
          </a:p>
          <a:p>
            <a:pPr marL="0" indent="0">
              <a:buNone/>
            </a:pPr>
            <a:endParaRPr lang="it-IT" sz="1600" i="1"/>
          </a:p>
        </p:txBody>
      </p:sp>
      <p:sp>
        <p:nvSpPr>
          <p:cNvPr id="6" name="Rettangolo 5">
            <a:extLst>
              <a:ext uri="{FF2B5EF4-FFF2-40B4-BE49-F238E27FC236}">
                <a16:creationId xmlns:a16="http://schemas.microsoft.com/office/drawing/2014/main" id="{7DFAF764-BB34-CE92-755F-721033314CE4}"/>
              </a:ext>
            </a:extLst>
          </p:cNvPr>
          <p:cNvSpPr/>
          <p:nvPr/>
        </p:nvSpPr>
        <p:spPr>
          <a:xfrm>
            <a:off x="0" y="0"/>
            <a:ext cx="12192000" cy="1690688"/>
          </a:xfrm>
          <a:prstGeom prst="rect">
            <a:avLst/>
          </a:prstGeom>
          <a:solidFill>
            <a:schemeClr val="accent2"/>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it-IT" sz="4400"/>
              <a:t>Presupposti: quesito CTU</a:t>
            </a:r>
          </a:p>
        </p:txBody>
      </p:sp>
    </p:spTree>
    <p:extLst>
      <p:ext uri="{BB962C8B-B14F-4D97-AF65-F5344CB8AC3E}">
        <p14:creationId xmlns:p14="http://schemas.microsoft.com/office/powerpoint/2010/main" val="3370692477"/>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2784</Words>
  <Application>Microsoft Office PowerPoint</Application>
  <PresentationFormat>Widescreen</PresentationFormat>
  <Paragraphs>204</Paragraphs>
  <Slides>34</Slides>
  <Notes>0</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34</vt:i4>
      </vt:variant>
    </vt:vector>
  </HeadingPairs>
  <TitlesOfParts>
    <vt:vector size="42" baseType="lpstr">
      <vt:lpstr>Aptos</vt:lpstr>
      <vt:lpstr>Aptos Display</vt:lpstr>
      <vt:lpstr>Arial</vt:lpstr>
      <vt:lpstr>Calibri</vt:lpstr>
      <vt:lpstr>Segoe UI</vt:lpstr>
      <vt:lpstr>Times New Roman</vt:lpstr>
      <vt:lpstr>Wingdings</vt:lpstr>
      <vt:lpstr>Tema di Office</vt:lpstr>
      <vt:lpstr>IL RUOLO DEL GIUDICE TUTELARE NELLA PROTEZIONE DELL’ADULTO VULNERABILE</vt:lpstr>
      <vt:lpstr>Misure di protezione: ADS</vt:lpstr>
      <vt:lpstr>Presentazione standard di PowerPoint</vt:lpstr>
      <vt:lpstr>Presentazione standard di PowerPoint</vt:lpstr>
      <vt:lpstr>       Apertura dell’amministrazione: presupposti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RUOLO DEL GIUDICE TUTELARE NELLA PROTEZIONE DELL’ADULTO VULNERABILE</dc:title>
  <dc:creator>Silvia Piotto</dc:creator>
  <cp:lastModifiedBy>Alina Rossato</cp:lastModifiedBy>
  <cp:revision>2</cp:revision>
  <dcterms:created xsi:type="dcterms:W3CDTF">2025-03-25T15:00:37Z</dcterms:created>
  <dcterms:modified xsi:type="dcterms:W3CDTF">2025-04-03T14:00:44Z</dcterms:modified>
</cp:coreProperties>
</file>